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9" d="100"/>
          <a:sy n="89" d="100"/>
        </p:scale>
        <p:origin x="-1402"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erius-Interne\Clients\LTC\2014-08-29%20-%20LTC%20Global%20Hedge%20Position%20FX.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5.9405940594059403E-2"/>
          <c:y val="0.14647564102564103"/>
          <c:w val="0.94059405940599417"/>
          <c:h val="0.73323397435897431"/>
        </c:manualLayout>
      </c:layout>
      <c:barChart>
        <c:barDir val="col"/>
        <c:grouping val="clustered"/>
        <c:varyColors val="0"/>
        <c:ser>
          <c:idx val="2"/>
          <c:order val="0"/>
          <c:tx>
            <c:strRef>
              <c:f>EURCZK_Summary!$E$5</c:f>
              <c:strCache>
                <c:ptCount val="1"/>
                <c:pt idx="0">
                  <c:v>Exposure</c:v>
                </c:pt>
              </c:strCache>
            </c:strRef>
          </c:tx>
          <c:spPr>
            <a:noFill/>
            <a:ln w="25400">
              <a:solidFill>
                <a:srgbClr val="000080"/>
              </a:solidFill>
              <a:prstDash val="solid"/>
            </a:ln>
          </c:spPr>
          <c:invertIfNegative val="0"/>
          <c:dLbls>
            <c:numFmt formatCode="#,##0.0;[=0]&quot;&quot;;General" sourceLinked="0"/>
            <c:spPr>
              <a:noFill/>
              <a:ln w="25400">
                <a:noFill/>
              </a:ln>
            </c:spPr>
            <c:txPr>
              <a:bodyPr/>
              <a:lstStyle/>
              <a:p>
                <a:pPr>
                  <a:defRPr sz="1100" b="1" i="0" u="none" strike="noStrike" baseline="0">
                    <a:solidFill>
                      <a:srgbClr val="000080"/>
                    </a:solidFill>
                    <a:latin typeface="Calibri"/>
                    <a:ea typeface="Calibri"/>
                    <a:cs typeface="Calibri"/>
                  </a:defRPr>
                </a:pPr>
                <a:endParaRPr lang="fr-FR"/>
              </a:p>
            </c:txPr>
            <c:dLblPos val="outEnd"/>
            <c:showLegendKey val="0"/>
            <c:showVal val="1"/>
            <c:showCatName val="0"/>
            <c:showSerName val="0"/>
            <c:showPercent val="0"/>
            <c:showBubbleSize val="0"/>
            <c:showLeaderLines val="0"/>
          </c:dLbls>
          <c:cat>
            <c:strRef>
              <c:f>EURCZK_Summary!$C$6:$C$7</c:f>
              <c:strCache>
                <c:ptCount val="2"/>
                <c:pt idx="0">
                  <c:v>2014</c:v>
                </c:pt>
                <c:pt idx="1">
                  <c:v>2015</c:v>
                </c:pt>
              </c:strCache>
            </c:strRef>
          </c:cat>
          <c:val>
            <c:numRef>
              <c:f>EURCZK_Summary!$E$6:$E$7</c:f>
              <c:numCache>
                <c:formatCode>_ * #,##0.00_ ;_ * \-#,##0.00_ ;_ * "-"??_ ;_ @_ </c:formatCode>
                <c:ptCount val="2"/>
                <c:pt idx="0">
                  <c:v>24000000</c:v>
                </c:pt>
                <c:pt idx="1">
                  <c:v>24000000</c:v>
                </c:pt>
              </c:numCache>
            </c:numRef>
          </c:val>
        </c:ser>
        <c:ser>
          <c:idx val="0"/>
          <c:order val="1"/>
          <c:tx>
            <c:strRef>
              <c:f>EURCZK_Summary!$D$5</c:f>
              <c:strCache>
                <c:ptCount val="1"/>
                <c:pt idx="0">
                  <c:v>Hedged Notional</c:v>
                </c:pt>
              </c:strCache>
            </c:strRef>
          </c:tx>
          <c:spPr>
            <a:solidFill>
              <a:srgbClr val="99CCFF"/>
            </a:solidFill>
            <a:ln w="12700">
              <a:solidFill>
                <a:srgbClr val="969696"/>
              </a:solidFill>
              <a:prstDash val="solid"/>
            </a:ln>
          </c:spPr>
          <c:invertIfNegative val="0"/>
          <c:dLbls>
            <c:numFmt formatCode="#,##0.0" sourceLinked="0"/>
            <c:spPr>
              <a:noFill/>
              <a:ln w="25400">
                <a:noFill/>
              </a:ln>
            </c:spPr>
            <c:txPr>
              <a:bodyPr/>
              <a:lstStyle/>
              <a:p>
                <a:pPr>
                  <a:defRPr sz="1100" b="1" i="0" u="none" strike="noStrike" baseline="0">
                    <a:solidFill>
                      <a:sysClr val="windowText" lastClr="000000"/>
                    </a:solidFill>
                    <a:latin typeface="Calibri"/>
                    <a:ea typeface="Calibri"/>
                    <a:cs typeface="Calibri"/>
                  </a:defRPr>
                </a:pPr>
                <a:endParaRPr lang="fr-FR"/>
              </a:p>
            </c:txPr>
            <c:dLblPos val="inBase"/>
            <c:showLegendKey val="0"/>
            <c:showVal val="1"/>
            <c:showCatName val="0"/>
            <c:showSerName val="0"/>
            <c:showPercent val="0"/>
            <c:showBubbleSize val="0"/>
            <c:showLeaderLines val="0"/>
          </c:dLbls>
          <c:cat>
            <c:strRef>
              <c:f>EURCZK_Summary!$C$6:$C$7</c:f>
              <c:strCache>
                <c:ptCount val="2"/>
                <c:pt idx="0">
                  <c:v>2014</c:v>
                </c:pt>
                <c:pt idx="1">
                  <c:v>2015</c:v>
                </c:pt>
              </c:strCache>
            </c:strRef>
          </c:cat>
          <c:val>
            <c:numRef>
              <c:f>EURCZK_Summary!$D$6:$D$7</c:f>
              <c:numCache>
                <c:formatCode>_ * #,##0.00_ ;_ * \-#,##0.00_ ;_ * "-"??_ ;_ @_ </c:formatCode>
                <c:ptCount val="2"/>
                <c:pt idx="0">
                  <c:v>18000000</c:v>
                </c:pt>
                <c:pt idx="1">
                  <c:v>24000000</c:v>
                </c:pt>
              </c:numCache>
            </c:numRef>
          </c:val>
        </c:ser>
        <c:dLbls>
          <c:showLegendKey val="0"/>
          <c:showVal val="0"/>
          <c:showCatName val="0"/>
          <c:showSerName val="0"/>
          <c:showPercent val="0"/>
          <c:showBubbleSize val="0"/>
        </c:dLbls>
        <c:gapWidth val="150"/>
        <c:overlap val="100"/>
        <c:axId val="45673088"/>
        <c:axId val="113508736"/>
      </c:barChart>
      <c:lineChart>
        <c:grouping val="standard"/>
        <c:varyColors val="0"/>
        <c:ser>
          <c:idx val="3"/>
          <c:order val="3"/>
          <c:tx>
            <c:strRef>
              <c:f>EURCZK_Summary!$F$5</c:f>
              <c:strCache>
                <c:ptCount val="1"/>
                <c:pt idx="0">
                  <c:v>Hedge Ratio</c:v>
                </c:pt>
              </c:strCache>
            </c:strRef>
          </c:tx>
          <c:spPr>
            <a:ln>
              <a:noFill/>
            </a:ln>
          </c:spPr>
          <c:marker>
            <c:symbol val="none"/>
          </c:marker>
          <c:dLbls>
            <c:dLbl>
              <c:idx val="0"/>
              <c:layout>
                <c:manualLayout>
                  <c:x val="-7.5244774477447748E-2"/>
                  <c:y val="-8.9069017537434902E-2"/>
                </c:manualLayout>
              </c:layout>
              <c:tx>
                <c:rich>
                  <a:bodyPr/>
                  <a:lstStyle/>
                  <a:p>
                    <a:r>
                      <a:rPr lang="en-US"/>
                      <a:t>75%</a:t>
                    </a:r>
                  </a:p>
                </c:rich>
              </c:tx>
              <c:dLblPos val="r"/>
              <c:showLegendKey val="0"/>
              <c:showVal val="1"/>
              <c:showCatName val="0"/>
              <c:showSerName val="0"/>
              <c:showPercent val="0"/>
              <c:showBubbleSize val="0"/>
            </c:dLbl>
            <c:dLbl>
              <c:idx val="1"/>
              <c:layout>
                <c:manualLayout>
                  <c:x val="-8.0112898789878983E-2"/>
                  <c:y val="-8.9069017537434902E-2"/>
                </c:manualLayout>
              </c:layout>
              <c:tx>
                <c:rich>
                  <a:bodyPr/>
                  <a:lstStyle/>
                  <a:p>
                    <a:r>
                      <a:rPr lang="en-US"/>
                      <a:t>100%</a:t>
                    </a:r>
                  </a:p>
                </c:rich>
              </c:tx>
              <c:dLblPos val="r"/>
              <c:showLegendKey val="0"/>
              <c:showVal val="1"/>
              <c:showCatName val="0"/>
              <c:showSerName val="0"/>
              <c:showPercent val="0"/>
              <c:showBubbleSize val="0"/>
            </c:dLbl>
            <c:numFmt formatCode="0%;[=0]&quot;&quot;;General" sourceLinked="0"/>
            <c:spPr>
              <a:ln>
                <a:solidFill>
                  <a:sysClr val="window" lastClr="FFFFFF">
                    <a:lumMod val="65000"/>
                  </a:sysClr>
                </a:solidFill>
              </a:ln>
            </c:spPr>
            <c:txPr>
              <a:bodyPr/>
              <a:lstStyle/>
              <a:p>
                <a:pPr>
                  <a:defRPr sz="1100" b="1"/>
                </a:pPr>
                <a:endParaRPr lang="fr-FR"/>
              </a:p>
            </c:txPr>
            <c:dLblPos val="ctr"/>
            <c:showLegendKey val="0"/>
            <c:showVal val="1"/>
            <c:showCatName val="0"/>
            <c:showSerName val="0"/>
            <c:showPercent val="0"/>
            <c:showBubbleSize val="0"/>
            <c:showLeaderLines val="0"/>
          </c:dLbls>
          <c:cat>
            <c:strRef>
              <c:f>EURCZK_Summary!$C$6:$C$7</c:f>
              <c:strCache>
                <c:ptCount val="2"/>
                <c:pt idx="0">
                  <c:v>2014</c:v>
                </c:pt>
                <c:pt idx="1">
                  <c:v>2015</c:v>
                </c:pt>
              </c:strCache>
            </c:strRef>
          </c:cat>
          <c:val>
            <c:numRef>
              <c:f>EURCZK_Summary!$F$6:$F$7</c:f>
              <c:numCache>
                <c:formatCode>0.0%</c:formatCode>
                <c:ptCount val="2"/>
                <c:pt idx="0">
                  <c:v>0.75</c:v>
                </c:pt>
                <c:pt idx="1">
                  <c:v>1</c:v>
                </c:pt>
              </c:numCache>
            </c:numRef>
          </c:val>
          <c:smooth val="0"/>
        </c:ser>
        <c:dLbls>
          <c:showLegendKey val="0"/>
          <c:showVal val="0"/>
          <c:showCatName val="0"/>
          <c:showSerName val="0"/>
          <c:showPercent val="0"/>
          <c:showBubbleSize val="0"/>
        </c:dLbls>
        <c:marker val="1"/>
        <c:smooth val="0"/>
        <c:axId val="45673088"/>
        <c:axId val="113508736"/>
      </c:lineChart>
      <c:lineChart>
        <c:grouping val="standard"/>
        <c:varyColors val="0"/>
        <c:ser>
          <c:idx val="1"/>
          <c:order val="2"/>
          <c:tx>
            <c:strRef>
              <c:f>EURCZK_Summary!$H$5</c:f>
              <c:strCache>
                <c:ptCount val="1"/>
                <c:pt idx="0">
                  <c:v>Hedge Rate</c:v>
                </c:pt>
              </c:strCache>
            </c:strRef>
          </c:tx>
          <c:spPr>
            <a:ln w="25400">
              <a:noFill/>
              <a:prstDash val="solid"/>
            </a:ln>
          </c:spPr>
          <c:marker>
            <c:symbol val="circle"/>
            <c:size val="7"/>
            <c:spPr>
              <a:solidFill>
                <a:srgbClr val="FF0000"/>
              </a:solidFill>
              <a:ln>
                <a:solidFill>
                  <a:srgbClr val="FF0000"/>
                </a:solidFill>
                <a:prstDash val="solid"/>
              </a:ln>
            </c:spPr>
          </c:marker>
          <c:dLbls>
            <c:dLbl>
              <c:idx val="0"/>
              <c:layout>
                <c:manualLayout>
                  <c:x val="-3.8486936193619363E-2"/>
                  <c:y val="-3.993162393162393E-2"/>
                </c:manualLayout>
              </c:layout>
              <c:dLblPos val="r"/>
              <c:showLegendKey val="0"/>
              <c:showVal val="1"/>
              <c:showCatName val="0"/>
              <c:showSerName val="0"/>
              <c:showPercent val="0"/>
              <c:showBubbleSize val="0"/>
            </c:dLbl>
            <c:dLbl>
              <c:idx val="1"/>
              <c:layout>
                <c:manualLayout>
                  <c:x val="-3.8486936193619363E-2"/>
                  <c:y val="-3.993162393162393E-2"/>
                </c:manualLayout>
              </c:layout>
              <c:dLblPos val="r"/>
              <c:showLegendKey val="0"/>
              <c:showVal val="1"/>
              <c:showCatName val="0"/>
              <c:showSerName val="0"/>
              <c:showPercent val="0"/>
              <c:showBubbleSize val="0"/>
            </c:dLbl>
            <c:numFmt formatCode="#,##0.00" sourceLinked="0"/>
            <c:spPr>
              <a:noFill/>
              <a:ln w="25400">
                <a:noFill/>
              </a:ln>
            </c:spPr>
            <c:txPr>
              <a:bodyPr/>
              <a:lstStyle/>
              <a:p>
                <a:pPr>
                  <a:defRPr sz="1100" b="0" i="0" u="none" strike="noStrike" baseline="0">
                    <a:solidFill>
                      <a:srgbClr val="FF0000"/>
                    </a:solidFill>
                    <a:latin typeface="Calibri"/>
                    <a:ea typeface="Calibri"/>
                    <a:cs typeface="Calibri"/>
                  </a:defRPr>
                </a:pPr>
                <a:endParaRPr lang="fr-FR"/>
              </a:p>
            </c:txPr>
            <c:dLblPos val="t"/>
            <c:showLegendKey val="0"/>
            <c:showVal val="1"/>
            <c:showCatName val="0"/>
            <c:showSerName val="0"/>
            <c:showPercent val="0"/>
            <c:showBubbleSize val="0"/>
            <c:showLeaderLines val="0"/>
          </c:dLbls>
          <c:cat>
            <c:strRef>
              <c:f>EURCZK_Summary!$C$6:$C$7</c:f>
              <c:strCache>
                <c:ptCount val="2"/>
                <c:pt idx="0">
                  <c:v>2014</c:v>
                </c:pt>
                <c:pt idx="1">
                  <c:v>2015</c:v>
                </c:pt>
              </c:strCache>
            </c:strRef>
          </c:cat>
          <c:val>
            <c:numRef>
              <c:f>EURCZK_Summary!$H$6:$H$7</c:f>
              <c:numCache>
                <c:formatCode>_ * #,##0.0000_ ;_ * \-#,##0.0000_ ;_ * "-"??_ ;_ @_ </c:formatCode>
                <c:ptCount val="2"/>
                <c:pt idx="0">
                  <c:v>25.4</c:v>
                </c:pt>
                <c:pt idx="1">
                  <c:v>26.75</c:v>
                </c:pt>
              </c:numCache>
            </c:numRef>
          </c:val>
          <c:smooth val="0"/>
        </c:ser>
        <c:dLbls>
          <c:showLegendKey val="0"/>
          <c:showVal val="0"/>
          <c:showCatName val="0"/>
          <c:showSerName val="0"/>
          <c:showPercent val="0"/>
          <c:showBubbleSize val="0"/>
        </c:dLbls>
        <c:marker val="1"/>
        <c:smooth val="0"/>
        <c:axId val="113510656"/>
        <c:axId val="113516544"/>
      </c:lineChart>
      <c:catAx>
        <c:axId val="45673088"/>
        <c:scaling>
          <c:orientation val="minMax"/>
        </c:scaling>
        <c:delete val="0"/>
        <c:axPos val="b"/>
        <c:majorGridlines>
          <c:spPr>
            <a:ln w="3175">
              <a:solidFill>
                <a:srgbClr val="969696"/>
              </a:solidFill>
              <a:prstDash val="sysDash"/>
            </a:ln>
          </c:spPr>
        </c:majorGridlines>
        <c:numFmt formatCode="_ * #,##0.00_ ;_ * \-#,##0.00_ ;_ * &quot;-&quot;??_ ;_ @_ " sourceLinked="1"/>
        <c:majorTickMark val="out"/>
        <c:minorTickMark val="none"/>
        <c:tickLblPos val="nextTo"/>
        <c:spPr>
          <a:ln w="3175">
            <a:solidFill>
              <a:srgbClr val="000000"/>
            </a:solidFill>
            <a:prstDash val="solid"/>
          </a:ln>
        </c:spPr>
        <c:txPr>
          <a:bodyPr rot="-1800000" vert="horz"/>
          <a:lstStyle/>
          <a:p>
            <a:pPr>
              <a:defRPr sz="1000" b="0" i="0" u="none" strike="noStrike" baseline="0">
                <a:solidFill>
                  <a:srgbClr val="000000"/>
                </a:solidFill>
                <a:latin typeface="Calibri"/>
                <a:ea typeface="Calibri"/>
                <a:cs typeface="Calibri"/>
              </a:defRPr>
            </a:pPr>
            <a:endParaRPr lang="fr-FR"/>
          </a:p>
        </c:txPr>
        <c:crossAx val="113508736"/>
        <c:crosses val="autoZero"/>
        <c:auto val="1"/>
        <c:lblAlgn val="ctr"/>
        <c:lblOffset val="100"/>
        <c:tickLblSkip val="1"/>
        <c:tickMarkSkip val="1"/>
        <c:noMultiLvlLbl val="0"/>
      </c:catAx>
      <c:valAx>
        <c:axId val="113508736"/>
        <c:scaling>
          <c:orientation val="minMax"/>
          <c:max val="30000000"/>
          <c:min val="0"/>
        </c:scaling>
        <c:delete val="0"/>
        <c:axPos val="l"/>
        <c:majorGridlines>
          <c:spPr>
            <a:ln w="3175">
              <a:solidFill>
                <a:srgbClr val="969696"/>
              </a:solidFill>
              <a:prstDash val="sysDash"/>
            </a:ln>
          </c:spPr>
        </c:majorGridlines>
        <c:numFmt formatCode="#,##0.0" sourceLinked="0"/>
        <c:majorTickMark val="out"/>
        <c:minorTickMark val="none"/>
        <c:tickLblPos val="nextTo"/>
        <c:spPr>
          <a:ln w="3175">
            <a:solidFill>
              <a:srgbClr val="666699"/>
            </a:solidFill>
            <a:prstDash val="solid"/>
          </a:ln>
        </c:spPr>
        <c:txPr>
          <a:bodyPr rot="0" vert="horz"/>
          <a:lstStyle/>
          <a:p>
            <a:pPr>
              <a:defRPr sz="1100" b="0" i="0" u="none" strike="noStrike" baseline="0">
                <a:solidFill>
                  <a:srgbClr val="666699"/>
                </a:solidFill>
                <a:latin typeface="Calibri"/>
                <a:ea typeface="Calibri"/>
                <a:cs typeface="Calibri"/>
              </a:defRPr>
            </a:pPr>
            <a:endParaRPr lang="fr-FR"/>
          </a:p>
        </c:txPr>
        <c:crossAx val="45673088"/>
        <c:crosses val="autoZero"/>
        <c:crossBetween val="between"/>
        <c:dispUnits>
          <c:builtInUnit val="millions"/>
          <c:dispUnitsLbl>
            <c:layout/>
          </c:dispUnitsLbl>
        </c:dispUnits>
      </c:valAx>
      <c:catAx>
        <c:axId val="113510656"/>
        <c:scaling>
          <c:orientation val="minMax"/>
        </c:scaling>
        <c:delete val="1"/>
        <c:axPos val="b"/>
        <c:numFmt formatCode="_ * #,##0.00_ ;_ * \-#,##0.00_ ;_ * &quot;-&quot;??_ ;_ @_ " sourceLinked="1"/>
        <c:majorTickMark val="out"/>
        <c:minorTickMark val="none"/>
        <c:tickLblPos val="nextTo"/>
        <c:crossAx val="113516544"/>
        <c:crosses val="autoZero"/>
        <c:auto val="1"/>
        <c:lblAlgn val="ctr"/>
        <c:lblOffset val="100"/>
        <c:noMultiLvlLbl val="0"/>
      </c:catAx>
      <c:valAx>
        <c:axId val="113516544"/>
        <c:scaling>
          <c:orientation val="minMax"/>
          <c:max val="28"/>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1100" b="0" i="0" u="none" strike="noStrike" baseline="0">
                <a:solidFill>
                  <a:srgbClr val="FF0000"/>
                </a:solidFill>
                <a:latin typeface="Calibri"/>
                <a:ea typeface="Calibri"/>
                <a:cs typeface="Calibri"/>
              </a:defRPr>
            </a:pPr>
            <a:endParaRPr lang="fr-FR"/>
          </a:p>
        </c:txPr>
        <c:crossAx val="113510656"/>
        <c:crosses val="max"/>
        <c:crossBetween val="between"/>
      </c:valAx>
      <c:spPr>
        <a:solidFill>
          <a:srgbClr val="FFFFFF"/>
        </a:solidFill>
        <a:ln w="12700">
          <a:solidFill>
            <a:srgbClr val="808080"/>
          </a:solidFill>
          <a:prstDash val="solid"/>
        </a:ln>
      </c:spPr>
    </c:plotArea>
    <c:legend>
      <c:legendPos val="r"/>
      <c:layout>
        <c:manualLayout>
          <c:xMode val="edge"/>
          <c:yMode val="edge"/>
          <c:x val="0.18298128019323676"/>
          <c:y val="0.92892202380952382"/>
          <c:w val="0.67834118357487927"/>
          <c:h val="5.8478769841269838E-2"/>
        </c:manualLayout>
      </c:layout>
      <c:overlay val="0"/>
      <c:spPr>
        <a:solidFill>
          <a:srgbClr val="FFFFFF"/>
        </a:solidFill>
        <a:ln w="3175">
          <a:solidFill>
            <a:srgbClr val="969696"/>
          </a:solidFill>
          <a:prstDash val="solid"/>
        </a:ln>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0.87543</cdr:x>
      <cdr:y>0.05103</cdr:y>
    </cdr:from>
    <cdr:to>
      <cdr:x>0.98586</cdr:x>
      <cdr:y>0.10961</cdr:y>
    </cdr:to>
    <cdr:sp macro="" textlink="">
      <cdr:nvSpPr>
        <cdr:cNvPr id="5" name="CurrentCross"/>
        <cdr:cNvSpPr/>
      </cdr:nvSpPr>
      <cdr:spPr>
        <a:xfrm xmlns:a="http://schemas.openxmlformats.org/drawingml/2006/main">
          <a:off x="7248525" y="257191"/>
          <a:ext cx="914399" cy="295243"/>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100" b="0">
              <a:solidFill>
                <a:srgbClr val="000000"/>
              </a:solidFill>
              <a:latin typeface="+mn-lt"/>
              <a:ea typeface="+mn-ea"/>
              <a:cs typeface="+mn-cs"/>
            </a:rPr>
            <a:t>EURCZK</a:t>
          </a:r>
        </a:p>
      </cdr:txBody>
    </cdr:sp>
  </cdr:relSizeAnchor>
  <cdr:relSizeAnchor xmlns:cdr="http://schemas.openxmlformats.org/drawingml/2006/chartDrawing">
    <cdr:from>
      <cdr:x>0.2947</cdr:x>
      <cdr:y>0.02457</cdr:y>
    </cdr:from>
    <cdr:to>
      <cdr:x>0.75579</cdr:x>
      <cdr:y>0.10967</cdr:y>
    </cdr:to>
    <cdr:sp macro="" textlink="">
      <cdr:nvSpPr>
        <cdr:cNvPr id="6" name="TitleSummary"/>
        <cdr:cNvSpPr/>
      </cdr:nvSpPr>
      <cdr:spPr>
        <a:xfrm xmlns:a="http://schemas.openxmlformats.org/drawingml/2006/main">
          <a:off x="2440151" y="123826"/>
          <a:ext cx="3817774" cy="428928"/>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400" b="1">
              <a:solidFill>
                <a:srgbClr val="000000"/>
              </a:solidFill>
              <a:latin typeface="+mn-lt"/>
              <a:ea typeface="+mn-ea"/>
              <a:cs typeface="+mn-cs"/>
            </a:rPr>
            <a:t>Global Hedge Position: Synthesis EURCZK</a:t>
          </a:r>
        </a:p>
      </cdr:txBody>
    </cdr:sp>
  </cdr:relSizeAnchor>
  <cdr:relSizeAnchor xmlns:cdr="http://schemas.openxmlformats.org/drawingml/2006/chartDrawing">
    <cdr:from>
      <cdr:x>0.02636</cdr:x>
      <cdr:y>0.04347</cdr:y>
    </cdr:from>
    <cdr:to>
      <cdr:x>0.08743</cdr:x>
      <cdr:y>0.10394</cdr:y>
    </cdr:to>
    <cdr:sp macro="" textlink="">
      <cdr:nvSpPr>
        <cdr:cNvPr id="7" name="ForeignCurrency"/>
        <cdr:cNvSpPr/>
      </cdr:nvSpPr>
      <cdr:spPr>
        <a:xfrm xmlns:a="http://schemas.openxmlformats.org/drawingml/2006/main">
          <a:off x="218221" y="219076"/>
          <a:ext cx="505679" cy="304799"/>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1100" b="0">
              <a:solidFill>
                <a:srgbClr val="000000"/>
              </a:solidFill>
              <a:latin typeface="+mn-lt"/>
              <a:ea typeface="+mn-ea"/>
              <a:cs typeface="+mn-cs"/>
            </a:rPr>
            <a:t>EUR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9/1/2014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2469"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29/08/2014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48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59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63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28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833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umGraphe"/>
          <p:cNvGraphicFramePr>
            <a:graphicFrameLocks/>
          </p:cNvGraphicFramePr>
          <p:nvPr>
            <p:extLst>
              <p:ext uri="{D42A27DB-BD31-4B8C-83A1-F6EECF244321}">
                <p14:modId xmlns:p14="http://schemas.microsoft.com/office/powerpoint/2010/main" val="2118648636"/>
              </p:ext>
            </p:extLst>
          </p:nvPr>
        </p:nvGraphicFramePr>
        <p:xfrm>
          <a:off x="835026" y="1281113"/>
          <a:ext cx="7366000" cy="5016500"/>
        </p:xfrm>
        <a:graphic>
          <a:graphicData uri="http://schemas.openxmlformats.org/drawingml/2006/chart">
            <c:chart xmlns:c="http://schemas.openxmlformats.org/drawingml/2006/chart" xmlns:r="http://schemas.openxmlformats.org/officeDocument/2006/relationships" r:id="rId2"/>
          </a:graphicData>
        </a:graphic>
      </p:graphicFrame>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spTree>
    <p:extLst>
      <p:ext uri="{BB962C8B-B14F-4D97-AF65-F5344CB8AC3E}">
        <p14:creationId xmlns:p14="http://schemas.microsoft.com/office/powerpoint/2010/main" val="167167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83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63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28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85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65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04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34335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5705</TotalTime>
  <Words>486</Words>
  <Application>Microsoft Office PowerPoint</Application>
  <PresentationFormat>Affichage à l'écran (4:3)</PresentationFormat>
  <Paragraphs>61</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698</cp:revision>
  <cp:lastPrinted>2014-09-01T10:30:32Z</cp:lastPrinted>
  <dcterms:created xsi:type="dcterms:W3CDTF">2010-04-23T15:09:35Z</dcterms:created>
  <dcterms:modified xsi:type="dcterms:W3CDTF">2014-09-01T10:32:25Z</dcterms:modified>
</cp:coreProperties>
</file>