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9"/>
  </p:notesMasterIdLst>
  <p:sldIdLst>
    <p:sldId id="256" r:id="rId3"/>
    <p:sldId id="468" r:id="rId4"/>
    <p:sldId id="469" r:id="rId5"/>
    <p:sldId id="470" r:id="rId6"/>
    <p:sldId id="409" r:id="rId7"/>
    <p:sldId id="410" r:id="rId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6" autoAdjust="0"/>
    <p:restoredTop sz="94626" autoAdjust="0"/>
  </p:normalViewPr>
  <p:slideViewPr>
    <p:cSldViewPr snapToGrid="0">
      <p:cViewPr varScale="1">
        <p:scale>
          <a:sx n="80" d="100"/>
          <a:sy n="80" d="100"/>
        </p:scale>
        <p:origin x="-1560" y="-8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02/07/2015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33839" y="2754821"/>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7/2/2015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7/2/2015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7/2/2015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80709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7/2/2015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7/2/2015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7/2/2015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7/2/2015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7/2/2015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7/2/2015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7/2/2015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 id="2147490081" r:id="rId19"/>
  </p:sldLayoutIdLst>
  <p:timing>
    <p:tnLst>
      <p:par>
        <p:cTn id="1" dur="indefinite" restart="never" nodeType="tmRoot"/>
      </p:par>
    </p:tnLst>
  </p:timing>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9.xml"/><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fr-FR" sz="2800" dirty="0" smtClean="0">
                <a:solidFill>
                  <a:srgbClr val="302421"/>
                </a:solidFill>
                <a:latin typeface="Calibri" pitchFamily="34" charset="0"/>
                <a:cs typeface="Arial" pitchFamily="34" charset="0"/>
              </a:rPr>
              <a:t>Synthèse </a:t>
            </a:r>
            <a:r>
              <a:rPr lang="fr-FR" sz="2800" dirty="0">
                <a:solidFill>
                  <a:srgbClr val="302421"/>
                </a:solidFill>
                <a:latin typeface="Calibri" pitchFamily="34" charset="0"/>
                <a:cs typeface="Arial" pitchFamily="34" charset="0"/>
              </a:rPr>
              <a:t>CVA-DVA - </a:t>
            </a:r>
            <a:r>
              <a:rPr lang="fr-FR" sz="2800" dirty="0" err="1">
                <a:solidFill>
                  <a:srgbClr val="302421"/>
                </a:solidFill>
                <a:latin typeface="Calibri" pitchFamily="34" charset="0"/>
                <a:cs typeface="Arial" pitchFamily="34" charset="0"/>
              </a:rPr>
              <a:t>Sensi</a:t>
            </a:r>
            <a:r>
              <a:rPr lang="fr-FR" sz="2800" dirty="0">
                <a:solidFill>
                  <a:srgbClr val="302421"/>
                </a:solidFill>
                <a:latin typeface="Calibri" pitchFamily="34" charset="0"/>
                <a:cs typeface="Arial" pitchFamily="34" charset="0"/>
              </a:rPr>
              <a:t> FX-IR</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endParaRPr lang="fr-FR" dirty="0">
              <a:solidFill>
                <a:srgbClr val="302421"/>
              </a:solidFill>
              <a:latin typeface="Calibri" pitchFamily="34" charset="0"/>
            </a:endParaRP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sp>
        <p:nvSpPr>
          <p:cNvPr id="2" name="ZoneTexte 1"/>
          <p:cNvSpPr txBox="1"/>
          <p:nvPr/>
        </p:nvSpPr>
        <p:spPr>
          <a:xfrm>
            <a:off x="6328161" y="5730359"/>
            <a:ext cx="2196965" cy="369332"/>
          </a:xfrm>
          <a:prstGeom prst="rect">
            <a:avLst/>
          </a:prstGeom>
          <a:noFill/>
        </p:spPr>
        <p:txBody>
          <a:bodyPr wrap="square" rtlCol="0">
            <a:spAutoFit/>
          </a:bodyPr>
          <a:lstStyle/>
          <a:p>
            <a:pPr algn="ctr"/>
            <a:r>
              <a:rPr lang="fr-FR" dirty="0" smtClean="0">
                <a:latin typeface="Calibri" panose="020F0502020204030204" pitchFamily="34" charset="0"/>
              </a:rPr>
              <a:t>30 juin 2015</a:t>
            </a:r>
            <a:endParaRPr lang="fr-FR"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smtClean="0">
                <a:solidFill>
                  <a:srgbClr val="000000"/>
                </a:solidFill>
                <a:latin typeface="Calibri" pitchFamily="34" charset="0"/>
              </a:rPr>
              <a:t>Synthèse</a:t>
            </a:r>
            <a:r>
              <a:rPr lang="en-US" sz="2400" dirty="0" smtClean="0">
                <a:solidFill>
                  <a:srgbClr val="000000"/>
                </a:solidFill>
                <a:latin typeface="Calibri" pitchFamily="34" charset="0"/>
              </a:rPr>
              <a:t> CVA - DVA</a:t>
            </a:r>
            <a:endParaRPr lang="en-US" sz="2400" dirty="0">
              <a:solidFill>
                <a:srgbClr val="000000"/>
              </a:solidFill>
              <a:latin typeface="Calibri" pitchFamily="34" charset="0"/>
            </a:endParaRPr>
          </a:p>
        </p:txBody>
      </p:sp>
      <p:grpSp>
        <p:nvGrpSpPr>
          <p:cNvPr id="3" name="Groupe 2"/>
          <p:cNvGrpSpPr/>
          <p:nvPr/>
        </p:nvGrpSpPr>
        <p:grpSpPr>
          <a:xfrm>
            <a:off x="119563" y="1765249"/>
            <a:ext cx="4062897" cy="1380281"/>
            <a:chOff x="393464" y="3543300"/>
            <a:chExt cx="4062897" cy="1380281"/>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464" y="3543300"/>
              <a:ext cx="4060825"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4725144"/>
              <a:ext cx="4060825" cy="19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3132" y="1765249"/>
            <a:ext cx="4624506" cy="3237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9244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FX -5% / +5%</a:t>
            </a:r>
            <a:endParaRPr lang="en-US" sz="2400" dirty="0">
              <a:solidFill>
                <a:srgbClr val="000000"/>
              </a:solidFill>
              <a:latin typeface="Calibri" pitchFamily="34" charset="0"/>
            </a:endParaRPr>
          </a:p>
        </p:txBody>
      </p:sp>
      <p:pic>
        <p:nvPicPr>
          <p:cNvPr id="205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695" y="1107397"/>
            <a:ext cx="8221979" cy="25074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694" y="3733022"/>
            <a:ext cx="8221979" cy="2730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9248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IR -100bp / +100bp</a:t>
            </a:r>
            <a:endParaRPr lang="en-US" sz="2400" dirty="0">
              <a:solidFill>
                <a:srgbClr val="000000"/>
              </a:solidFill>
              <a:latin typeface="Calibri"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795" y="1882508"/>
            <a:ext cx="8878410" cy="112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98" y="3525717"/>
            <a:ext cx="8974204" cy="93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592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b="1" dirty="0" smtClean="0">
                <a:solidFill>
                  <a:srgbClr val="9FA795">
                    <a:lumMod val="50000"/>
                  </a:srgbClr>
                </a:solidFill>
                <a:latin typeface="Calibri" pitchFamily="34" charset="0"/>
                <a:cs typeface="Calibri" pitchFamily="34" charset="0"/>
              </a:rPr>
              <a:t>This document has been prepared for the Finance department of the Client. It must not be communicated or published externally without prior written consent of  KERIUS FINANCE </a:t>
            </a:r>
          </a:p>
          <a:p>
            <a:pPr defTabSz="914400" fontAlgn="auto">
              <a:spcBef>
                <a:spcPct val="20000"/>
              </a:spcBef>
              <a:spcAft>
                <a:spcPts val="0"/>
              </a:spcAft>
              <a:defRPr/>
            </a:pPr>
            <a:endParaRPr lang="en-US" sz="1200" dirty="0" smtClean="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Please note that this document does not constitute a contractual documentation of the transactions or processes that may be described, nor a recommendation or solicitation to enter into the transactions or processes described herein.  If the Client is interested in setting up this type of transactions or processes, the Client should conduct his own analysis of the suitability to his needs.  The Client must also verify the consequences of his decisions, including accounting and fiscal  aspects. The Client is also responsible for the implementation of his decisions.</a:t>
            </a: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Neither  KERIUS FINANCE nor its directors and employees accept liability for any loss or damage resulting from the use of this document and expressly excludes all liability in respect of any implication of the described ideas or transactions on the Client’s own specific particulars.</a:t>
            </a:r>
            <a:endParaRPr lang="en-US" sz="1200" dirty="0">
              <a:solidFill>
                <a:srgbClr val="9FA795">
                  <a:lumMod val="50000"/>
                </a:srgbClr>
              </a:solidFill>
              <a:latin typeface="Calibri" pitchFamily="34" charset="0"/>
              <a:cs typeface="Calibri" pitchFamily="34" charset="0"/>
            </a:endParaRP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6424</TotalTime>
  <Words>463</Words>
  <Application>Microsoft Office PowerPoint</Application>
  <PresentationFormat>Affichage à l'écran (4:3)</PresentationFormat>
  <Paragraphs>44</Paragraphs>
  <Slides>6</Slides>
  <Notes>0</Notes>
  <HiddenSlides>0</HiddenSlides>
  <MMClips>0</MMClips>
  <ScaleCrop>false</ScaleCrop>
  <HeadingPairs>
    <vt:vector size="4" baseType="variant">
      <vt:variant>
        <vt:lpstr>Thème</vt:lpstr>
      </vt:variant>
      <vt:variant>
        <vt:i4>2</vt:i4>
      </vt:variant>
      <vt:variant>
        <vt:lpstr>Titres des diapositives</vt:lpstr>
      </vt:variant>
      <vt:variant>
        <vt:i4>6</vt:i4>
      </vt:variant>
    </vt:vector>
  </HeadingPairs>
  <TitlesOfParts>
    <vt:vector size="8" baseType="lpstr">
      <vt:lpstr>Inspiration</vt:lpstr>
      <vt:lpstr>1_Inspiration</vt:lpstr>
      <vt:lpstr>Synthèse CVA-DVA - Sensi FX-IR</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766</cp:revision>
  <cp:lastPrinted>2012-02-01T10:00:25Z</cp:lastPrinted>
  <dcterms:created xsi:type="dcterms:W3CDTF">2010-04-23T15:09:35Z</dcterms:created>
  <dcterms:modified xsi:type="dcterms:W3CDTF">2015-07-02T11:49:59Z</dcterms:modified>
</cp:coreProperties>
</file>