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3"/>
  </p:notesMasterIdLst>
  <p:sldIdLst>
    <p:sldId id="256" r:id="rId3"/>
    <p:sldId id="434" r:id="rId4"/>
    <p:sldId id="433" r:id="rId5"/>
    <p:sldId id="432" r:id="rId6"/>
    <p:sldId id="431" r:id="rId7"/>
    <p:sldId id="429" r:id="rId8"/>
    <p:sldId id="438" r:id="rId9"/>
    <p:sldId id="437" r:id="rId10"/>
    <p:sldId id="435" r:id="rId11"/>
    <p:sldId id="436" r:id="rId12"/>
    <p:sldId id="428" r:id="rId13"/>
    <p:sldId id="425" r:id="rId14"/>
    <p:sldId id="411" r:id="rId15"/>
    <p:sldId id="412" r:id="rId16"/>
    <p:sldId id="413" r:id="rId17"/>
    <p:sldId id="414" r:id="rId18"/>
    <p:sldId id="427" r:id="rId19"/>
    <p:sldId id="415" r:id="rId20"/>
    <p:sldId id="416" r:id="rId21"/>
    <p:sldId id="417" r:id="rId22"/>
    <p:sldId id="418" r:id="rId23"/>
    <p:sldId id="419" r:id="rId24"/>
    <p:sldId id="420" r:id="rId25"/>
    <p:sldId id="426" r:id="rId26"/>
    <p:sldId id="421" r:id="rId27"/>
    <p:sldId id="422" r:id="rId28"/>
    <p:sldId id="423" r:id="rId29"/>
    <p:sldId id="424" r:id="rId30"/>
    <p:sldId id="409" r:id="rId31"/>
    <p:sldId id="410" r:id="rId3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11" d="100"/>
          <a:sy n="111" d="100"/>
        </p:scale>
        <p:origin x="-1764"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01/10/2015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10/1/2015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10/1/2015</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10/1/2015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10/1/2015</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10/1/2015</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10/1/2015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10/1/2015</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10/1/2015</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10/1/2015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10/1/2015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10/1/2015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10/1/2015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10/1/2015</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10/1/2015</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10/1/2015</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10/1/2015</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10/1/2015</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10/1/2015</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10/1/2015</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10/1/2015</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smtClean="0">
                <a:solidFill>
                  <a:srgbClr val="302421"/>
                </a:solidFill>
                <a:latin typeface="Calibri" pitchFamily="34" charset="0"/>
                <a:cs typeface="Arial" pitchFamily="34" charset="0"/>
              </a:rPr>
              <a:t/>
            </a:r>
            <a:br>
              <a:rPr lang="en-GB" sz="2800" dirty="0" smtClean="0">
                <a:solidFill>
                  <a:srgbClr val="302421"/>
                </a:solidFill>
                <a:latin typeface="Calibri" pitchFamily="34" charset="0"/>
                <a:cs typeface="Arial" pitchFamily="34" charset="0"/>
              </a:rPr>
            </a:br>
            <a:r>
              <a:rPr lang="fr-FR" sz="2800" dirty="0" smtClean="0">
                <a:solidFill>
                  <a:srgbClr val="302421"/>
                </a:solidFill>
                <a:latin typeface="Calibri" pitchFamily="34" charset="0"/>
                <a:cs typeface="Arial" pitchFamily="34" charset="0"/>
              </a:rPr>
              <a:t>Global </a:t>
            </a:r>
            <a:r>
              <a:rPr lang="fr-FR" sz="2800" dirty="0" err="1" smtClean="0">
                <a:solidFill>
                  <a:srgbClr val="302421"/>
                </a:solidFill>
                <a:latin typeface="Calibri" pitchFamily="34" charset="0"/>
                <a:cs typeface="Arial" pitchFamily="34" charset="0"/>
              </a:rPr>
              <a:t>Hedge</a:t>
            </a:r>
            <a:r>
              <a:rPr lang="fr-FR" sz="2800" dirty="0" smtClean="0">
                <a:solidFill>
                  <a:srgbClr val="302421"/>
                </a:solidFill>
                <a:latin typeface="Calibri" pitchFamily="34" charset="0"/>
                <a:cs typeface="Arial" pitchFamily="34" charset="0"/>
              </a:rPr>
              <a:t> Position</a:t>
            </a:r>
            <a:endParaRPr lang="fr-FR" sz="2800" dirty="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30/09/2015</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endParaRPr lang="fr-FR" sz="1000" i="1" dirty="0" smtClean="0">
              <a:solidFill>
                <a:srgbClr val="302421"/>
              </a:solidFill>
              <a:latin typeface="Calibri" pitchFamily="34" charset="0"/>
            </a:endParaRPr>
          </a:p>
          <a:p>
            <a:pPr marL="342900" indent="-342900" algn="ctr" defTabSz="914400">
              <a:spcBef>
                <a:spcPct val="20000"/>
              </a:spcBef>
            </a:pPr>
            <a:r>
              <a:rPr lang="fr-FR" sz="1000" i="1" dirty="0" smtClean="0">
                <a:solidFill>
                  <a:srgbClr val="302421"/>
                </a:solidFill>
                <a:latin typeface="Calibri" pitchFamily="34" charset="0"/>
              </a:rPr>
              <a:t>Membre </a:t>
            </a:r>
            <a:r>
              <a:rPr lang="fr-FR" sz="1000" i="1" dirty="0">
                <a:solidFill>
                  <a:srgbClr val="302421"/>
                </a:solidFill>
                <a:latin typeface="Calibri" pitchFamily="34" charset="0"/>
              </a:rPr>
              <a:t>de l’ANACOFI  CIF- Association agréée par l’AMF  </a:t>
            </a:r>
            <a:r>
              <a:rPr lang="fr-FR" sz="1000" i="1" dirty="0" smtClean="0">
                <a:solidFill>
                  <a:srgbClr val="302421"/>
                </a:solidFill>
                <a:latin typeface="Calibri" pitchFamily="34" charset="0"/>
              </a:rPr>
              <a:t>- ORIAS N° </a:t>
            </a:r>
            <a:r>
              <a:rPr lang="fr-FR" sz="1000" i="1" dirty="0">
                <a:solidFill>
                  <a:srgbClr val="302421"/>
                </a:solidFill>
                <a:latin typeface="Calibri" pitchFamily="34" charset="0"/>
              </a:rPr>
              <a:t>13000716</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EURCZK</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426745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6203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endParaRPr lang="en-GB" sz="2400" dirty="0" smtClean="0">
              <a:solidFill>
                <a:prstClr val="black"/>
              </a:solidFill>
              <a:latin typeface="Calibri" panose="020F0502020204030204" pitchFamily="34" charset="0"/>
            </a:endParaRPr>
          </a:p>
          <a:p>
            <a:pPr algn="ctr"/>
            <a:r>
              <a:rPr lang="en-GB" sz="2400" dirty="0" smtClean="0">
                <a:solidFill>
                  <a:prstClr val="black"/>
                </a:solidFill>
                <a:latin typeface="Calibri" panose="020F0502020204030204" pitchFamily="34" charset="0"/>
              </a:rPr>
              <a:t>by </a:t>
            </a:r>
            <a:r>
              <a:rPr lang="en-GB" sz="2400" dirty="0">
                <a:solidFill>
                  <a:prstClr val="black"/>
                </a:solidFill>
                <a:latin typeface="Calibri" panose="020F0502020204030204" pitchFamily="34" charset="0"/>
              </a:rPr>
              <a:t>currency</a:t>
            </a:r>
          </a:p>
        </p:txBody>
      </p:sp>
      <p:sp>
        <p:nvSpPr>
          <p:cNvPr id="3"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1540700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EURCZK - Historical &amp; Planned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04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Synthesis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870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- 2014</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492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- 2015</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8404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EURCZK - 2016</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7677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EURUSD - Historical &amp; Planned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965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724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Synthesis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76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- 2014</a:t>
            </a:r>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970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latin typeface="Calibri" panose="020F0502020204030204" pitchFamily="34" charset="0"/>
              </a:rPr>
              <a:t>Global view</a:t>
            </a:r>
            <a:endParaRPr lang="en-GB" sz="2000" dirty="0">
              <a:latin typeface="Calibri" panose="020F0502020204030204" pitchFamily="34" charset="0"/>
            </a:endParaRP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smtClean="0">
                <a:latin typeface="Calibri" panose="020F0502020204030204" pitchFamily="34" charset="0"/>
              </a:rPr>
              <a:t>Sensitivity</a:t>
            </a:r>
          </a:p>
          <a:p>
            <a:pPr lvl="1">
              <a:spcBef>
                <a:spcPts val="600"/>
              </a:spcBef>
            </a:pPr>
            <a:endParaRPr lang="en-GB" sz="1400" dirty="0" smtClean="0">
              <a:latin typeface="Calibri" panose="020F0502020204030204" pitchFamily="34" charset="0"/>
            </a:endParaRPr>
          </a:p>
          <a:p>
            <a:pPr marL="285750" lvl="1" indent="-285750">
              <a:spcBef>
                <a:spcPts val="600"/>
              </a:spcBef>
              <a:buFont typeface="Arial" panose="020B0604020202020204" pitchFamily="34" charset="0"/>
              <a:buChar char="•"/>
            </a:pPr>
            <a:r>
              <a:rPr lang="en-GB" sz="2000" dirty="0" smtClean="0">
                <a:latin typeface="Calibri" panose="020F0502020204030204" pitchFamily="34" charset="0"/>
              </a:rPr>
              <a:t>Detailed analysis by currency</a:t>
            </a:r>
            <a:endParaRPr lang="en-GB" sz="1400" dirty="0" smtClean="0">
              <a:latin typeface="Calibri" panose="020F0502020204030204" pitchFamily="34" charset="0"/>
            </a:endParaRP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a:t>
            </a:r>
            <a:r>
              <a:rPr lang="en-GB" sz="1600" dirty="0" smtClean="0">
                <a:latin typeface="Calibri" panose="020F0502020204030204" pitchFamily="34" charset="0"/>
              </a:rPr>
              <a:t>edge Schedule </a:t>
            </a:r>
          </a:p>
          <a:p>
            <a:pPr marL="742950" lvl="2" indent="-285750">
              <a:spcBef>
                <a:spcPts val="600"/>
              </a:spcBef>
              <a:buFont typeface="Arial" panose="020B0604020202020204" pitchFamily="34" charset="0"/>
              <a:buChar char="•"/>
            </a:pPr>
            <a:r>
              <a:rPr lang="en-GB" sz="1600" dirty="0" smtClean="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smtClean="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smtClean="0"/>
              <a:t>Contents</a:t>
            </a:r>
            <a:endParaRPr lang="en-US" dirty="0"/>
          </a:p>
        </p:txBody>
      </p:sp>
    </p:spTree>
    <p:extLst>
      <p:ext uri="{BB962C8B-B14F-4D97-AF65-F5344CB8AC3E}">
        <p14:creationId xmlns:p14="http://schemas.microsoft.com/office/powerpoint/2010/main" val="33030847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- 2015</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3307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- 2016</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644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- 2017</a:t>
            </a:r>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958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EURUSD - 2018</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2138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smtClean="0"/>
              <a:t>USDBRL - Historical &amp; Planned</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58063"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3603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Synthesis</a:t>
            </a:r>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0" y="1270000"/>
            <a:ext cx="7375526" cy="5026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8295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- 2014</a:t>
            </a:r>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527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- 2015</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49439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smtClean="0"/>
              <a:t>USDBRL - 2016</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2349500"/>
            <a:ext cx="40751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596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smtClean="0">
                <a:latin typeface="Calibri" panose="020F0502020204030204" pitchFamily="34" charset="0"/>
              </a:rPr>
              <a:t>Global view</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dirty="0" smtClean="0"/>
              <a:t> </a:t>
            </a:r>
            <a:endParaRPr lang="en-US" dirty="0"/>
          </a:p>
        </p:txBody>
      </p:sp>
    </p:spTree>
    <p:extLst>
      <p:ext uri="{BB962C8B-B14F-4D97-AF65-F5344CB8AC3E}">
        <p14:creationId xmlns:p14="http://schemas.microsoft.com/office/powerpoint/2010/main" val="2902143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630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Performance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8890000" cy="2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271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solidFill>
                  <a:srgbClr val="000000"/>
                </a:solidFill>
              </a:rPr>
              <a:t>Settled and Outstanding Summary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524000"/>
            <a:ext cx="77343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169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smtClean="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smtClean="0"/>
              <a:t>MTM Analysis CCY/Volume effect (Graph)</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1270000"/>
            <a:ext cx="4121791"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0" y="3175000"/>
            <a:ext cx="404878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0" y="5080000"/>
            <a:ext cx="392631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135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smtClean="0"/>
              <a:t>MTM Analysis CCY/Volume effect (Table)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540000"/>
            <a:ext cx="8636000" cy="2537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757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smtClean="0"/>
              <a:t>Sensitivity EURUSD</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143000"/>
            <a:ext cx="5544039"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175000"/>
            <a:ext cx="52514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7823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5693</TotalTime>
  <Words>534</Words>
  <Application>Microsoft Office PowerPoint</Application>
  <PresentationFormat>Affichage à l'écran (4:3)</PresentationFormat>
  <Paragraphs>82</Paragraphs>
  <Slides>30</Slides>
  <Notes>0</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Inspiration</vt:lpstr>
      <vt:lpstr>1_Inspiration</vt:lpstr>
      <vt:lpstr> Global Hedge Position</vt:lpstr>
      <vt:lpstr>Contents</vt:lpstr>
      <vt:lpstr> </vt:lpstr>
      <vt:lpstr>Hedging Summary</vt:lpstr>
      <vt:lpstr>Hedging Performance</vt:lpstr>
      <vt:lpstr>Settled and Outstanding Summary</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- 2014</vt:lpstr>
      <vt:lpstr>EURCZK - 2015</vt:lpstr>
      <vt:lpstr>EURCZK - 2016</vt:lpstr>
      <vt:lpstr>EURUSD - Historical &amp; Planned</vt:lpstr>
      <vt:lpstr>EURUSD - Synthesis</vt:lpstr>
      <vt:lpstr>EURUSD - 2014</vt:lpstr>
      <vt:lpstr>EURUSD - 2015</vt:lpstr>
      <vt:lpstr>EURUSD - 2016</vt:lpstr>
      <vt:lpstr>EURUSD - 2017</vt:lpstr>
      <vt:lpstr>EURUSD - 2018</vt:lpstr>
      <vt:lpstr>USDBRL - Historical &amp; Planned</vt:lpstr>
      <vt:lpstr>USDBRL - Synthesis</vt:lpstr>
      <vt:lpstr>USDBRL - 2014</vt:lpstr>
      <vt:lpstr>USDBRL - 2015</vt:lpstr>
      <vt:lpstr>USDBRL - 2016</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KFCH</cp:lastModifiedBy>
  <cp:revision>702</cp:revision>
  <cp:lastPrinted>2012-02-01T10:00:25Z</cp:lastPrinted>
  <dcterms:created xsi:type="dcterms:W3CDTF">2010-04-23T15:09:35Z</dcterms:created>
  <dcterms:modified xsi:type="dcterms:W3CDTF">2015-10-01T08:48:23Z</dcterms:modified>
</cp:coreProperties>
</file>