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4"/>
  </p:notesMasterIdLst>
  <p:sldIdLst>
    <p:sldId id="256" r:id="rId3"/>
    <p:sldId id="436" r:id="rId4"/>
    <p:sldId id="435" r:id="rId5"/>
    <p:sldId id="434" r:id="rId6"/>
    <p:sldId id="433" r:id="rId7"/>
    <p:sldId id="440" r:id="rId8"/>
    <p:sldId id="439" r:id="rId9"/>
    <p:sldId id="437" r:id="rId10"/>
    <p:sldId id="438" r:id="rId11"/>
    <p:sldId id="430" r:id="rId12"/>
    <p:sldId id="427" r:id="rId13"/>
    <p:sldId id="411" r:id="rId14"/>
    <p:sldId id="412" r:id="rId15"/>
    <p:sldId id="413" r:id="rId16"/>
    <p:sldId id="414" r:id="rId17"/>
    <p:sldId id="429" r:id="rId18"/>
    <p:sldId id="415" r:id="rId19"/>
    <p:sldId id="416" r:id="rId20"/>
    <p:sldId id="417" r:id="rId21"/>
    <p:sldId id="418" r:id="rId22"/>
    <p:sldId id="419" r:id="rId23"/>
    <p:sldId id="428" r:id="rId24"/>
    <p:sldId id="420" r:id="rId25"/>
    <p:sldId id="421" r:id="rId26"/>
    <p:sldId id="422" r:id="rId27"/>
    <p:sldId id="423" r:id="rId28"/>
    <p:sldId id="426" r:id="rId29"/>
    <p:sldId id="424" r:id="rId30"/>
    <p:sldId id="425" r:id="rId31"/>
    <p:sldId id="409" r:id="rId32"/>
    <p:sldId id="410" r:id="rId33"/>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1" d="100"/>
          <a:sy n="111" d="100"/>
        </p:scale>
        <p:origin x="-1764"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13/06/2016</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6/13/2016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3839" y="2754821"/>
            <a:ext cx="2047030" cy="94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6/13/2016</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6/13/2016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6/13/2016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6/13/2016</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6/13/2016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6/13/2016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6/13/2016</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6/13/2016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6/13/2016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6/13/2016</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7" name="Date Placeholder 3"/>
          <p:cNvSpPr>
            <a:spLocks noGrp="1"/>
          </p:cNvSpPr>
          <p:nvPr>
            <p:ph type="dt" sz="half" idx="10"/>
          </p:nvPr>
        </p:nvSpPr>
        <p:spPr/>
        <p:txBody>
          <a:bodyPr/>
          <a:lstStyle>
            <a:lvl1pPr>
              <a:defRPr/>
            </a:lvl1pPr>
          </a:lstStyle>
          <a:p>
            <a:pPr>
              <a:defRPr/>
            </a:pPr>
            <a:fld id="{B1BE8C68-98DC-4596-83AA-276949A250ED}" type="datetimeFigureOut">
              <a:rPr lang="en-US"/>
              <a:pPr>
                <a:defRPr/>
              </a:pPr>
              <a:t>6/13/2016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33" y="193727"/>
            <a:ext cx="1646887" cy="75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6/13/2016</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6/13/2016</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6/13/2016</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6/13/2016</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6/13/2016</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6/13/2016</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6/13/2016</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6/13/2016</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6/13/2016</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6/13/2016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6/13/2016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6/13/2016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6/13/2016</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6/13/2016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6/13/2016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6/13/2016</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6/13/2016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6/13/2016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6/13/2016</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6/13/2016</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6/13/2016</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6/13/2016</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6/13/2016</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6/13/2016</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6/13/2016</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6/13/2016</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dirty="0" smtClean="0">
                <a:solidFill>
                  <a:srgbClr val="302421"/>
                </a:solidFill>
                <a:latin typeface="Calibri" pitchFamily="34" charset="0"/>
                <a:cs typeface="Arial" pitchFamily="34" charset="0"/>
              </a:rPr>
              <a:t/>
            </a:r>
            <a:br>
              <a:rPr lang="en-GB" sz="2800" dirty="0" smtClean="0">
                <a:solidFill>
                  <a:srgbClr val="302421"/>
                </a:solidFill>
                <a:latin typeface="Calibri" pitchFamily="34" charset="0"/>
                <a:cs typeface="Arial" pitchFamily="34" charset="0"/>
              </a:rPr>
            </a:br>
            <a:r>
              <a:rPr lang="fr-FR" sz="2800" dirty="0" smtClean="0">
                <a:solidFill>
                  <a:srgbClr val="302421"/>
                </a:solidFill>
                <a:latin typeface="Calibri" pitchFamily="34" charset="0"/>
                <a:cs typeface="Arial" pitchFamily="34" charset="0"/>
              </a:rPr>
              <a:t>Global </a:t>
            </a:r>
            <a:r>
              <a:rPr lang="fr-FR" sz="2800" dirty="0" err="1" smtClean="0">
                <a:solidFill>
                  <a:srgbClr val="302421"/>
                </a:solidFill>
                <a:latin typeface="Calibri" pitchFamily="34" charset="0"/>
                <a:cs typeface="Arial" pitchFamily="34" charset="0"/>
              </a:rPr>
              <a:t>Hedge</a:t>
            </a:r>
            <a:r>
              <a:rPr lang="fr-FR" sz="2800" dirty="0" smtClean="0">
                <a:solidFill>
                  <a:srgbClr val="302421"/>
                </a:solidFill>
                <a:latin typeface="Calibri" pitchFamily="34" charset="0"/>
                <a:cs typeface="Arial" pitchFamily="34" charset="0"/>
              </a:rPr>
              <a:t> Position</a:t>
            </a:r>
            <a:endParaRPr lang="fr-FR" sz="2800" dirty="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31/05/2016</a:t>
            </a:r>
            <a:endParaRPr lang="fr-FR" dirty="0">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EURCZK - Historical &amp; Planned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9650"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16979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19086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- 2015</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45952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- 2016</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34005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- 2017</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77884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EURUSD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9650" cy="498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45277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Synthesis</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7656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- 2015</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8319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- 2016</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28809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- 2017</a:t>
            </a: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50084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- 2018</a:t>
            </a:r>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77714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USD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USDBRL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8063" cy="499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51653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Synthesis</a:t>
            </a:r>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438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- 2015</a:t>
            </a:r>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7392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- 2016</a:t>
            </a:r>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84413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- 2017</a:t>
            </a:r>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9160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USDMX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USDMXN - Historical &amp; Planned</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80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62049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USDMXN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USDMXN - Synthesis</a:t>
            </a:r>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13922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USDMXN - 2017</a:t>
            </a:r>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46124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3264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335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GB" sz="2400" smtClean="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smtClean="0"/>
              <a:t>MTM Analysis CCY/Volume effect (Graph)</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0" y="1270000"/>
            <a:ext cx="4005567"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0" y="3175000"/>
            <a:ext cx="3960741"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0" y="5080000"/>
            <a:ext cx="392631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3714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smtClean="0"/>
              <a:t>MTM Analysis CCY/Volume effect (Table)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540000"/>
            <a:ext cx="8636000" cy="259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2166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EURUSD</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5544039"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939"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08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EURCZK</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267451"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7206861"/>
      </p:ext>
    </p:extLst>
  </p:cSld>
  <p:clrMapOvr>
    <a:masterClrMapping/>
  </p:clrMapOvr>
  <p:timing>
    <p:tnLst>
      <p:par>
        <p:cTn id="1" dur="indefinite" restart="never" nodeType="tmRoot"/>
      </p:par>
    </p:tnLst>
  </p:timing>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5692</TotalTime>
  <Words>538</Words>
  <Application>Microsoft Office PowerPoint</Application>
  <PresentationFormat>Affichage à l'écran (4:3)</PresentationFormat>
  <Paragraphs>83</Paragraphs>
  <Slides>31</Slides>
  <Notes>0</Notes>
  <HiddenSlides>0</HiddenSlides>
  <MMClips>0</MMClips>
  <ScaleCrop>false</ScaleCrop>
  <HeadingPairs>
    <vt:vector size="4" baseType="variant">
      <vt:variant>
        <vt:lpstr>Thème</vt:lpstr>
      </vt:variant>
      <vt:variant>
        <vt:i4>2</vt:i4>
      </vt:variant>
      <vt:variant>
        <vt:lpstr>Titres des diapositives</vt:lpstr>
      </vt:variant>
      <vt:variant>
        <vt:i4>31</vt:i4>
      </vt:variant>
    </vt:vector>
  </HeadingPairs>
  <TitlesOfParts>
    <vt:vector size="33" baseType="lpstr">
      <vt:lpstr>Inspiration</vt:lpstr>
      <vt:lpstr>1_Inspiration</vt:lpstr>
      <vt:lpstr> Global Hedge Position</vt:lpstr>
      <vt:lpstr>Contents</vt:lpstr>
      <vt:lpstr> </vt:lpstr>
      <vt:lpstr>Hedging Summary</vt:lpstr>
      <vt:lpstr>Hedging Performance</vt:lpstr>
      <vt:lpstr>MTM Analysis CCY/Volume effect (Graph)</vt:lpstr>
      <vt:lpstr>MTM Analysis CCY/Volume effect (Table)</vt:lpstr>
      <vt:lpstr>Sensitivity EURUSD</vt:lpstr>
      <vt:lpstr>Sensitivity EURCZK</vt:lpstr>
      <vt:lpstr> </vt:lpstr>
      <vt:lpstr>EURCZK - Historical &amp; Planned</vt:lpstr>
      <vt:lpstr>EURCZK - Synthesis</vt:lpstr>
      <vt:lpstr>EURCZK - 2015</vt:lpstr>
      <vt:lpstr>EURCZK - 2016</vt:lpstr>
      <vt:lpstr>EURCZK - 2017</vt:lpstr>
      <vt:lpstr>EURUSD - Historical &amp; Planned</vt:lpstr>
      <vt:lpstr>EURUSD - Synthesis</vt:lpstr>
      <vt:lpstr>EURUSD - 2015</vt:lpstr>
      <vt:lpstr>EURUSD - 2016</vt:lpstr>
      <vt:lpstr>EURUSD - 2017</vt:lpstr>
      <vt:lpstr>EURUSD - 2018</vt:lpstr>
      <vt:lpstr>USDBRL - Historical &amp; Planned</vt:lpstr>
      <vt:lpstr>USDBRL - Synthesis</vt:lpstr>
      <vt:lpstr>USDBRL - 2015</vt:lpstr>
      <vt:lpstr>USDBRL - 2016</vt:lpstr>
      <vt:lpstr>USDBRL - 2017</vt:lpstr>
      <vt:lpstr>USDMXN - Historical &amp; Planned</vt:lpstr>
      <vt:lpstr>USDMXN - Synthesis</vt:lpstr>
      <vt:lpstr>USDMXN - 2017</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701</cp:revision>
  <cp:lastPrinted>2012-02-01T10:00:25Z</cp:lastPrinted>
  <dcterms:created xsi:type="dcterms:W3CDTF">2010-04-23T15:09:35Z</dcterms:created>
  <dcterms:modified xsi:type="dcterms:W3CDTF">2016-06-13T14:40:30Z</dcterms:modified>
</cp:coreProperties>
</file>