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34"/>
  </p:notesMasterIdLst>
  <p:sldIdLst>
    <p:sldId id="256" r:id="rId3"/>
    <p:sldId id="436" r:id="rId4"/>
    <p:sldId id="435" r:id="rId5"/>
    <p:sldId id="434" r:id="rId6"/>
    <p:sldId id="433" r:id="rId7"/>
    <p:sldId id="437" r:id="rId8"/>
    <p:sldId id="438" r:id="rId9"/>
    <p:sldId id="439" r:id="rId10"/>
    <p:sldId id="440" r:id="rId11"/>
    <p:sldId id="430" r:id="rId12"/>
    <p:sldId id="427" r:id="rId13"/>
    <p:sldId id="411" r:id="rId14"/>
    <p:sldId id="412" r:id="rId15"/>
    <p:sldId id="413" r:id="rId16"/>
    <p:sldId id="414" r:id="rId17"/>
    <p:sldId id="429" r:id="rId18"/>
    <p:sldId id="415" r:id="rId19"/>
    <p:sldId id="416" r:id="rId20"/>
    <p:sldId id="417" r:id="rId21"/>
    <p:sldId id="418" r:id="rId22"/>
    <p:sldId id="419" r:id="rId23"/>
    <p:sldId id="428" r:id="rId24"/>
    <p:sldId id="420" r:id="rId25"/>
    <p:sldId id="421" r:id="rId26"/>
    <p:sldId id="422" r:id="rId27"/>
    <p:sldId id="423" r:id="rId28"/>
    <p:sldId id="426" r:id="rId29"/>
    <p:sldId id="424" r:id="rId30"/>
    <p:sldId id="425" r:id="rId31"/>
    <p:sldId id="409" r:id="rId32"/>
    <p:sldId id="410" r:id="rId33"/>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08" d="100"/>
          <a:sy n="108" d="100"/>
        </p:scale>
        <p:origin x="-1854" y="-90"/>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04/08/2016</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FR" noProof="0"/>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8/4/2016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733839" y="2754821"/>
            <a:ext cx="2047030" cy="9417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2482128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smtClean="0"/>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8/4/2016</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8/4/2016</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8/4/2016</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8/4/2016</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8/4/2016</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8/4/2016</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8/4/2016</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smtClean="0"/>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8/4/2016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smtClean="0"/>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8/4/2016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8/4/2016</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smtClean="0"/>
          </a:p>
        </p:txBody>
      </p:sp>
      <p:sp>
        <p:nvSpPr>
          <p:cNvPr id="7" name="Date Placeholder 3"/>
          <p:cNvSpPr>
            <a:spLocks noGrp="1"/>
          </p:cNvSpPr>
          <p:nvPr>
            <p:ph type="dt" sz="half" idx="10"/>
          </p:nvPr>
        </p:nvSpPr>
        <p:spPr/>
        <p:txBody>
          <a:bodyPr/>
          <a:lstStyle>
            <a:lvl1pPr>
              <a:defRPr/>
            </a:lvl1pPr>
          </a:lstStyle>
          <a:p>
            <a:pPr>
              <a:defRPr/>
            </a:pPr>
            <a:fld id="{B1BE8C68-98DC-4596-83AA-276949A250ED}" type="datetimeFigureOut">
              <a:rPr lang="en-US"/>
              <a:pPr>
                <a:defRPr/>
              </a:pPr>
              <a:t>8/4/2016</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pic>
        <p:nvPicPr>
          <p:cNvPr id="1026"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452333" y="193727"/>
            <a:ext cx="1646887" cy="7576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smtClean="0"/>
              <a:t>Title</a:t>
            </a:r>
            <a:endParaRPr lang="en-US" dirty="0"/>
          </a:p>
        </p:txBody>
      </p:sp>
    </p:spTree>
    <p:extLst>
      <p:ext uri="{BB962C8B-B14F-4D97-AF65-F5344CB8AC3E}">
        <p14:creationId xmlns:p14="http://schemas.microsoft.com/office/powerpoint/2010/main" val="93281971"/>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smtClean="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8/4/2016</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8/4/2016</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smtClean="0"/>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smtClean="0"/>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8/4/2016</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smtClean="0"/>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8/4/2016</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smtClean="0"/>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8/4/2016</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8/4/2016</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8/4/2016</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8/4/2016</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smtClean="0"/>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8/4/2016</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8/4/2016</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8/4/2016</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8/4/2016</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8/4/2016</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8/4/2016</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8/4/2016</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8/4/2016</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smtClean="0"/>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8/4/2016</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smtClean="0"/>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8/4/2016</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smtClean="0"/>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smtClean="0"/>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8/4/2016</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smtClean="0"/>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8/4/2016</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smtClean="0"/>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8/4/2016</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8/4/2016</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8/4/2016</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8/4/2016</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8/4/2016</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smtClean="0"/>
              <a:t>Click to edit Master title style</a:t>
            </a:r>
            <a:endParaRPr lang="fr-FR" smtClean="0"/>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fr-FR" smtClean="0"/>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8/4/2016</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smtClean="0"/>
              <a:t>Click to edit Master title style</a:t>
            </a:r>
            <a:endParaRPr lang="fr-FR" altLang="en-US" smtClean="0"/>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smtClean="0"/>
              <a:t>Click to edit Master text styles</a:t>
            </a:r>
          </a:p>
          <a:p>
            <a:pPr lvl="1"/>
            <a:r>
              <a:rPr lang="fr-CH" altLang="en-US" smtClean="0"/>
              <a:t>Second level</a:t>
            </a:r>
          </a:p>
          <a:p>
            <a:pPr lvl="2"/>
            <a:r>
              <a:rPr lang="fr-CH" altLang="en-US" smtClean="0"/>
              <a:t>Third level</a:t>
            </a:r>
          </a:p>
          <a:p>
            <a:pPr lvl="3"/>
            <a:r>
              <a:rPr lang="fr-CH" altLang="en-US" smtClean="0"/>
              <a:t>Fourth level</a:t>
            </a:r>
          </a:p>
          <a:p>
            <a:pPr lvl="4"/>
            <a:r>
              <a:rPr lang="fr-CH" altLang="en-US" smtClean="0"/>
              <a:t>Fifth level</a:t>
            </a:r>
            <a:endParaRPr lang="fr-FR" altLang="en-US" smtClean="0"/>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40.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42.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image" Target="../media/image46.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r>
              <a:rPr lang="en-GB" sz="2800" dirty="0" smtClean="0">
                <a:solidFill>
                  <a:srgbClr val="302421"/>
                </a:solidFill>
                <a:latin typeface="Calibri" pitchFamily="34" charset="0"/>
                <a:cs typeface="Arial" pitchFamily="34" charset="0"/>
              </a:rPr>
              <a:t/>
            </a:r>
            <a:br>
              <a:rPr lang="en-GB" sz="2800" dirty="0" smtClean="0">
                <a:solidFill>
                  <a:srgbClr val="302421"/>
                </a:solidFill>
                <a:latin typeface="Calibri" pitchFamily="34" charset="0"/>
                <a:cs typeface="Arial" pitchFamily="34" charset="0"/>
              </a:rPr>
            </a:br>
            <a:r>
              <a:rPr lang="fr-FR" sz="2800" dirty="0" smtClean="0">
                <a:solidFill>
                  <a:srgbClr val="302421"/>
                </a:solidFill>
                <a:latin typeface="Calibri" pitchFamily="34" charset="0"/>
                <a:cs typeface="Arial" pitchFamily="34" charset="0"/>
              </a:rPr>
              <a:t>Global </a:t>
            </a:r>
            <a:r>
              <a:rPr lang="fr-FR" sz="2800" dirty="0" err="1" smtClean="0">
                <a:solidFill>
                  <a:srgbClr val="302421"/>
                </a:solidFill>
                <a:latin typeface="Calibri" pitchFamily="34" charset="0"/>
                <a:cs typeface="Arial" pitchFamily="34" charset="0"/>
              </a:rPr>
              <a:t>Hedge</a:t>
            </a:r>
            <a:r>
              <a:rPr lang="fr-FR" sz="2800" dirty="0" smtClean="0">
                <a:solidFill>
                  <a:srgbClr val="302421"/>
                </a:solidFill>
                <a:latin typeface="Calibri" pitchFamily="34" charset="0"/>
                <a:cs typeface="Arial" pitchFamily="34" charset="0"/>
              </a:rPr>
              <a:t> Position</a:t>
            </a:r>
            <a:endParaRPr lang="fr-FR" sz="2800" dirty="0" smtClean="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smtClean="0">
                <a:solidFill>
                  <a:srgbClr val="302421"/>
                </a:solidFill>
                <a:latin typeface="Calibri" pitchFamily="34" charset="0"/>
              </a:rPr>
              <a:t>29/07/2016</a:t>
            </a:r>
            <a:endParaRPr lang="fr-FR" dirty="0">
              <a:solidFill>
                <a:srgbClr val="302421"/>
              </a:solidFill>
              <a:latin typeface="Calibri" pitchFamily="34" charset="0"/>
            </a:endParaRPr>
          </a:p>
        </p:txBody>
      </p:sp>
      <p:sp>
        <p:nvSpPr>
          <p:cNvPr id="8"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endParaRPr lang="fr-FR" sz="1000" i="1" dirty="0" smtClean="0">
              <a:solidFill>
                <a:srgbClr val="302421"/>
              </a:solidFill>
              <a:latin typeface="Calibri" pitchFamily="34" charset="0"/>
            </a:endParaRPr>
          </a:p>
          <a:p>
            <a:pPr marL="342900" indent="-342900" algn="ctr" defTabSz="914400">
              <a:spcBef>
                <a:spcPct val="20000"/>
              </a:spcBef>
            </a:pPr>
            <a:r>
              <a:rPr lang="fr-FR" sz="1000" i="1" dirty="0" smtClean="0">
                <a:solidFill>
                  <a:srgbClr val="302421"/>
                </a:solidFill>
                <a:latin typeface="Calibri" pitchFamily="34" charset="0"/>
              </a:rPr>
              <a:t>Membre </a:t>
            </a:r>
            <a:r>
              <a:rPr lang="fr-FR" sz="1000" i="1" dirty="0">
                <a:solidFill>
                  <a:srgbClr val="302421"/>
                </a:solidFill>
                <a:latin typeface="Calibri" pitchFamily="34" charset="0"/>
              </a:rPr>
              <a:t>de l’ANACOFI  CIF- Association agréée par l’AMF  </a:t>
            </a:r>
            <a:r>
              <a:rPr lang="fr-FR" sz="1000" i="1" dirty="0" smtClean="0">
                <a:solidFill>
                  <a:srgbClr val="302421"/>
                </a:solidFill>
                <a:latin typeface="Calibri" pitchFamily="34" charset="0"/>
              </a:rPr>
              <a:t>- ORIAS N° </a:t>
            </a:r>
            <a:r>
              <a:rPr lang="fr-FR" sz="1000" i="1" dirty="0">
                <a:solidFill>
                  <a:srgbClr val="302421"/>
                </a:solidFill>
                <a:latin typeface="Calibri" pitchFamily="34" charset="0"/>
              </a:rPr>
              <a:t>13000716</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endParaRPr lang="en-GB" sz="2400" dirty="0" smtClean="0">
              <a:solidFill>
                <a:prstClr val="black"/>
              </a:solidFill>
              <a:latin typeface="Calibri" panose="020F0502020204030204" pitchFamily="34" charset="0"/>
            </a:endParaRPr>
          </a:p>
          <a:p>
            <a:pPr algn="ctr"/>
            <a:r>
              <a:rPr lang="en-GB" sz="2400" dirty="0" smtClean="0">
                <a:solidFill>
                  <a:prstClr val="black"/>
                </a:solidFill>
                <a:latin typeface="Calibri" panose="020F0502020204030204" pitchFamily="34" charset="0"/>
              </a:rPr>
              <a:t>by </a:t>
            </a:r>
            <a:r>
              <a:rPr lang="en-GB" sz="2400" dirty="0">
                <a:solidFill>
                  <a:prstClr val="black"/>
                </a:solidFill>
                <a:latin typeface="Calibri" panose="020F0502020204030204" pitchFamily="34" charset="0"/>
              </a:rPr>
              <a:t>currency</a:t>
            </a:r>
          </a:p>
        </p:txBody>
      </p:sp>
      <p:sp>
        <p:nvSpPr>
          <p:cNvPr id="3" name="Title"/>
          <p:cNvSpPr>
            <a:spLocks noGrp="1"/>
          </p:cNvSpPr>
          <p:nvPr>
            <p:ph type="title"/>
          </p:nvPr>
        </p:nvSpPr>
        <p:spPr/>
        <p:txBody>
          <a:bodyPr/>
          <a:lstStyle/>
          <a:p>
            <a:r>
              <a:rPr lang="fr-FR" dirty="0" smtClean="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EURCZK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smtClean="0"/>
              <a:t>EURCZK - Historical &amp; Planned</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59650" cy="5024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57675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EURCZK - Synthesis">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EURCZK - Synthesis</a:t>
            </a:r>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5526" cy="5026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746670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EURCZK - 2015</a:t>
            </a:r>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46337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EURCZK - 2016</a:t>
            </a:r>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12346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EURCZK - 2017</a:t>
            </a:r>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81184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smtClean="0"/>
              <a:t>EURUSD - Historical &amp; Planned</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59650" cy="4984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88641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EURUSD - Synthesis</a:t>
            </a:r>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5526" cy="5026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848686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EURUSD - 2015</a:t>
            </a:r>
            <a:endParaRPr 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970710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EURUSD - 2016</a:t>
            </a:r>
            <a:endParaRPr lang="en-US"/>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015229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smtClean="0">
                <a:latin typeface="Calibri" panose="020F0502020204030204" pitchFamily="34" charset="0"/>
              </a:rPr>
              <a:t>Global view</a:t>
            </a:r>
            <a:endParaRPr lang="en-GB" sz="2000" dirty="0">
              <a:latin typeface="Calibri" panose="020F0502020204030204" pitchFamily="34" charset="0"/>
            </a:endParaRP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Sensitivity</a:t>
            </a:r>
          </a:p>
          <a:p>
            <a:pPr lvl="1">
              <a:spcBef>
                <a:spcPts val="600"/>
              </a:spcBef>
            </a:pPr>
            <a:endParaRPr lang="en-GB" sz="1400" dirty="0" smtClean="0">
              <a:latin typeface="Calibri" panose="020F0502020204030204" pitchFamily="34" charset="0"/>
            </a:endParaRPr>
          </a:p>
          <a:p>
            <a:pPr marL="285750" lvl="1" indent="-285750">
              <a:spcBef>
                <a:spcPts val="600"/>
              </a:spcBef>
              <a:buFont typeface="Arial" panose="020B0604020202020204" pitchFamily="34" charset="0"/>
              <a:buChar char="•"/>
            </a:pPr>
            <a:r>
              <a:rPr lang="en-GB" sz="2000" dirty="0" smtClean="0">
                <a:latin typeface="Calibri" panose="020F0502020204030204" pitchFamily="34" charset="0"/>
              </a:rPr>
              <a:t>Detailed analysis by currency</a:t>
            </a:r>
            <a:endParaRPr lang="en-GB" sz="1400" dirty="0" smtClean="0">
              <a:latin typeface="Calibri" panose="020F0502020204030204" pitchFamily="34" charset="0"/>
            </a:endParaRPr>
          </a:p>
          <a:p>
            <a:pPr marL="742950" lvl="2" indent="-285750">
              <a:spcBef>
                <a:spcPts val="600"/>
              </a:spcBef>
              <a:buFont typeface="Arial" panose="020B0604020202020204" pitchFamily="34" charset="0"/>
              <a:buChar char="•"/>
            </a:pPr>
            <a:r>
              <a:rPr lang="en-GB" sz="1600" dirty="0" smtClean="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a:t>
            </a:r>
            <a:r>
              <a:rPr lang="en-GB" sz="1600" dirty="0" smtClean="0">
                <a:latin typeface="Calibri" panose="020F0502020204030204" pitchFamily="34" charset="0"/>
              </a:rPr>
              <a:t>edge Schedule </a:t>
            </a:r>
          </a:p>
          <a:p>
            <a:pPr marL="742950" lvl="2" indent="-285750">
              <a:spcBef>
                <a:spcPts val="600"/>
              </a:spcBef>
              <a:buFont typeface="Arial" panose="020B0604020202020204" pitchFamily="34" charset="0"/>
              <a:buChar char="•"/>
            </a:pPr>
            <a:r>
              <a:rPr lang="en-GB" sz="1600" dirty="0" smtClean="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smtClean="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smtClean="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EURUSD - 2017</a:t>
            </a:r>
            <a:endParaRPr lang="en-US"/>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563045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EURUSD - 2018</a:t>
            </a:r>
            <a:endParaRPr lang="en-US"/>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46907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name="USDBRL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smtClean="0"/>
              <a:t>USDBRL - Historical &amp; Planned</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58063" cy="4995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942239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name="USDBRL - Synthesis">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USDBRL - Synthesis</a:t>
            </a:r>
            <a:endParaRPr lang="en-US"/>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5526" cy="5026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026824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USDBRL - 2015</a:t>
            </a:r>
            <a:endParaRPr lang="en-US"/>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7914447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USDBRL - 2016</a:t>
            </a:r>
            <a:endParaRPr lang="en-US"/>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0240682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USDBRL - 2017</a:t>
            </a:r>
            <a:endParaRPr lang="en-US"/>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538751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name="USDMXN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smtClean="0"/>
              <a:t>USDMXN - Historical &amp; Planned</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58063" cy="5024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376014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name="USDMXN - Synthesis">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USDMXN - Synthesis</a:t>
            </a:r>
            <a:endParaRPr lang="en-US"/>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5526" cy="5026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0296598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USDMXN - 2017</a:t>
            </a:r>
            <a:endParaRPr lang="en-US"/>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18677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smtClean="0">
                <a:latin typeface="Calibri" panose="020F0502020204030204" pitchFamily="34" charset="0"/>
              </a:rPr>
              <a:t>Global view</a:t>
            </a:r>
            <a:endParaRPr lang="en-GB" sz="2400" dirty="0">
              <a:latin typeface="Calibri" panose="020F0502020204030204" pitchFamily="34" charset="0"/>
            </a:endParaRPr>
          </a:p>
        </p:txBody>
      </p:sp>
      <p:sp>
        <p:nvSpPr>
          <p:cNvPr id="4" name="Title"/>
          <p:cNvSpPr>
            <a:spLocks noGrp="1"/>
          </p:cNvSpPr>
          <p:nvPr>
            <p:ph type="title"/>
          </p:nvPr>
        </p:nvSpPr>
        <p:spPr/>
        <p:txBody>
          <a:bodyPr/>
          <a:lstStyle/>
          <a:p>
            <a:r>
              <a:rPr lang="fr-FR" dirty="0" smtClean="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smtClean="0">
                <a:solidFill>
                  <a:prstClr val="black"/>
                </a:solidFill>
                <a:latin typeface="Calibri" pitchFamily="34" charset="0"/>
              </a:rPr>
              <a:t>2013-12-04</a:t>
            </a:r>
          </a:p>
        </p:txBody>
      </p:sp>
      <p:sp>
        <p:nvSpPr>
          <p:cNvPr id="10" name="Rectangle 3"/>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Rue Cardinal </a:t>
            </a:r>
            <a:r>
              <a:rPr lang="fr-FR" kern="0" dirty="0" err="1">
                <a:solidFill>
                  <a:srgbClr val="302421"/>
                </a:solidFill>
                <a:latin typeface="Calibri" pitchFamily="34" charset="0"/>
                <a:cs typeface="Calibri" pitchFamily="34" charset="0"/>
              </a:rPr>
              <a:t>Journet</a:t>
            </a:r>
            <a:r>
              <a:rPr lang="fr-FR" kern="0" dirty="0">
                <a:solidFill>
                  <a:srgbClr val="302421"/>
                </a:solidFill>
                <a:latin typeface="Calibri" pitchFamily="34" charset="0"/>
                <a:cs typeface="Calibri" pitchFamily="34" charset="0"/>
              </a:rPr>
              <a:t> 27,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1217 Meyrin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smtClean="0">
                <a:solidFill>
                  <a:srgbClr val="302421"/>
                </a:solidFill>
                <a:latin typeface="Calibri" pitchFamily="34" charset="0"/>
              </a:rPr>
              <a:t>AVERTISSEMENT - DISCLAIMER</a:t>
            </a:r>
            <a:endParaRPr lang="en-US" altLang="en-US" sz="1200" b="1" smtClean="0">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smtClean="0"/>
              <a:t>Hedging</a:t>
            </a:r>
            <a:r>
              <a:rPr lang="fr-FR" dirty="0" smtClean="0"/>
              <a:t> </a:t>
            </a:r>
            <a:r>
              <a:rPr lang="fr-FR" dirty="0" err="1" smtClean="0"/>
              <a:t>Summary</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0" y="1524000"/>
            <a:ext cx="8890000" cy="32649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smtClean="0"/>
              <a:t>Hedging</a:t>
            </a:r>
            <a:r>
              <a:rPr lang="fr-FR" dirty="0" smtClean="0"/>
              <a:t> Performance</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0" y="1524000"/>
            <a:ext cx="8890000" cy="335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smtClean="0"/>
              <a:t>Sensitivity EURUSD</a:t>
            </a:r>
            <a:endParaRPr lang="en-US"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00" y="1143000"/>
            <a:ext cx="5544039"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3175000"/>
            <a:ext cx="5247775"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4441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smtClean="0"/>
              <a:t>Sensitivity EURCZK</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00" y="1143000"/>
            <a:ext cx="4267451"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3175000"/>
            <a:ext cx="5247775"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588013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smtClean="0"/>
              <a:t>Sensitivity USDBRL</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00" y="1143000"/>
            <a:ext cx="4752032"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3175000"/>
            <a:ext cx="5247775"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82445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smtClean="0"/>
              <a:t>Sensitivity USDMXN</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00" y="1143000"/>
            <a:ext cx="330103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3175000"/>
            <a:ext cx="5247775"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76257424"/>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5692</TotalTime>
  <Words>526</Words>
  <Application>Microsoft Office PowerPoint</Application>
  <PresentationFormat>Affichage à l'écran (4:3)</PresentationFormat>
  <Paragraphs>82</Paragraphs>
  <Slides>31</Slides>
  <Notes>0</Notes>
  <HiddenSlides>0</HiddenSlides>
  <MMClips>0</MMClips>
  <ScaleCrop>false</ScaleCrop>
  <HeadingPairs>
    <vt:vector size="4" baseType="variant">
      <vt:variant>
        <vt:lpstr>Thème</vt:lpstr>
      </vt:variant>
      <vt:variant>
        <vt:i4>2</vt:i4>
      </vt:variant>
      <vt:variant>
        <vt:lpstr>Titres des diapositives</vt:lpstr>
      </vt:variant>
      <vt:variant>
        <vt:i4>31</vt:i4>
      </vt:variant>
    </vt:vector>
  </HeadingPairs>
  <TitlesOfParts>
    <vt:vector size="33" baseType="lpstr">
      <vt:lpstr>Inspiration</vt:lpstr>
      <vt:lpstr>1_Inspiration</vt:lpstr>
      <vt:lpstr> Global Hedge Position</vt:lpstr>
      <vt:lpstr>Contents</vt:lpstr>
      <vt:lpstr> </vt:lpstr>
      <vt:lpstr>Hedging Summary</vt:lpstr>
      <vt:lpstr>Hedging Performance</vt:lpstr>
      <vt:lpstr>Sensitivity EURUSD</vt:lpstr>
      <vt:lpstr>Sensitivity EURCZK</vt:lpstr>
      <vt:lpstr>Sensitivity USDBRL</vt:lpstr>
      <vt:lpstr>Sensitivity USDMXN</vt:lpstr>
      <vt:lpstr> </vt:lpstr>
      <vt:lpstr>EURCZK - Historical &amp; Planned</vt:lpstr>
      <vt:lpstr>EURCZK - Synthesis</vt:lpstr>
      <vt:lpstr>EURCZK - 2015</vt:lpstr>
      <vt:lpstr>EURCZK - 2016</vt:lpstr>
      <vt:lpstr>EURCZK - 2017</vt:lpstr>
      <vt:lpstr>EURUSD - Historical &amp; Planned</vt:lpstr>
      <vt:lpstr>EURUSD - Synthesis</vt:lpstr>
      <vt:lpstr>EURUSD - 2015</vt:lpstr>
      <vt:lpstr>EURUSD - 2016</vt:lpstr>
      <vt:lpstr>EURUSD - 2017</vt:lpstr>
      <vt:lpstr>EURUSD - 2018</vt:lpstr>
      <vt:lpstr>USDBRL - Historical &amp; Planned</vt:lpstr>
      <vt:lpstr>USDBRL - Synthesis</vt:lpstr>
      <vt:lpstr>USDBRL - 2015</vt:lpstr>
      <vt:lpstr>USDBRL - 2016</vt:lpstr>
      <vt:lpstr>USDBRL - 2017</vt:lpstr>
      <vt:lpstr>USDMXN - Historical &amp; Planned</vt:lpstr>
      <vt:lpstr>USDMXN - Synthesis</vt:lpstr>
      <vt:lpstr>USDMXN - 2017</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KFCH</cp:lastModifiedBy>
  <cp:revision>700</cp:revision>
  <cp:lastPrinted>2012-02-01T10:00:25Z</cp:lastPrinted>
  <dcterms:created xsi:type="dcterms:W3CDTF">2010-04-23T15:09:35Z</dcterms:created>
  <dcterms:modified xsi:type="dcterms:W3CDTF">2016-08-04T07:05:18Z</dcterms:modified>
</cp:coreProperties>
</file>