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0"/>
  </p:notesMasterIdLst>
  <p:sldIdLst>
    <p:sldId id="256" r:id="rId3"/>
    <p:sldId id="468" r:id="rId4"/>
    <p:sldId id="471" r:id="rId5"/>
    <p:sldId id="469" r:id="rId6"/>
    <p:sldId id="470" r:id="rId7"/>
    <p:sldId id="409" r:id="rId8"/>
    <p:sldId id="410" r:id="rId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varScale="1">
        <p:scale>
          <a:sx n="80" d="100"/>
          <a:sy n="80" d="100"/>
        </p:scale>
        <p:origin x="-1560"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10/04/2017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4/10/2017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4/10/2017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4/10/2017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4/10/2017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4/10/2017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4/10/2017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4/10/2017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4/10/2017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4/10/2017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4/10/2017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4/10/2017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4/10/2017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4/10/2017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4/10/2017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4/10/2017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4/10/2017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4/10/2017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4/10/2017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4/10/2017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4/10/2017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iming>
    <p:tnLst>
      <p:par>
        <p:cTn id="1" dur="indefinite" restart="never" nodeType="tmRoot"/>
      </p:par>
    </p:tnLst>
  </p:timing>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4/10/2017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 Id="rId5" Type="http://schemas.openxmlformats.org/officeDocument/2006/relationships/image" Target="../media/image11.emf"/><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19.xml"/><Relationship Id="rId4" Type="http://schemas.openxmlformats.org/officeDocument/2006/relationships/image" Target="../media/image16.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smtClean="0">
                <a:solidFill>
                  <a:srgbClr val="302421"/>
                </a:solidFill>
                <a:latin typeface="Calibri" pitchFamily="34" charset="0"/>
                <a:cs typeface="Arial" pitchFamily="34" charset="0"/>
              </a:rPr>
              <a:t>Synthèse </a:t>
            </a:r>
            <a:r>
              <a:rPr lang="fr-FR" sz="2800" dirty="0">
                <a:solidFill>
                  <a:srgbClr val="302421"/>
                </a:solidFill>
                <a:latin typeface="Calibri" pitchFamily="34" charset="0"/>
                <a:cs typeface="Arial" pitchFamily="34" charset="0"/>
              </a:rPr>
              <a:t>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FX-IR</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sp>
        <p:nvSpPr>
          <p:cNvPr id="2" name="ZoneTexte 1"/>
          <p:cNvSpPr txBox="1"/>
          <p:nvPr/>
        </p:nvSpPr>
        <p:spPr>
          <a:xfrm>
            <a:off x="6671061" y="5730359"/>
            <a:ext cx="2196965" cy="369332"/>
          </a:xfrm>
          <a:prstGeom prst="rect">
            <a:avLst/>
          </a:prstGeom>
          <a:noFill/>
        </p:spPr>
        <p:txBody>
          <a:bodyPr wrap="square" rtlCol="0">
            <a:spAutoFit/>
          </a:bodyPr>
          <a:lstStyle/>
          <a:p>
            <a:pPr algn="ctr"/>
            <a:r>
              <a:rPr lang="fr-FR" dirty="0" smtClean="0">
                <a:latin typeface="Calibri" panose="020F0502020204030204" pitchFamily="34" charset="0"/>
              </a:rPr>
              <a:t>31 mars 2017</a:t>
            </a:r>
            <a:endParaRPr lang="fr-FR"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smtClean="0">
                <a:solidFill>
                  <a:srgbClr val="000000"/>
                </a:solidFill>
                <a:latin typeface="Calibri" pitchFamily="34" charset="0"/>
              </a:rPr>
              <a:t>Synthèse</a:t>
            </a:r>
            <a:r>
              <a:rPr lang="en-US" sz="2400" dirty="0" smtClean="0">
                <a:solidFill>
                  <a:srgbClr val="000000"/>
                </a:solidFill>
                <a:latin typeface="Calibri" pitchFamily="34" charset="0"/>
              </a:rPr>
              <a:t> CVA - DVA</a:t>
            </a:r>
            <a:endParaRPr lang="en-US" sz="2400" dirty="0">
              <a:solidFill>
                <a:srgbClr val="000000"/>
              </a:solidFill>
              <a:latin typeface="Calibri" pitchFamily="34" charset="0"/>
            </a:endParaRPr>
          </a:p>
        </p:txBody>
      </p:sp>
      <p:sp>
        <p:nvSpPr>
          <p:cNvPr id="2" name="Rectangle 1"/>
          <p:cNvSpPr/>
          <p:nvPr/>
        </p:nvSpPr>
        <p:spPr>
          <a:xfrm>
            <a:off x="334495" y="5020235"/>
            <a:ext cx="3857489" cy="914400"/>
          </a:xfrm>
          <a:prstGeom prst="rect">
            <a:avLst/>
          </a:prstGeom>
          <a:solidFill>
            <a:schemeClr val="accent3">
              <a:lumMod val="60000"/>
              <a:lumOff val="40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fr-FR" dirty="0" err="1" smtClean="0">
                <a:solidFill>
                  <a:schemeClr val="tx1"/>
                </a:solidFill>
              </a:rPr>
              <a:t>Floor</a:t>
            </a:r>
            <a:r>
              <a:rPr lang="fr-FR" dirty="0" smtClean="0">
                <a:solidFill>
                  <a:schemeClr val="tx1"/>
                </a:solidFill>
              </a:rPr>
              <a:t> 0.50% embarqué dans un financement (</a:t>
            </a:r>
            <a:r>
              <a:rPr lang="fr-FR" dirty="0" err="1" smtClean="0">
                <a:solidFill>
                  <a:schemeClr val="tx1"/>
                </a:solidFill>
              </a:rPr>
              <a:t>Cf</a:t>
            </a:r>
            <a:r>
              <a:rPr lang="fr-FR" dirty="0" smtClean="0">
                <a:solidFill>
                  <a:schemeClr val="tx1"/>
                </a:solidFill>
              </a:rPr>
              <a:t> Rapport de Valorisation IR) </a:t>
            </a:r>
            <a:endParaRPr lang="fr-FR" dirty="0">
              <a:solidFill>
                <a:schemeClr val="tx1"/>
              </a:solidFill>
            </a:endParaRPr>
          </a:p>
        </p:txBody>
      </p:sp>
      <p:cxnSp>
        <p:nvCxnSpPr>
          <p:cNvPr id="4" name="Connecteur droit avec flèche 3"/>
          <p:cNvCxnSpPr/>
          <p:nvPr/>
        </p:nvCxnSpPr>
        <p:spPr>
          <a:xfrm flipV="1">
            <a:off x="3041837" y="4298951"/>
            <a:ext cx="528917" cy="721284"/>
          </a:xfrm>
          <a:prstGeom prst="straightConnector1">
            <a:avLst/>
          </a:prstGeom>
          <a:ln w="25400"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pic>
        <p:nvPicPr>
          <p:cNvPr id="5" name="Image 4"/>
          <p:cNvPicPr>
            <a:picLocks noChangeAspect="1"/>
          </p:cNvPicPr>
          <p:nvPr/>
        </p:nvPicPr>
        <p:blipFill>
          <a:blip r:embed="rId2"/>
          <a:stretch>
            <a:fillRect/>
          </a:stretch>
        </p:blipFill>
        <p:spPr>
          <a:xfrm>
            <a:off x="131158" y="2285201"/>
            <a:ext cx="4060825" cy="1582928"/>
          </a:xfrm>
          <a:prstGeom prst="rect">
            <a:avLst/>
          </a:prstGeom>
        </p:spPr>
      </p:pic>
      <p:pic>
        <p:nvPicPr>
          <p:cNvPr id="8" name="Image 7"/>
          <p:cNvPicPr>
            <a:picLocks noChangeAspect="1"/>
          </p:cNvPicPr>
          <p:nvPr/>
        </p:nvPicPr>
        <p:blipFill>
          <a:blip r:embed="rId3"/>
          <a:stretch>
            <a:fillRect/>
          </a:stretch>
        </p:blipFill>
        <p:spPr>
          <a:xfrm>
            <a:off x="131158" y="4082347"/>
            <a:ext cx="4060825" cy="216604"/>
          </a:xfrm>
          <a:prstGeom prst="rect">
            <a:avLst/>
          </a:prstGeom>
        </p:spPr>
      </p:pic>
      <p:pic>
        <p:nvPicPr>
          <p:cNvPr id="9" name="Image 8"/>
          <p:cNvPicPr>
            <a:picLocks noChangeAspect="1"/>
          </p:cNvPicPr>
          <p:nvPr/>
        </p:nvPicPr>
        <p:blipFill>
          <a:blip r:embed="rId4"/>
          <a:stretch>
            <a:fillRect/>
          </a:stretch>
        </p:blipFill>
        <p:spPr>
          <a:xfrm>
            <a:off x="4912822" y="5495551"/>
            <a:ext cx="4127660" cy="407915"/>
          </a:xfrm>
          <a:prstGeom prst="rect">
            <a:avLst/>
          </a:prstGeom>
        </p:spPr>
      </p:pic>
      <p:pic>
        <p:nvPicPr>
          <p:cNvPr id="11" name="Image 10"/>
          <p:cNvPicPr>
            <a:picLocks noChangeAspect="1"/>
          </p:cNvPicPr>
          <p:nvPr/>
        </p:nvPicPr>
        <p:blipFill>
          <a:blip r:embed="rId5"/>
          <a:stretch>
            <a:fillRect/>
          </a:stretch>
        </p:blipFill>
        <p:spPr>
          <a:xfrm>
            <a:off x="4766751" y="1732644"/>
            <a:ext cx="4265147" cy="3157717"/>
          </a:xfrm>
          <a:prstGeom prst="rect">
            <a:avLst/>
          </a:prstGeom>
        </p:spPr>
      </p:pic>
    </p:spTree>
    <p:extLst>
      <p:ext uri="{BB962C8B-B14F-4D97-AF65-F5344CB8AC3E}">
        <p14:creationId xmlns:p14="http://schemas.microsoft.com/office/powerpoint/2010/main" val="3509244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FX -5%</a:t>
            </a:r>
            <a:endParaRPr lang="en-US" sz="2400" dirty="0">
              <a:solidFill>
                <a:srgbClr val="000000"/>
              </a:solidFill>
              <a:latin typeface="Calibri" pitchFamily="34" charset="0"/>
            </a:endParaRPr>
          </a:p>
        </p:txBody>
      </p:sp>
      <p:pic>
        <p:nvPicPr>
          <p:cNvPr id="4" name="Image 3"/>
          <p:cNvPicPr>
            <a:picLocks noChangeAspect="1"/>
          </p:cNvPicPr>
          <p:nvPr/>
        </p:nvPicPr>
        <p:blipFill>
          <a:blip r:embed="rId2"/>
          <a:stretch>
            <a:fillRect/>
          </a:stretch>
        </p:blipFill>
        <p:spPr>
          <a:xfrm>
            <a:off x="141315" y="1666084"/>
            <a:ext cx="8811492" cy="3471181"/>
          </a:xfrm>
          <a:prstGeom prst="rect">
            <a:avLst/>
          </a:prstGeom>
        </p:spPr>
      </p:pic>
    </p:spTree>
    <p:extLst>
      <p:ext uri="{BB962C8B-B14F-4D97-AF65-F5344CB8AC3E}">
        <p14:creationId xmlns:p14="http://schemas.microsoft.com/office/powerpoint/2010/main" val="28466579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FX +5%</a:t>
            </a:r>
            <a:endParaRPr lang="en-US" sz="2400" dirty="0">
              <a:solidFill>
                <a:srgbClr val="000000"/>
              </a:solidFill>
              <a:latin typeface="Calibri" pitchFamily="34" charset="0"/>
            </a:endParaRPr>
          </a:p>
        </p:txBody>
      </p:sp>
      <p:pic>
        <p:nvPicPr>
          <p:cNvPr id="2" name="Image 1"/>
          <p:cNvPicPr>
            <a:picLocks noChangeAspect="1"/>
          </p:cNvPicPr>
          <p:nvPr/>
        </p:nvPicPr>
        <p:blipFill>
          <a:blip r:embed="rId2"/>
          <a:stretch>
            <a:fillRect/>
          </a:stretch>
        </p:blipFill>
        <p:spPr>
          <a:xfrm>
            <a:off x="124811" y="1637607"/>
            <a:ext cx="8844622" cy="3183775"/>
          </a:xfrm>
          <a:prstGeom prst="rect">
            <a:avLst/>
          </a:prstGeom>
        </p:spPr>
      </p:pic>
    </p:spTree>
    <p:extLst>
      <p:ext uri="{BB962C8B-B14F-4D97-AF65-F5344CB8AC3E}">
        <p14:creationId xmlns:p14="http://schemas.microsoft.com/office/powerpoint/2010/main" val="2909248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408136" y="2842653"/>
            <a:ext cx="8327725" cy="1354349"/>
          </a:xfrm>
          <a:prstGeom prst="rect">
            <a:avLst/>
          </a:prstGeom>
        </p:spPr>
      </p:pic>
      <p:pic>
        <p:nvPicPr>
          <p:cNvPr id="2" name="Image 1"/>
          <p:cNvPicPr>
            <a:picLocks noChangeAspect="1"/>
          </p:cNvPicPr>
          <p:nvPr/>
        </p:nvPicPr>
        <p:blipFill>
          <a:blip r:embed="rId3"/>
          <a:stretch>
            <a:fillRect/>
          </a:stretch>
        </p:blipFill>
        <p:spPr>
          <a:xfrm>
            <a:off x="146649" y="1372183"/>
            <a:ext cx="8913213" cy="1197184"/>
          </a:xfrm>
          <a:prstGeom prst="rect">
            <a:avLst/>
          </a:prstGeom>
        </p:spPr>
      </p:pic>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IR -100bp / +100bp</a:t>
            </a:r>
            <a:endParaRPr lang="en-US" sz="2400" dirty="0">
              <a:solidFill>
                <a:srgbClr val="000000"/>
              </a:solidFill>
              <a:latin typeface="Calibri" pitchFamily="34" charset="0"/>
            </a:endParaRPr>
          </a:p>
        </p:txBody>
      </p:sp>
      <p:pic>
        <p:nvPicPr>
          <p:cNvPr id="4" name="Image 3"/>
          <p:cNvPicPr>
            <a:picLocks noChangeAspect="1"/>
          </p:cNvPicPr>
          <p:nvPr/>
        </p:nvPicPr>
        <p:blipFill>
          <a:blip r:embed="rId4"/>
          <a:stretch>
            <a:fillRect/>
          </a:stretch>
        </p:blipFill>
        <p:spPr>
          <a:xfrm>
            <a:off x="408135" y="4470287"/>
            <a:ext cx="8327725" cy="1388645"/>
          </a:xfrm>
          <a:prstGeom prst="rect">
            <a:avLst/>
          </a:prstGeom>
        </p:spPr>
      </p:pic>
    </p:spTree>
    <p:extLst>
      <p:ext uri="{BB962C8B-B14F-4D97-AF65-F5344CB8AC3E}">
        <p14:creationId xmlns:p14="http://schemas.microsoft.com/office/powerpoint/2010/main" val="3955922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smtClean="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smtClean="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endParaRPr lang="en-US" sz="1200" dirty="0">
              <a:solidFill>
                <a:srgbClr val="9FA795">
                  <a:lumMod val="50000"/>
                </a:srgbClr>
              </a:solidFill>
              <a:latin typeface="Calibri" pitchFamily="34" charset="0"/>
              <a:cs typeface="Calibri" pitchFamily="34" charset="0"/>
            </a:endParaRP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6929</TotalTime>
  <Words>478</Words>
  <Application>Microsoft Office PowerPoint</Application>
  <PresentationFormat>Affichage à l'écran (4:3)</PresentationFormat>
  <Paragraphs>46</Paragraphs>
  <Slides>7</Slides>
  <Notes>0</Notes>
  <HiddenSlides>0</HiddenSlides>
  <MMClips>0</MMClips>
  <ScaleCrop>false</ScaleCrop>
  <HeadingPairs>
    <vt:vector size="4" baseType="variant">
      <vt:variant>
        <vt:lpstr>Thème</vt:lpstr>
      </vt:variant>
      <vt:variant>
        <vt:i4>2</vt:i4>
      </vt:variant>
      <vt:variant>
        <vt:lpstr>Titres des diapositives</vt:lpstr>
      </vt:variant>
      <vt:variant>
        <vt:i4>7</vt:i4>
      </vt:variant>
    </vt:vector>
  </HeadingPairs>
  <TitlesOfParts>
    <vt:vector size="9" baseType="lpstr">
      <vt:lpstr>Inspiration</vt:lpstr>
      <vt:lpstr>1_Inspiration</vt:lpstr>
      <vt:lpstr>Synthèse CVA-DVA - Sensi FX-IR</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807</cp:revision>
  <cp:lastPrinted>2012-02-01T10:00:25Z</cp:lastPrinted>
  <dcterms:created xsi:type="dcterms:W3CDTF">2010-04-23T15:09:35Z</dcterms:created>
  <dcterms:modified xsi:type="dcterms:W3CDTF">2017-04-10T13:24:00Z</dcterms:modified>
</cp:coreProperties>
</file>