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37"/>
  </p:notesMasterIdLst>
  <p:sldIdLst>
    <p:sldId id="256" r:id="rId3"/>
    <p:sldId id="433" r:id="rId4"/>
    <p:sldId id="432" r:id="rId5"/>
    <p:sldId id="431" r:id="rId6"/>
    <p:sldId id="430" r:id="rId7"/>
    <p:sldId id="443" r:id="rId8"/>
    <p:sldId id="442" r:id="rId9"/>
    <p:sldId id="438" r:id="rId10"/>
    <p:sldId id="439" r:id="rId11"/>
    <p:sldId id="440" r:id="rId12"/>
    <p:sldId id="441" r:id="rId13"/>
    <p:sldId id="427" r:id="rId14"/>
    <p:sldId id="435" r:id="rId15"/>
    <p:sldId id="411" r:id="rId16"/>
    <p:sldId id="412" r:id="rId17"/>
    <p:sldId id="413" r:id="rId18"/>
    <p:sldId id="414" r:id="rId19"/>
    <p:sldId id="415" r:id="rId20"/>
    <p:sldId id="437" r:id="rId21"/>
    <p:sldId id="416" r:id="rId22"/>
    <p:sldId id="417" r:id="rId23"/>
    <p:sldId id="418" r:id="rId24"/>
    <p:sldId id="419" r:id="rId25"/>
    <p:sldId id="420" r:id="rId26"/>
    <p:sldId id="436" r:id="rId27"/>
    <p:sldId id="421" r:id="rId28"/>
    <p:sldId id="422" r:id="rId29"/>
    <p:sldId id="423" r:id="rId30"/>
    <p:sldId id="424" r:id="rId31"/>
    <p:sldId id="434" r:id="rId32"/>
    <p:sldId id="425" r:id="rId33"/>
    <p:sldId id="426" r:id="rId34"/>
    <p:sldId id="409" r:id="rId35"/>
    <p:sldId id="410" r:id="rId36"/>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8" d="100"/>
          <a:sy n="108" d="100"/>
        </p:scale>
        <p:origin x="1884"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42"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06/07/2017</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7/6/2017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33839" y="2754821"/>
            <a:ext cx="2047030" cy="941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7/6/2017</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7/6/2017</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7/6/2017</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7/6/2017</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7/6/2017</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7/6/2017</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7/6/2017</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7/6/2017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7/6/2017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7/6/2017</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7" name="Date Placeholder 3"/>
          <p:cNvSpPr>
            <a:spLocks noGrp="1"/>
          </p:cNvSpPr>
          <p:nvPr>
            <p:ph type="dt" sz="half" idx="10"/>
          </p:nvPr>
        </p:nvSpPr>
        <p:spPr/>
        <p:txBody>
          <a:bodyPr/>
          <a:lstStyle>
            <a:lvl1pPr>
              <a:defRPr/>
            </a:lvl1pPr>
          </a:lstStyle>
          <a:p>
            <a:pPr>
              <a:defRPr/>
            </a:pPr>
            <a:fld id="{B1BE8C68-98DC-4596-83AA-276949A250ED}" type="datetimeFigureOut">
              <a:rPr lang="en-US"/>
              <a:pPr>
                <a:defRPr/>
              </a:pPr>
              <a:t>7/6/2017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52333" y="193727"/>
            <a:ext cx="1646887" cy="757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7/6/2017</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7/6/2017</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7/6/2017</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7/6/2017</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7/6/2017</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7/6/2017</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7/6/2017</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7/6/2017</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7/6/2017</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7/6/2017</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7/6/2017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7/6/2017</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7/6/2017</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7/6/2017</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7/6/2017</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7/6/2017</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7/6/2017</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7/6/2017</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7/6/2017</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7/6/2017</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7/6/2017</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7/6/2017</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7/6/2017</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7/6/2017</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7/6/2017</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7/6/2017</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dirty="0">
                <a:solidFill>
                  <a:srgbClr val="302421"/>
                </a:solidFill>
                <a:latin typeface="Calibri" pitchFamily="34" charset="0"/>
                <a:cs typeface="Arial" pitchFamily="34" charset="0"/>
              </a:rPr>
            </a:br>
            <a:r>
              <a:rPr lang="fr-FR" sz="2800" dirty="0">
                <a:solidFill>
                  <a:srgbClr val="302421"/>
                </a:solidFill>
                <a:latin typeface="Calibri" pitchFamily="34" charset="0"/>
                <a:cs typeface="Arial" pitchFamily="34" charset="0"/>
              </a:rPr>
              <a:t>Global </a:t>
            </a:r>
            <a:r>
              <a:rPr lang="fr-FR" sz="2800" dirty="0" err="1">
                <a:solidFill>
                  <a:srgbClr val="302421"/>
                </a:solidFill>
                <a:latin typeface="Calibri" pitchFamily="34" charset="0"/>
                <a:cs typeface="Arial" pitchFamily="34" charset="0"/>
              </a:rPr>
              <a:t>Hedge</a:t>
            </a:r>
            <a:r>
              <a:rPr lang="fr-FR" sz="2800" dirty="0">
                <a:solidFill>
                  <a:srgbClr val="302421"/>
                </a:solidFill>
                <a:latin typeface="Calibri" pitchFamily="34" charset="0"/>
                <a:cs typeface="Arial" pitchFamily="34" charset="0"/>
              </a:rPr>
              <a:t> Position</a:t>
            </a:r>
            <a:endParaRPr lang="fr-FR" sz="2800" dirty="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30/06/2017</a:t>
            </a:r>
            <a:endParaRPr lang="fr-FR" dirty="0">
              <a:solidFill>
                <a:srgbClr val="302421"/>
              </a:solidFill>
              <a:latin typeface="Calibri" pitchFamily="34" charset="0"/>
            </a:endParaRP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USDBRL</a:t>
            </a:r>
            <a:endParaRPr lang="en-US" dirty="0"/>
          </a:p>
        </p:txBody>
      </p:sp>
      <p:pic>
        <p:nvPicPr>
          <p:cNvPr id="4" name="Image 3">
            <a:extLst>
              <a:ext uri="{FF2B5EF4-FFF2-40B4-BE49-F238E27FC236}">
                <a16:creationId xmlns:a16="http://schemas.microsoft.com/office/drawing/2014/main" id="{AB1BE0A5-9556-4496-BC67-FD101848EA1A}"/>
              </a:ext>
            </a:extLst>
          </p:cNvPr>
          <p:cNvPicPr>
            <a:picLocks noChangeAspect="1"/>
          </p:cNvPicPr>
          <p:nvPr/>
        </p:nvPicPr>
        <p:blipFill>
          <a:blip r:embed="rId2"/>
          <a:stretch>
            <a:fillRect/>
          </a:stretch>
        </p:blipFill>
        <p:spPr>
          <a:xfrm>
            <a:off x="317500" y="1143000"/>
            <a:ext cx="4739577" cy="1905000"/>
          </a:xfrm>
          <a:prstGeom prst="rect">
            <a:avLst/>
          </a:prstGeom>
        </p:spPr>
      </p:pic>
      <p:pic>
        <p:nvPicPr>
          <p:cNvPr id="5" name="Image 4">
            <a:extLst>
              <a:ext uri="{FF2B5EF4-FFF2-40B4-BE49-F238E27FC236}">
                <a16:creationId xmlns:a16="http://schemas.microsoft.com/office/drawing/2014/main" id="{31B2CA60-16A1-4A41-B4A2-83F0800C8D07}"/>
              </a:ext>
            </a:extLst>
          </p:cNvPr>
          <p:cNvPicPr>
            <a:picLocks noChangeAspect="1"/>
          </p:cNvPicPr>
          <p:nvPr/>
        </p:nvPicPr>
        <p:blipFill>
          <a:blip r:embed="rId3"/>
          <a:stretch>
            <a:fillRect/>
          </a:stretch>
        </p:blipFill>
        <p:spPr>
          <a:xfrm>
            <a:off x="3429000" y="3175000"/>
            <a:ext cx="5248704" cy="3429000"/>
          </a:xfrm>
          <a:prstGeom prst="rect">
            <a:avLst/>
          </a:prstGeom>
        </p:spPr>
      </p:pic>
    </p:spTree>
    <p:extLst>
      <p:ext uri="{BB962C8B-B14F-4D97-AF65-F5344CB8AC3E}">
        <p14:creationId xmlns:p14="http://schemas.microsoft.com/office/powerpoint/2010/main" val="4135154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USDMXN</a:t>
            </a:r>
            <a:endParaRPr lang="en-US" dirty="0"/>
          </a:p>
        </p:txBody>
      </p:sp>
      <p:pic>
        <p:nvPicPr>
          <p:cNvPr id="4" name="Image 3">
            <a:extLst>
              <a:ext uri="{FF2B5EF4-FFF2-40B4-BE49-F238E27FC236}">
                <a16:creationId xmlns:a16="http://schemas.microsoft.com/office/drawing/2014/main" id="{88742557-39AF-438E-B85F-0FC2B5B37E80}"/>
              </a:ext>
            </a:extLst>
          </p:cNvPr>
          <p:cNvPicPr>
            <a:picLocks noChangeAspect="1"/>
          </p:cNvPicPr>
          <p:nvPr/>
        </p:nvPicPr>
        <p:blipFill>
          <a:blip r:embed="rId2"/>
          <a:stretch>
            <a:fillRect/>
          </a:stretch>
        </p:blipFill>
        <p:spPr>
          <a:xfrm>
            <a:off x="317500" y="1143000"/>
            <a:ext cx="3296051" cy="1905000"/>
          </a:xfrm>
          <a:prstGeom prst="rect">
            <a:avLst/>
          </a:prstGeom>
        </p:spPr>
      </p:pic>
      <p:pic>
        <p:nvPicPr>
          <p:cNvPr id="5" name="Image 4">
            <a:extLst>
              <a:ext uri="{FF2B5EF4-FFF2-40B4-BE49-F238E27FC236}">
                <a16:creationId xmlns:a16="http://schemas.microsoft.com/office/drawing/2014/main" id="{2918CE04-BF01-4DC5-9028-26C4B305374B}"/>
              </a:ext>
            </a:extLst>
          </p:cNvPr>
          <p:cNvPicPr>
            <a:picLocks noChangeAspect="1"/>
          </p:cNvPicPr>
          <p:nvPr/>
        </p:nvPicPr>
        <p:blipFill>
          <a:blip r:embed="rId3"/>
          <a:stretch>
            <a:fillRect/>
          </a:stretch>
        </p:blipFill>
        <p:spPr>
          <a:xfrm>
            <a:off x="3429000" y="3175000"/>
            <a:ext cx="5248704" cy="3429000"/>
          </a:xfrm>
          <a:prstGeom prst="rect">
            <a:avLst/>
          </a:prstGeom>
        </p:spPr>
      </p:pic>
    </p:spTree>
    <p:extLst>
      <p:ext uri="{BB962C8B-B14F-4D97-AF65-F5344CB8AC3E}">
        <p14:creationId xmlns:p14="http://schemas.microsoft.com/office/powerpoint/2010/main" val="4130246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EURCZK - Historical &amp; Planned</a:t>
            </a:r>
            <a:endParaRPr lang="en-US" dirty="0"/>
          </a:p>
        </p:txBody>
      </p:sp>
      <p:pic>
        <p:nvPicPr>
          <p:cNvPr id="3" name="Image 2">
            <a:extLst>
              <a:ext uri="{FF2B5EF4-FFF2-40B4-BE49-F238E27FC236}">
                <a16:creationId xmlns:a16="http://schemas.microsoft.com/office/drawing/2014/main" id="{74114233-6D2C-4F09-AF9E-716A69F46EF7}"/>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1302077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EURCZK - Synthesis</a:t>
            </a:r>
          </a:p>
        </p:txBody>
      </p:sp>
      <p:pic>
        <p:nvPicPr>
          <p:cNvPr id="2" name="Image 1">
            <a:extLst>
              <a:ext uri="{FF2B5EF4-FFF2-40B4-BE49-F238E27FC236}">
                <a16:creationId xmlns:a16="http://schemas.microsoft.com/office/drawing/2014/main" id="{48B6587E-76CA-40B6-ADD0-067A66EC7DFC}"/>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472275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EURCZK - 2015</a:t>
            </a:r>
          </a:p>
        </p:txBody>
      </p:sp>
      <p:pic>
        <p:nvPicPr>
          <p:cNvPr id="2" name="Image 1">
            <a:extLst>
              <a:ext uri="{FF2B5EF4-FFF2-40B4-BE49-F238E27FC236}">
                <a16:creationId xmlns:a16="http://schemas.microsoft.com/office/drawing/2014/main" id="{D0A127E2-F3D6-4C95-86CF-48C13C50BDA5}"/>
              </a:ext>
            </a:extLst>
          </p:cNvPr>
          <p:cNvPicPr>
            <a:picLocks noChangeAspect="1"/>
          </p:cNvPicPr>
          <p:nvPr/>
        </p:nvPicPr>
        <p:blipFill>
          <a:blip r:embed="rId2"/>
          <a:stretch>
            <a:fillRect/>
          </a:stretch>
        </p:blipFill>
        <p:spPr>
          <a:xfrm>
            <a:off x="236220" y="2349500"/>
            <a:ext cx="4083188" cy="2793467"/>
          </a:xfrm>
          <a:prstGeom prst="rect">
            <a:avLst/>
          </a:prstGeom>
        </p:spPr>
      </p:pic>
      <p:pic>
        <p:nvPicPr>
          <p:cNvPr id="3" name="Image 2">
            <a:extLst>
              <a:ext uri="{FF2B5EF4-FFF2-40B4-BE49-F238E27FC236}">
                <a16:creationId xmlns:a16="http://schemas.microsoft.com/office/drawing/2014/main" id="{8DDE71D0-7B89-4AF1-A934-9B96008976C0}"/>
              </a:ext>
            </a:extLst>
          </p:cNvPr>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174341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EURCZK - 2016</a:t>
            </a:r>
          </a:p>
        </p:txBody>
      </p:sp>
      <p:pic>
        <p:nvPicPr>
          <p:cNvPr id="2" name="Image 1">
            <a:extLst>
              <a:ext uri="{FF2B5EF4-FFF2-40B4-BE49-F238E27FC236}">
                <a16:creationId xmlns:a16="http://schemas.microsoft.com/office/drawing/2014/main" id="{ECF1A01D-B1C8-4889-B227-DF4B268224C3}"/>
              </a:ext>
            </a:extLst>
          </p:cNvPr>
          <p:cNvPicPr>
            <a:picLocks noChangeAspect="1"/>
          </p:cNvPicPr>
          <p:nvPr/>
        </p:nvPicPr>
        <p:blipFill>
          <a:blip r:embed="rId2"/>
          <a:stretch>
            <a:fillRect/>
          </a:stretch>
        </p:blipFill>
        <p:spPr>
          <a:xfrm>
            <a:off x="236220" y="2349500"/>
            <a:ext cx="4083188" cy="2793467"/>
          </a:xfrm>
          <a:prstGeom prst="rect">
            <a:avLst/>
          </a:prstGeom>
        </p:spPr>
      </p:pic>
      <p:pic>
        <p:nvPicPr>
          <p:cNvPr id="3" name="Image 2">
            <a:extLst>
              <a:ext uri="{FF2B5EF4-FFF2-40B4-BE49-F238E27FC236}">
                <a16:creationId xmlns:a16="http://schemas.microsoft.com/office/drawing/2014/main" id="{265C88ED-E4C5-40C2-96CC-8B9B3B140302}"/>
              </a:ext>
            </a:extLst>
          </p:cNvPr>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1955078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EURCZK - 2017</a:t>
            </a:r>
          </a:p>
        </p:txBody>
      </p:sp>
      <p:pic>
        <p:nvPicPr>
          <p:cNvPr id="2" name="Image 1">
            <a:extLst>
              <a:ext uri="{FF2B5EF4-FFF2-40B4-BE49-F238E27FC236}">
                <a16:creationId xmlns:a16="http://schemas.microsoft.com/office/drawing/2014/main" id="{170E068E-AA52-4645-914F-58D0403FD222}"/>
              </a:ext>
            </a:extLst>
          </p:cNvPr>
          <p:cNvPicPr>
            <a:picLocks noChangeAspect="1"/>
          </p:cNvPicPr>
          <p:nvPr/>
        </p:nvPicPr>
        <p:blipFill>
          <a:blip r:embed="rId2"/>
          <a:stretch>
            <a:fillRect/>
          </a:stretch>
        </p:blipFill>
        <p:spPr>
          <a:xfrm>
            <a:off x="236220" y="2349500"/>
            <a:ext cx="4083188" cy="2793467"/>
          </a:xfrm>
          <a:prstGeom prst="rect">
            <a:avLst/>
          </a:prstGeom>
        </p:spPr>
      </p:pic>
      <p:pic>
        <p:nvPicPr>
          <p:cNvPr id="3" name="Image 2">
            <a:extLst>
              <a:ext uri="{FF2B5EF4-FFF2-40B4-BE49-F238E27FC236}">
                <a16:creationId xmlns:a16="http://schemas.microsoft.com/office/drawing/2014/main" id="{56E60E57-AADA-40B1-9AA1-C6B375F26025}"/>
              </a:ext>
            </a:extLst>
          </p:cNvPr>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3245978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EURCZK - 2018</a:t>
            </a:r>
          </a:p>
        </p:txBody>
      </p:sp>
      <p:pic>
        <p:nvPicPr>
          <p:cNvPr id="2" name="Image 1">
            <a:extLst>
              <a:ext uri="{FF2B5EF4-FFF2-40B4-BE49-F238E27FC236}">
                <a16:creationId xmlns:a16="http://schemas.microsoft.com/office/drawing/2014/main" id="{91411440-E2F0-4DC3-A2DA-309D4D16E1EC}"/>
              </a:ext>
            </a:extLst>
          </p:cNvPr>
          <p:cNvPicPr>
            <a:picLocks noChangeAspect="1"/>
          </p:cNvPicPr>
          <p:nvPr/>
        </p:nvPicPr>
        <p:blipFill>
          <a:blip r:embed="rId2"/>
          <a:stretch>
            <a:fillRect/>
          </a:stretch>
        </p:blipFill>
        <p:spPr>
          <a:xfrm>
            <a:off x="236220" y="2349500"/>
            <a:ext cx="4083188" cy="2793467"/>
          </a:xfrm>
          <a:prstGeom prst="rect">
            <a:avLst/>
          </a:prstGeom>
        </p:spPr>
      </p:pic>
      <p:pic>
        <p:nvPicPr>
          <p:cNvPr id="3" name="Image 2">
            <a:extLst>
              <a:ext uri="{FF2B5EF4-FFF2-40B4-BE49-F238E27FC236}">
                <a16:creationId xmlns:a16="http://schemas.microsoft.com/office/drawing/2014/main" id="{B87E657C-3951-47A7-9935-6D2AC04897B4}"/>
              </a:ext>
            </a:extLst>
          </p:cNvPr>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834297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D1A6AF10-9467-4CA8-B65F-652A2D3CA312}"/>
              </a:ext>
            </a:extLst>
          </p:cNvPr>
          <p:cNvPicPr>
            <a:picLocks noChangeAspect="1"/>
          </p:cNvPicPr>
          <p:nvPr/>
        </p:nvPicPr>
        <p:blipFill>
          <a:blip r:embed="rId2"/>
          <a:stretch>
            <a:fillRect/>
          </a:stretch>
        </p:blipFill>
        <p:spPr>
          <a:xfrm>
            <a:off x="825500" y="1270000"/>
            <a:ext cx="7410938" cy="5022501"/>
          </a:xfrm>
          <a:prstGeom prst="rect">
            <a:avLst/>
          </a:prstGeom>
        </p:spPr>
      </p:pic>
    </p:spTree>
    <p:extLst>
      <p:ext uri="{BB962C8B-B14F-4D97-AF65-F5344CB8AC3E}">
        <p14:creationId xmlns:p14="http://schemas.microsoft.com/office/powerpoint/2010/main" val="3461771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EURUSD - Synthesis</a:t>
            </a:r>
          </a:p>
        </p:txBody>
      </p:sp>
      <p:pic>
        <p:nvPicPr>
          <p:cNvPr id="2" name="Image 1">
            <a:extLst>
              <a:ext uri="{FF2B5EF4-FFF2-40B4-BE49-F238E27FC236}">
                <a16:creationId xmlns:a16="http://schemas.microsoft.com/office/drawing/2014/main" id="{A8D77EC2-D63A-485B-8C0F-841464E89B92}"/>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35767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EURUSD - 2015</a:t>
            </a:r>
          </a:p>
        </p:txBody>
      </p:sp>
      <p:pic>
        <p:nvPicPr>
          <p:cNvPr id="2" name="Image 1">
            <a:extLst>
              <a:ext uri="{FF2B5EF4-FFF2-40B4-BE49-F238E27FC236}">
                <a16:creationId xmlns:a16="http://schemas.microsoft.com/office/drawing/2014/main" id="{B0332D1C-6875-4ADB-90EF-E09E75BF3BD7}"/>
              </a:ext>
            </a:extLst>
          </p:cNvPr>
          <p:cNvPicPr>
            <a:picLocks noChangeAspect="1"/>
          </p:cNvPicPr>
          <p:nvPr/>
        </p:nvPicPr>
        <p:blipFill>
          <a:blip r:embed="rId2"/>
          <a:stretch>
            <a:fillRect/>
          </a:stretch>
        </p:blipFill>
        <p:spPr>
          <a:xfrm>
            <a:off x="236220" y="2349500"/>
            <a:ext cx="4083188" cy="2793467"/>
          </a:xfrm>
          <a:prstGeom prst="rect">
            <a:avLst/>
          </a:prstGeom>
        </p:spPr>
      </p:pic>
      <p:pic>
        <p:nvPicPr>
          <p:cNvPr id="3" name="Image 2">
            <a:extLst>
              <a:ext uri="{FF2B5EF4-FFF2-40B4-BE49-F238E27FC236}">
                <a16:creationId xmlns:a16="http://schemas.microsoft.com/office/drawing/2014/main" id="{258EFE52-DAAC-45FF-9CF7-953A24003D02}"/>
              </a:ext>
            </a:extLst>
          </p:cNvPr>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11876086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EURUSD - 2016</a:t>
            </a:r>
          </a:p>
        </p:txBody>
      </p:sp>
      <p:pic>
        <p:nvPicPr>
          <p:cNvPr id="2" name="Image 1">
            <a:extLst>
              <a:ext uri="{FF2B5EF4-FFF2-40B4-BE49-F238E27FC236}">
                <a16:creationId xmlns:a16="http://schemas.microsoft.com/office/drawing/2014/main" id="{3EC7E6A2-5201-42C9-97AE-C315C6E8215D}"/>
              </a:ext>
            </a:extLst>
          </p:cNvPr>
          <p:cNvPicPr>
            <a:picLocks noChangeAspect="1"/>
          </p:cNvPicPr>
          <p:nvPr/>
        </p:nvPicPr>
        <p:blipFill>
          <a:blip r:embed="rId2"/>
          <a:stretch>
            <a:fillRect/>
          </a:stretch>
        </p:blipFill>
        <p:spPr>
          <a:xfrm>
            <a:off x="236220" y="2349500"/>
            <a:ext cx="4083188" cy="2793467"/>
          </a:xfrm>
          <a:prstGeom prst="rect">
            <a:avLst/>
          </a:prstGeom>
        </p:spPr>
      </p:pic>
      <p:pic>
        <p:nvPicPr>
          <p:cNvPr id="3" name="Image 2">
            <a:extLst>
              <a:ext uri="{FF2B5EF4-FFF2-40B4-BE49-F238E27FC236}">
                <a16:creationId xmlns:a16="http://schemas.microsoft.com/office/drawing/2014/main" id="{FB428D93-EE83-48E9-8589-9803887FCAA3}"/>
              </a:ext>
            </a:extLst>
          </p:cNvPr>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3475469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EURUSD - 2017</a:t>
            </a:r>
          </a:p>
        </p:txBody>
      </p:sp>
      <p:pic>
        <p:nvPicPr>
          <p:cNvPr id="2" name="Image 1">
            <a:extLst>
              <a:ext uri="{FF2B5EF4-FFF2-40B4-BE49-F238E27FC236}">
                <a16:creationId xmlns:a16="http://schemas.microsoft.com/office/drawing/2014/main" id="{5C5F84F4-5579-43B1-8911-E48167C98DA9}"/>
              </a:ext>
            </a:extLst>
          </p:cNvPr>
          <p:cNvPicPr>
            <a:picLocks noChangeAspect="1"/>
          </p:cNvPicPr>
          <p:nvPr/>
        </p:nvPicPr>
        <p:blipFill>
          <a:blip r:embed="rId2"/>
          <a:stretch>
            <a:fillRect/>
          </a:stretch>
        </p:blipFill>
        <p:spPr>
          <a:xfrm>
            <a:off x="236220" y="2349500"/>
            <a:ext cx="4083188" cy="2793467"/>
          </a:xfrm>
          <a:prstGeom prst="rect">
            <a:avLst/>
          </a:prstGeom>
        </p:spPr>
      </p:pic>
      <p:pic>
        <p:nvPicPr>
          <p:cNvPr id="3" name="Image 2">
            <a:extLst>
              <a:ext uri="{FF2B5EF4-FFF2-40B4-BE49-F238E27FC236}">
                <a16:creationId xmlns:a16="http://schemas.microsoft.com/office/drawing/2014/main" id="{805FA64A-BF0A-4D11-99CB-88C6EABB35E9}"/>
              </a:ext>
            </a:extLst>
          </p:cNvPr>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30579199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EURUSD - 2018</a:t>
            </a:r>
          </a:p>
        </p:txBody>
      </p:sp>
      <p:pic>
        <p:nvPicPr>
          <p:cNvPr id="2" name="Image 1">
            <a:extLst>
              <a:ext uri="{FF2B5EF4-FFF2-40B4-BE49-F238E27FC236}">
                <a16:creationId xmlns:a16="http://schemas.microsoft.com/office/drawing/2014/main" id="{81A28264-35A4-4368-A934-C2D9774DDF13}"/>
              </a:ext>
            </a:extLst>
          </p:cNvPr>
          <p:cNvPicPr>
            <a:picLocks noChangeAspect="1"/>
          </p:cNvPicPr>
          <p:nvPr/>
        </p:nvPicPr>
        <p:blipFill>
          <a:blip r:embed="rId2"/>
          <a:stretch>
            <a:fillRect/>
          </a:stretch>
        </p:blipFill>
        <p:spPr>
          <a:xfrm>
            <a:off x="236220" y="2349500"/>
            <a:ext cx="4083188" cy="2793467"/>
          </a:xfrm>
          <a:prstGeom prst="rect">
            <a:avLst/>
          </a:prstGeom>
        </p:spPr>
      </p:pic>
      <p:pic>
        <p:nvPicPr>
          <p:cNvPr id="3" name="Image 2">
            <a:extLst>
              <a:ext uri="{FF2B5EF4-FFF2-40B4-BE49-F238E27FC236}">
                <a16:creationId xmlns:a16="http://schemas.microsoft.com/office/drawing/2014/main" id="{D577E8DE-1096-4BEA-9F93-AC8D42D4113F}"/>
              </a:ext>
            </a:extLst>
          </p:cNvPr>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4811700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USDBRL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USDBRL - Historical &amp; Planned</a:t>
            </a:r>
            <a:endParaRPr lang="en-US" dirty="0"/>
          </a:p>
        </p:txBody>
      </p:sp>
      <p:pic>
        <p:nvPicPr>
          <p:cNvPr id="3" name="Image 2">
            <a:extLst>
              <a:ext uri="{FF2B5EF4-FFF2-40B4-BE49-F238E27FC236}">
                <a16:creationId xmlns:a16="http://schemas.microsoft.com/office/drawing/2014/main" id="{15A132D4-3A55-4485-84A9-2FA0444832FD}"/>
              </a:ext>
            </a:extLst>
          </p:cNvPr>
          <p:cNvPicPr>
            <a:picLocks noChangeAspect="1"/>
          </p:cNvPicPr>
          <p:nvPr/>
        </p:nvPicPr>
        <p:blipFill>
          <a:blip r:embed="rId2"/>
          <a:stretch>
            <a:fillRect/>
          </a:stretch>
        </p:blipFill>
        <p:spPr>
          <a:xfrm>
            <a:off x="825500" y="1270000"/>
            <a:ext cx="7401376" cy="5032067"/>
          </a:xfrm>
          <a:prstGeom prst="rect">
            <a:avLst/>
          </a:prstGeom>
        </p:spPr>
      </p:pic>
    </p:spTree>
    <p:extLst>
      <p:ext uri="{BB962C8B-B14F-4D97-AF65-F5344CB8AC3E}">
        <p14:creationId xmlns:p14="http://schemas.microsoft.com/office/powerpoint/2010/main" val="12051454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USDBRL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USDBRL - Synthesis</a:t>
            </a:r>
          </a:p>
        </p:txBody>
      </p:sp>
      <p:pic>
        <p:nvPicPr>
          <p:cNvPr id="2" name="Image 1">
            <a:extLst>
              <a:ext uri="{FF2B5EF4-FFF2-40B4-BE49-F238E27FC236}">
                <a16:creationId xmlns:a16="http://schemas.microsoft.com/office/drawing/2014/main" id="{2F1DA04E-AC3F-49B0-B591-E4166E7920B1}"/>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68037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USDBRL - 2015</a:t>
            </a:r>
          </a:p>
        </p:txBody>
      </p:sp>
      <p:pic>
        <p:nvPicPr>
          <p:cNvPr id="2" name="Image 1">
            <a:extLst>
              <a:ext uri="{FF2B5EF4-FFF2-40B4-BE49-F238E27FC236}">
                <a16:creationId xmlns:a16="http://schemas.microsoft.com/office/drawing/2014/main" id="{2CF4EF71-FFE3-4F46-9E17-621D415F02C2}"/>
              </a:ext>
            </a:extLst>
          </p:cNvPr>
          <p:cNvPicPr>
            <a:picLocks noChangeAspect="1"/>
          </p:cNvPicPr>
          <p:nvPr/>
        </p:nvPicPr>
        <p:blipFill>
          <a:blip r:embed="rId2"/>
          <a:stretch>
            <a:fillRect/>
          </a:stretch>
        </p:blipFill>
        <p:spPr>
          <a:xfrm>
            <a:off x="236220" y="2349500"/>
            <a:ext cx="4083188" cy="2793467"/>
          </a:xfrm>
          <a:prstGeom prst="rect">
            <a:avLst/>
          </a:prstGeom>
        </p:spPr>
      </p:pic>
      <p:pic>
        <p:nvPicPr>
          <p:cNvPr id="3" name="Image 2">
            <a:extLst>
              <a:ext uri="{FF2B5EF4-FFF2-40B4-BE49-F238E27FC236}">
                <a16:creationId xmlns:a16="http://schemas.microsoft.com/office/drawing/2014/main" id="{C7E63E61-2BDB-4E4F-940D-BFCA11023BC6}"/>
              </a:ext>
            </a:extLst>
          </p:cNvPr>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19372872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USDBRL - 2016</a:t>
            </a:r>
          </a:p>
        </p:txBody>
      </p:sp>
      <p:pic>
        <p:nvPicPr>
          <p:cNvPr id="2" name="Image 1">
            <a:extLst>
              <a:ext uri="{FF2B5EF4-FFF2-40B4-BE49-F238E27FC236}">
                <a16:creationId xmlns:a16="http://schemas.microsoft.com/office/drawing/2014/main" id="{B65BFE32-E439-4E42-87D4-FCB29D29E02B}"/>
              </a:ext>
            </a:extLst>
          </p:cNvPr>
          <p:cNvPicPr>
            <a:picLocks noChangeAspect="1"/>
          </p:cNvPicPr>
          <p:nvPr/>
        </p:nvPicPr>
        <p:blipFill>
          <a:blip r:embed="rId2"/>
          <a:stretch>
            <a:fillRect/>
          </a:stretch>
        </p:blipFill>
        <p:spPr>
          <a:xfrm>
            <a:off x="236220" y="2349500"/>
            <a:ext cx="4083188" cy="2793467"/>
          </a:xfrm>
          <a:prstGeom prst="rect">
            <a:avLst/>
          </a:prstGeom>
        </p:spPr>
      </p:pic>
      <p:pic>
        <p:nvPicPr>
          <p:cNvPr id="3" name="Image 2">
            <a:extLst>
              <a:ext uri="{FF2B5EF4-FFF2-40B4-BE49-F238E27FC236}">
                <a16:creationId xmlns:a16="http://schemas.microsoft.com/office/drawing/2014/main" id="{E0A460F2-FD71-4E81-B81E-6653C58FD960}"/>
              </a:ext>
            </a:extLst>
          </p:cNvPr>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22437463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USDBRL - 2017</a:t>
            </a:r>
          </a:p>
        </p:txBody>
      </p:sp>
      <p:pic>
        <p:nvPicPr>
          <p:cNvPr id="2" name="Image 1">
            <a:extLst>
              <a:ext uri="{FF2B5EF4-FFF2-40B4-BE49-F238E27FC236}">
                <a16:creationId xmlns:a16="http://schemas.microsoft.com/office/drawing/2014/main" id="{615600CF-B2DC-43EC-941D-14ECAF6A9B71}"/>
              </a:ext>
            </a:extLst>
          </p:cNvPr>
          <p:cNvPicPr>
            <a:picLocks noChangeAspect="1"/>
          </p:cNvPicPr>
          <p:nvPr/>
        </p:nvPicPr>
        <p:blipFill>
          <a:blip r:embed="rId2"/>
          <a:stretch>
            <a:fillRect/>
          </a:stretch>
        </p:blipFill>
        <p:spPr>
          <a:xfrm>
            <a:off x="236220" y="2349500"/>
            <a:ext cx="4083188" cy="2793467"/>
          </a:xfrm>
          <a:prstGeom prst="rect">
            <a:avLst/>
          </a:prstGeom>
        </p:spPr>
      </p:pic>
      <p:pic>
        <p:nvPicPr>
          <p:cNvPr id="3" name="Image 2">
            <a:extLst>
              <a:ext uri="{FF2B5EF4-FFF2-40B4-BE49-F238E27FC236}">
                <a16:creationId xmlns:a16="http://schemas.microsoft.com/office/drawing/2014/main" id="{DD05DC51-45E3-4AE5-96DE-326489E353D6}"/>
              </a:ext>
            </a:extLst>
          </p:cNvPr>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2933180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USDMX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USDMXN - Historical &amp; Planned</a:t>
            </a:r>
            <a:endParaRPr lang="en-US" dirty="0"/>
          </a:p>
        </p:txBody>
      </p:sp>
      <p:pic>
        <p:nvPicPr>
          <p:cNvPr id="3" name="Image 2">
            <a:extLst>
              <a:ext uri="{FF2B5EF4-FFF2-40B4-BE49-F238E27FC236}">
                <a16:creationId xmlns:a16="http://schemas.microsoft.com/office/drawing/2014/main" id="{6D403A24-A21A-4E41-B75A-2FC98A850B3A}"/>
              </a:ext>
            </a:extLst>
          </p:cNvPr>
          <p:cNvPicPr>
            <a:picLocks noChangeAspect="1"/>
          </p:cNvPicPr>
          <p:nvPr/>
        </p:nvPicPr>
        <p:blipFill>
          <a:blip r:embed="rId2"/>
          <a:stretch>
            <a:fillRect/>
          </a:stretch>
        </p:blipFill>
        <p:spPr>
          <a:xfrm>
            <a:off x="825500" y="1270000"/>
            <a:ext cx="7410938" cy="5041634"/>
          </a:xfrm>
          <a:prstGeom prst="rect">
            <a:avLst/>
          </a:prstGeom>
        </p:spPr>
      </p:pic>
    </p:spTree>
    <p:extLst>
      <p:ext uri="{BB962C8B-B14F-4D97-AF65-F5344CB8AC3E}">
        <p14:creationId xmlns:p14="http://schemas.microsoft.com/office/powerpoint/2010/main" val="16116335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USDMXN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USDMXN - Synthesis</a:t>
            </a:r>
          </a:p>
        </p:txBody>
      </p:sp>
      <p:pic>
        <p:nvPicPr>
          <p:cNvPr id="2" name="Image 1">
            <a:extLst>
              <a:ext uri="{FF2B5EF4-FFF2-40B4-BE49-F238E27FC236}">
                <a16:creationId xmlns:a16="http://schemas.microsoft.com/office/drawing/2014/main" id="{E2A4368F-6221-43C1-BD51-236375575197}"/>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8980952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USDMXN - 2017</a:t>
            </a:r>
          </a:p>
        </p:txBody>
      </p:sp>
      <p:pic>
        <p:nvPicPr>
          <p:cNvPr id="2" name="Image 1">
            <a:extLst>
              <a:ext uri="{FF2B5EF4-FFF2-40B4-BE49-F238E27FC236}">
                <a16:creationId xmlns:a16="http://schemas.microsoft.com/office/drawing/2014/main" id="{A3DEF88F-A9E4-45B9-88A2-75B54C914DE3}"/>
              </a:ext>
            </a:extLst>
          </p:cNvPr>
          <p:cNvPicPr>
            <a:picLocks noChangeAspect="1"/>
          </p:cNvPicPr>
          <p:nvPr/>
        </p:nvPicPr>
        <p:blipFill>
          <a:blip r:embed="rId2"/>
          <a:stretch>
            <a:fillRect/>
          </a:stretch>
        </p:blipFill>
        <p:spPr>
          <a:xfrm>
            <a:off x="236220" y="2349500"/>
            <a:ext cx="4083188" cy="2793467"/>
          </a:xfrm>
          <a:prstGeom prst="rect">
            <a:avLst/>
          </a:prstGeom>
        </p:spPr>
      </p:pic>
      <p:pic>
        <p:nvPicPr>
          <p:cNvPr id="3" name="Image 2">
            <a:extLst>
              <a:ext uri="{FF2B5EF4-FFF2-40B4-BE49-F238E27FC236}">
                <a16:creationId xmlns:a16="http://schemas.microsoft.com/office/drawing/2014/main" id="{6F657B52-9011-4EEF-9624-6D0EB0F546BB}"/>
              </a:ext>
            </a:extLst>
          </p:cNvPr>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26633895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pic>
        <p:nvPicPr>
          <p:cNvPr id="3" name="Image 2">
            <a:extLst>
              <a:ext uri="{FF2B5EF4-FFF2-40B4-BE49-F238E27FC236}">
                <a16:creationId xmlns:a16="http://schemas.microsoft.com/office/drawing/2014/main" id="{20D77A24-5474-487F-A2B9-72D7214F6070}"/>
              </a:ext>
            </a:extLst>
          </p:cNvPr>
          <p:cNvPicPr>
            <a:picLocks noChangeAspect="1"/>
          </p:cNvPicPr>
          <p:nvPr/>
        </p:nvPicPr>
        <p:blipFill>
          <a:blip r:embed="rId2"/>
          <a:stretch>
            <a:fillRect/>
          </a:stretch>
        </p:blipFill>
        <p:spPr>
          <a:xfrm>
            <a:off x="127000" y="1524000"/>
            <a:ext cx="8890000" cy="3645183"/>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pic>
        <p:nvPicPr>
          <p:cNvPr id="3" name="Image 2">
            <a:extLst>
              <a:ext uri="{FF2B5EF4-FFF2-40B4-BE49-F238E27FC236}">
                <a16:creationId xmlns:a16="http://schemas.microsoft.com/office/drawing/2014/main" id="{35B1637A-28EE-4F33-AC8A-5D16CAB5F37D}"/>
              </a:ext>
            </a:extLst>
          </p:cNvPr>
          <p:cNvPicPr>
            <a:picLocks noChangeAspect="1"/>
          </p:cNvPicPr>
          <p:nvPr/>
        </p:nvPicPr>
        <p:blipFill>
          <a:blip r:embed="rId2"/>
          <a:stretch>
            <a:fillRect/>
          </a:stretch>
        </p:blipFill>
        <p:spPr>
          <a:xfrm>
            <a:off x="127000" y="1524000"/>
            <a:ext cx="8890000" cy="3561338"/>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000" y="1905000"/>
            <a:ext cx="3810000" cy="4154984"/>
          </a:xfrm>
          <a:prstGeom prst="rect">
            <a:avLst/>
          </a:prstGeom>
          <a:noFill/>
        </p:spPr>
        <p:txBody>
          <a:bodyPr wrap="square" rtlCol="0">
            <a:spAutoFit/>
          </a:bodyPr>
          <a:lstStyle/>
          <a:p>
            <a:pPr algn="ctr"/>
            <a:r>
              <a:rPr lang="en-US" sz="240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a:t>MTM Analysis CCY/Volume effect (Graph)</a:t>
            </a:r>
            <a:endParaRPr lang="en-US" dirty="0"/>
          </a:p>
        </p:txBody>
      </p:sp>
      <p:pic>
        <p:nvPicPr>
          <p:cNvPr id="3" name="Image 2">
            <a:extLst>
              <a:ext uri="{FF2B5EF4-FFF2-40B4-BE49-F238E27FC236}">
                <a16:creationId xmlns:a16="http://schemas.microsoft.com/office/drawing/2014/main" id="{01FEC66C-2749-427B-AD97-27B95FDA86ED}"/>
              </a:ext>
            </a:extLst>
          </p:cNvPr>
          <p:cNvPicPr>
            <a:picLocks noChangeAspect="1"/>
          </p:cNvPicPr>
          <p:nvPr/>
        </p:nvPicPr>
        <p:blipFill>
          <a:blip r:embed="rId2"/>
          <a:stretch>
            <a:fillRect/>
          </a:stretch>
        </p:blipFill>
        <p:spPr>
          <a:xfrm>
            <a:off x="4445000" y="1270000"/>
            <a:ext cx="3753457" cy="1651000"/>
          </a:xfrm>
          <a:prstGeom prst="rect">
            <a:avLst/>
          </a:prstGeom>
        </p:spPr>
      </p:pic>
      <p:pic>
        <p:nvPicPr>
          <p:cNvPr id="5" name="Image 4">
            <a:extLst>
              <a:ext uri="{FF2B5EF4-FFF2-40B4-BE49-F238E27FC236}">
                <a16:creationId xmlns:a16="http://schemas.microsoft.com/office/drawing/2014/main" id="{76DF8A39-FB5B-4C2F-8B54-BAA776E851F3}"/>
              </a:ext>
            </a:extLst>
          </p:cNvPr>
          <p:cNvPicPr>
            <a:picLocks noChangeAspect="1"/>
          </p:cNvPicPr>
          <p:nvPr/>
        </p:nvPicPr>
        <p:blipFill>
          <a:blip r:embed="rId3"/>
          <a:stretch>
            <a:fillRect/>
          </a:stretch>
        </p:blipFill>
        <p:spPr>
          <a:xfrm>
            <a:off x="4445000" y="3175000"/>
            <a:ext cx="3767623" cy="1651000"/>
          </a:xfrm>
          <a:prstGeom prst="rect">
            <a:avLst/>
          </a:prstGeom>
        </p:spPr>
      </p:pic>
      <p:pic>
        <p:nvPicPr>
          <p:cNvPr id="6" name="Image 5">
            <a:extLst>
              <a:ext uri="{FF2B5EF4-FFF2-40B4-BE49-F238E27FC236}">
                <a16:creationId xmlns:a16="http://schemas.microsoft.com/office/drawing/2014/main" id="{9924D8ED-42CB-47B8-8EF1-F4291D48C22B}"/>
              </a:ext>
            </a:extLst>
          </p:cNvPr>
          <p:cNvPicPr>
            <a:picLocks noChangeAspect="1"/>
          </p:cNvPicPr>
          <p:nvPr/>
        </p:nvPicPr>
        <p:blipFill>
          <a:blip r:embed="rId4"/>
          <a:stretch>
            <a:fillRect/>
          </a:stretch>
        </p:blipFill>
        <p:spPr>
          <a:xfrm>
            <a:off x="4445000" y="5080000"/>
            <a:ext cx="3759662" cy="1651000"/>
          </a:xfrm>
          <a:prstGeom prst="rect">
            <a:avLst/>
          </a:prstGeom>
        </p:spPr>
      </p:pic>
    </p:spTree>
    <p:extLst>
      <p:ext uri="{BB962C8B-B14F-4D97-AF65-F5344CB8AC3E}">
        <p14:creationId xmlns:p14="http://schemas.microsoft.com/office/powerpoint/2010/main" val="2613641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MTM Analysis CCY/Volume effect (Table)</a:t>
            </a:r>
            <a:endParaRPr lang="en-US" dirty="0"/>
          </a:p>
        </p:txBody>
      </p:sp>
      <p:pic>
        <p:nvPicPr>
          <p:cNvPr id="4" name="Image 3">
            <a:extLst>
              <a:ext uri="{FF2B5EF4-FFF2-40B4-BE49-F238E27FC236}">
                <a16:creationId xmlns:a16="http://schemas.microsoft.com/office/drawing/2014/main" id="{B9775CAF-7186-4A38-9977-18E5FCE6B07F}"/>
              </a:ext>
            </a:extLst>
          </p:cNvPr>
          <p:cNvPicPr>
            <a:picLocks noChangeAspect="1"/>
          </p:cNvPicPr>
          <p:nvPr/>
        </p:nvPicPr>
        <p:blipFill>
          <a:blip r:embed="rId2"/>
          <a:stretch>
            <a:fillRect/>
          </a:stretch>
        </p:blipFill>
        <p:spPr>
          <a:xfrm>
            <a:off x="254000" y="2540000"/>
            <a:ext cx="8636000" cy="1814744"/>
          </a:xfrm>
          <a:prstGeom prst="rect">
            <a:avLst/>
          </a:prstGeom>
        </p:spPr>
      </p:pic>
    </p:spTree>
    <p:extLst>
      <p:ext uri="{BB962C8B-B14F-4D97-AF65-F5344CB8AC3E}">
        <p14:creationId xmlns:p14="http://schemas.microsoft.com/office/powerpoint/2010/main" val="1795654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pic>
        <p:nvPicPr>
          <p:cNvPr id="4" name="Image 3">
            <a:extLst>
              <a:ext uri="{FF2B5EF4-FFF2-40B4-BE49-F238E27FC236}">
                <a16:creationId xmlns:a16="http://schemas.microsoft.com/office/drawing/2014/main" id="{EF121E0F-1B0E-46DF-B36C-2DCE4AE16F09}"/>
              </a:ext>
            </a:extLst>
          </p:cNvPr>
          <p:cNvPicPr>
            <a:picLocks noChangeAspect="1"/>
          </p:cNvPicPr>
          <p:nvPr/>
        </p:nvPicPr>
        <p:blipFill>
          <a:blip r:embed="rId2"/>
          <a:stretch>
            <a:fillRect/>
          </a:stretch>
        </p:blipFill>
        <p:spPr>
          <a:xfrm>
            <a:off x="317500" y="1143000"/>
            <a:ext cx="5526145" cy="1905000"/>
          </a:xfrm>
          <a:prstGeom prst="rect">
            <a:avLst/>
          </a:prstGeom>
        </p:spPr>
      </p:pic>
      <p:pic>
        <p:nvPicPr>
          <p:cNvPr id="5" name="Image 4">
            <a:extLst>
              <a:ext uri="{FF2B5EF4-FFF2-40B4-BE49-F238E27FC236}">
                <a16:creationId xmlns:a16="http://schemas.microsoft.com/office/drawing/2014/main" id="{E6AE1C0B-2415-4F52-B064-3EE607EC49AE}"/>
              </a:ext>
            </a:extLst>
          </p:cNvPr>
          <p:cNvPicPr>
            <a:picLocks noChangeAspect="1"/>
          </p:cNvPicPr>
          <p:nvPr/>
        </p:nvPicPr>
        <p:blipFill>
          <a:blip r:embed="rId3"/>
          <a:stretch>
            <a:fillRect/>
          </a:stretch>
        </p:blipFill>
        <p:spPr>
          <a:xfrm>
            <a:off x="3429000" y="3175000"/>
            <a:ext cx="5248704" cy="3429000"/>
          </a:xfrm>
          <a:prstGeom prst="rect">
            <a:avLst/>
          </a:prstGeom>
        </p:spPr>
      </p:pic>
    </p:spTree>
    <p:extLst>
      <p:ext uri="{BB962C8B-B14F-4D97-AF65-F5344CB8AC3E}">
        <p14:creationId xmlns:p14="http://schemas.microsoft.com/office/powerpoint/2010/main" val="329605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EURCZK</a:t>
            </a:r>
            <a:endParaRPr lang="en-US" dirty="0"/>
          </a:p>
        </p:txBody>
      </p:sp>
      <p:pic>
        <p:nvPicPr>
          <p:cNvPr id="4" name="Image 3">
            <a:extLst>
              <a:ext uri="{FF2B5EF4-FFF2-40B4-BE49-F238E27FC236}">
                <a16:creationId xmlns:a16="http://schemas.microsoft.com/office/drawing/2014/main" id="{0BDFE8D0-C85E-4D51-8E9F-F0D8A2D5C398}"/>
              </a:ext>
            </a:extLst>
          </p:cNvPr>
          <p:cNvPicPr>
            <a:picLocks noChangeAspect="1"/>
          </p:cNvPicPr>
          <p:nvPr/>
        </p:nvPicPr>
        <p:blipFill>
          <a:blip r:embed="rId2"/>
          <a:stretch>
            <a:fillRect/>
          </a:stretch>
        </p:blipFill>
        <p:spPr>
          <a:xfrm>
            <a:off x="317500" y="1143000"/>
            <a:ext cx="4122680" cy="1905000"/>
          </a:xfrm>
          <a:prstGeom prst="rect">
            <a:avLst/>
          </a:prstGeom>
        </p:spPr>
      </p:pic>
      <p:pic>
        <p:nvPicPr>
          <p:cNvPr id="5" name="Image 4">
            <a:extLst>
              <a:ext uri="{FF2B5EF4-FFF2-40B4-BE49-F238E27FC236}">
                <a16:creationId xmlns:a16="http://schemas.microsoft.com/office/drawing/2014/main" id="{7D838476-B1D5-4C37-91EB-354BCDC4599A}"/>
              </a:ext>
            </a:extLst>
          </p:cNvPr>
          <p:cNvPicPr>
            <a:picLocks noChangeAspect="1"/>
          </p:cNvPicPr>
          <p:nvPr/>
        </p:nvPicPr>
        <p:blipFill>
          <a:blip r:embed="rId3"/>
          <a:stretch>
            <a:fillRect/>
          </a:stretch>
        </p:blipFill>
        <p:spPr>
          <a:xfrm>
            <a:off x="3429000" y="3175000"/>
            <a:ext cx="5246184" cy="3429000"/>
          </a:xfrm>
          <a:prstGeom prst="rect">
            <a:avLst/>
          </a:prstGeom>
        </p:spPr>
      </p:pic>
    </p:spTree>
    <p:extLst>
      <p:ext uri="{BB962C8B-B14F-4D97-AF65-F5344CB8AC3E}">
        <p14:creationId xmlns:p14="http://schemas.microsoft.com/office/powerpoint/2010/main" val="797544640"/>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5692</TotalTime>
  <Words>561</Words>
  <Application>Microsoft Office PowerPoint</Application>
  <PresentationFormat>Affichage à l'écran (4:3)</PresentationFormat>
  <Paragraphs>86</Paragraphs>
  <Slides>34</Slides>
  <Notes>0</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34</vt:i4>
      </vt:variant>
    </vt:vector>
  </HeadingPairs>
  <TitlesOfParts>
    <vt:vector size="43" baseType="lpstr">
      <vt:lpstr>Andale Sans UI</vt:lpstr>
      <vt:lpstr>Arial</vt:lpstr>
      <vt:lpstr>Calibri</vt:lpstr>
      <vt:lpstr>News Gothic MT</vt:lpstr>
      <vt:lpstr>Times New Roman</vt:lpstr>
      <vt:lpstr>Verdana</vt:lpstr>
      <vt:lpstr>Wingdings</vt:lpstr>
      <vt:lpstr>Inspiration</vt:lpstr>
      <vt:lpstr>1_Inspiration</vt:lpstr>
      <vt:lpstr> Global Hedge Position</vt:lpstr>
      <vt:lpstr>Contents</vt:lpstr>
      <vt:lpstr> </vt:lpstr>
      <vt:lpstr>Hedging Summary</vt:lpstr>
      <vt:lpstr>Hedging Performance</vt:lpstr>
      <vt:lpstr>MTM Analysis CCY/Volume effect (Graph)</vt:lpstr>
      <vt:lpstr>MTM Analysis CCY/Volume effect (Table)</vt:lpstr>
      <vt:lpstr>Sensitivity EURUSD</vt:lpstr>
      <vt:lpstr>Sensitivity EURCZK</vt:lpstr>
      <vt:lpstr>Sensitivity USDBRL</vt:lpstr>
      <vt:lpstr>Sensitivity USDMXN</vt:lpstr>
      <vt:lpstr> </vt:lpstr>
      <vt:lpstr>EURCZK - Historical &amp; Planned</vt:lpstr>
      <vt:lpstr>EURCZK - Synthesis</vt:lpstr>
      <vt:lpstr>EURCZK - 2015</vt:lpstr>
      <vt:lpstr>EURCZK - 2016</vt:lpstr>
      <vt:lpstr>EURCZK - 2017</vt:lpstr>
      <vt:lpstr>EURCZK - 2018</vt:lpstr>
      <vt:lpstr>EURUSD - Historical &amp; Planned</vt:lpstr>
      <vt:lpstr>EURUSD - Synthesis</vt:lpstr>
      <vt:lpstr>EURUSD - 2015</vt:lpstr>
      <vt:lpstr>EURUSD - 2016</vt:lpstr>
      <vt:lpstr>EURUSD - 2017</vt:lpstr>
      <vt:lpstr>EURUSD - 2018</vt:lpstr>
      <vt:lpstr>USDBRL - Historical &amp; Planned</vt:lpstr>
      <vt:lpstr>USDBRL - Synthesis</vt:lpstr>
      <vt:lpstr>USDBRL - 2015</vt:lpstr>
      <vt:lpstr>USDBRL - 2016</vt:lpstr>
      <vt:lpstr>USDBRL - 2017</vt:lpstr>
      <vt:lpstr>USDMXN - Historical &amp; Planned</vt:lpstr>
      <vt:lpstr>USDMXN - Synthesis</vt:lpstr>
      <vt:lpstr>USDMXN - 2017</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701</cp:revision>
  <cp:lastPrinted>2012-02-01T10:00:25Z</cp:lastPrinted>
  <dcterms:created xsi:type="dcterms:W3CDTF">2010-04-23T15:09:35Z</dcterms:created>
  <dcterms:modified xsi:type="dcterms:W3CDTF">2017-07-06T07:38:39Z</dcterms:modified>
</cp:coreProperties>
</file>