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9"/>
  </p:notesMasterIdLst>
  <p:sldIdLst>
    <p:sldId id="256" r:id="rId3"/>
    <p:sldId id="435" r:id="rId4"/>
    <p:sldId id="434" r:id="rId5"/>
    <p:sldId id="433" r:id="rId6"/>
    <p:sldId id="432" r:id="rId7"/>
    <p:sldId id="445" r:id="rId8"/>
    <p:sldId id="444" r:id="rId9"/>
    <p:sldId id="440" r:id="rId10"/>
    <p:sldId id="441" r:id="rId11"/>
    <p:sldId id="442" r:id="rId12"/>
    <p:sldId id="443" r:id="rId13"/>
    <p:sldId id="429" r:id="rId14"/>
    <p:sldId id="437" r:id="rId15"/>
    <p:sldId id="411" r:id="rId16"/>
    <p:sldId id="412" r:id="rId17"/>
    <p:sldId id="413" r:id="rId18"/>
    <p:sldId id="414" r:id="rId19"/>
    <p:sldId id="415" r:id="rId20"/>
    <p:sldId id="439" r:id="rId21"/>
    <p:sldId id="416" r:id="rId22"/>
    <p:sldId id="417" r:id="rId23"/>
    <p:sldId id="418" r:id="rId24"/>
    <p:sldId id="419" r:id="rId25"/>
    <p:sldId id="420" r:id="rId26"/>
    <p:sldId id="421" r:id="rId27"/>
    <p:sldId id="422" r:id="rId28"/>
    <p:sldId id="438" r:id="rId29"/>
    <p:sldId id="423" r:id="rId30"/>
    <p:sldId id="424" r:id="rId31"/>
    <p:sldId id="425" r:id="rId32"/>
    <p:sldId id="426" r:id="rId33"/>
    <p:sldId id="436" r:id="rId34"/>
    <p:sldId id="427" r:id="rId35"/>
    <p:sldId id="428" r:id="rId36"/>
    <p:sldId id="409" r:id="rId37"/>
    <p:sldId id="410" r:id="rId3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5" d="100"/>
          <a:sy n="125" d="100"/>
        </p:scale>
        <p:origin x="137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LTC\2017-11-30%20-%20LTC%20Global%20Hedge%20Position%20FX.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Kerius-Interne\Clients\LTC\2017-11-30%20-%20LTC%20Global%20Hedge%20Position%20FX.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D:\Kerius-Interne\Clients\LTC\2017-11-30%20-%20LTC%20Global%20Hedge%20Position%20FX.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5.9405940594059403E-2"/>
          <c:y val="0.15285347222222223"/>
          <c:w val="0.94059405940599428"/>
          <c:h val="0.65616819444444441"/>
        </c:manualLayout>
      </c:layout>
      <c:barChart>
        <c:barDir val="col"/>
        <c:grouping val="clustered"/>
        <c:varyColors val="0"/>
        <c:ser>
          <c:idx val="2"/>
          <c:order val="0"/>
          <c:tx>
            <c:strRef>
              <c:f>EURCZK_Summary!$E$5</c:f>
              <c:strCache>
                <c:ptCount val="1"/>
                <c:pt idx="0">
                  <c:v>Exposure</c:v>
                </c:pt>
              </c:strCache>
            </c:strRef>
          </c:tx>
          <c:spPr>
            <a:noFill/>
            <a:ln w="25400">
              <a:solidFill>
                <a:srgbClr val="000080"/>
              </a:solidFill>
              <a:prstDash val="solid"/>
            </a:ln>
          </c:spPr>
          <c:invertIfNegative val="0"/>
          <c:dLbls>
            <c:numFmt formatCode="#,##0.0" sourceLinked="0"/>
            <c:spPr>
              <a:noFill/>
              <a:ln w="25400">
                <a:noFill/>
              </a:ln>
            </c:spPr>
            <c:txPr>
              <a:bodyPr/>
              <a:lstStyle/>
              <a:p>
                <a:pPr>
                  <a:defRPr sz="1100" b="1" i="0" u="none" strike="noStrike" baseline="0">
                    <a:solidFill>
                      <a:srgbClr val="000080"/>
                    </a:solidFill>
                    <a:latin typeface="Calibri"/>
                    <a:ea typeface="Calibri"/>
                    <a:cs typeface="Calibri"/>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EURCZK_Summary!$C$6:$C$10</c:f>
              <c:strCache>
                <c:ptCount val="5"/>
                <c:pt idx="0">
                  <c:v> 2014 </c:v>
                </c:pt>
                <c:pt idx="1">
                  <c:v> 2015 </c:v>
                </c:pt>
                <c:pt idx="2">
                  <c:v> 2016 </c:v>
                </c:pt>
                <c:pt idx="3">
                  <c:v> 2017 </c:v>
                </c:pt>
                <c:pt idx="4">
                  <c:v> 2018 </c:v>
                </c:pt>
              </c:strCache>
            </c:strRef>
          </c:cat>
          <c:val>
            <c:numRef>
              <c:f>EURCZK_Summary!$E$6:$E$10</c:f>
              <c:numCache>
                <c:formatCode>_ * #\,##0.00_ ;_ * \-#\,##0.00_ ;_ * "-"??_ ;_ @_ </c:formatCode>
                <c:ptCount val="5"/>
                <c:pt idx="0">
                  <c:v>-18000000</c:v>
                </c:pt>
                <c:pt idx="1">
                  <c:v>-24000000</c:v>
                </c:pt>
                <c:pt idx="2">
                  <c:v>-24000000</c:v>
                </c:pt>
                <c:pt idx="3">
                  <c:v>-24000000</c:v>
                </c:pt>
                <c:pt idx="4">
                  <c:v>0</c:v>
                </c:pt>
              </c:numCache>
            </c:numRef>
          </c:val>
          <c:extLst xmlns:c16r2="http://schemas.microsoft.com/office/drawing/2015/06/chart">
            <c:ext xmlns:c16="http://schemas.microsoft.com/office/drawing/2014/chart" uri="{C3380CC4-5D6E-409C-BE32-E72D297353CC}">
              <c16:uniqueId val="{00000000-9044-427E-B995-DB13737FBFFA}"/>
            </c:ext>
          </c:extLst>
        </c:ser>
        <c:ser>
          <c:idx val="0"/>
          <c:order val="1"/>
          <c:tx>
            <c:strRef>
              <c:f>EURCZK_Summary!$D$5</c:f>
              <c:strCache>
                <c:ptCount val="1"/>
                <c:pt idx="0">
                  <c:v>Hedged Notional</c:v>
                </c:pt>
              </c:strCache>
            </c:strRef>
          </c:tx>
          <c:spPr>
            <a:solidFill>
              <a:srgbClr val="99CCFF"/>
            </a:solidFill>
            <a:ln w="12700">
              <a:solidFill>
                <a:srgbClr val="969696"/>
              </a:solidFill>
              <a:prstDash val="solid"/>
            </a:ln>
          </c:spPr>
          <c:invertIfNegative val="0"/>
          <c:dLbls>
            <c:numFmt formatCode="#,##0.0" sourceLinked="0"/>
            <c:spPr>
              <a:noFill/>
              <a:ln w="25400">
                <a:noFill/>
              </a:ln>
            </c:spPr>
            <c:txPr>
              <a:bodyPr/>
              <a:lstStyle/>
              <a:p>
                <a:pPr>
                  <a:defRPr sz="1100" b="1" i="0" u="none" strike="noStrike" baseline="0">
                    <a:solidFill>
                      <a:sysClr val="windowText" lastClr="000000"/>
                    </a:solidFill>
                    <a:latin typeface="Calibri"/>
                    <a:ea typeface="Calibri"/>
                    <a:cs typeface="Calibri"/>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EURCZK_Summary!$C$6:$C$10</c:f>
              <c:strCache>
                <c:ptCount val="5"/>
                <c:pt idx="0">
                  <c:v> 2014 </c:v>
                </c:pt>
                <c:pt idx="1">
                  <c:v> 2015 </c:v>
                </c:pt>
                <c:pt idx="2">
                  <c:v> 2016 </c:v>
                </c:pt>
                <c:pt idx="3">
                  <c:v> 2017 </c:v>
                </c:pt>
                <c:pt idx="4">
                  <c:v> 2018 </c:v>
                </c:pt>
              </c:strCache>
            </c:strRef>
          </c:cat>
          <c:val>
            <c:numRef>
              <c:f>EURCZK_Summary!$D$6:$D$10</c:f>
              <c:numCache>
                <c:formatCode>_ * #\,##0.00_ ;_ * \-#\,##0.00_ ;_ * "-"??_ ;_ @_ </c:formatCode>
                <c:ptCount val="5"/>
                <c:pt idx="0">
                  <c:v>-18000000</c:v>
                </c:pt>
                <c:pt idx="1">
                  <c:v>-24000000</c:v>
                </c:pt>
                <c:pt idx="2">
                  <c:v>-24000000</c:v>
                </c:pt>
                <c:pt idx="3">
                  <c:v>-24000000</c:v>
                </c:pt>
                <c:pt idx="4">
                  <c:v>-4000000</c:v>
                </c:pt>
              </c:numCache>
            </c:numRef>
          </c:val>
          <c:extLst xmlns:c16r2="http://schemas.microsoft.com/office/drawing/2015/06/chart">
            <c:ext xmlns:c16="http://schemas.microsoft.com/office/drawing/2014/chart" uri="{C3380CC4-5D6E-409C-BE32-E72D297353CC}">
              <c16:uniqueId val="{00000001-9044-427E-B995-DB13737FBFFA}"/>
            </c:ext>
          </c:extLst>
        </c:ser>
        <c:dLbls>
          <c:showLegendKey val="0"/>
          <c:showVal val="0"/>
          <c:showCatName val="0"/>
          <c:showSerName val="0"/>
          <c:showPercent val="0"/>
          <c:showBubbleSize val="0"/>
        </c:dLbls>
        <c:gapWidth val="150"/>
        <c:overlap val="100"/>
        <c:axId val="214625344"/>
        <c:axId val="214625728"/>
      </c:barChart>
      <c:lineChart>
        <c:grouping val="standard"/>
        <c:varyColors val="0"/>
        <c:ser>
          <c:idx val="3"/>
          <c:order val="3"/>
          <c:tx>
            <c:strRef>
              <c:f>EURCZK_Summary!$F$5</c:f>
              <c:strCache>
                <c:ptCount val="1"/>
                <c:pt idx="0">
                  <c:v>Hedge Ratio</c:v>
                </c:pt>
              </c:strCache>
            </c:strRef>
          </c:tx>
          <c:spPr>
            <a:ln>
              <a:noFill/>
            </a:ln>
          </c:spPr>
          <c:marker>
            <c:symbol val="none"/>
          </c:marker>
          <c:dLbls>
            <c:dLbl>
              <c:idx val="0"/>
              <c:layout>
                <c:manualLayout>
                  <c:x val="-9.051941352158567E-2"/>
                  <c:y val="0.41148948470048841"/>
                </c:manualLayout>
              </c:layout>
              <c:tx>
                <c:rich>
                  <a:bodyPr/>
                  <a:lstStyle/>
                  <a:p>
                    <a:r>
                      <a:rPr lang="en-US"/>
                      <a:t>100%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044-427E-B995-DB13737FBFFA}"/>
                </c:ext>
                <c:ext xmlns:c15="http://schemas.microsoft.com/office/drawing/2012/chart" uri="{CE6537A1-D6FC-4f65-9D91-7224C49458BB}"/>
              </c:extLst>
            </c:dLbl>
            <c:dLbl>
              <c:idx val="1"/>
              <c:layout>
                <c:manualLayout>
                  <c:x val="-8.3605748074807487E-2"/>
                  <c:y val="0.40642625419616712"/>
                </c:manualLayout>
              </c:layout>
              <c:tx>
                <c:rich>
                  <a:bodyPr/>
                  <a:lstStyle/>
                  <a:p>
                    <a:r>
                      <a:rPr lang="en-US"/>
                      <a:t>100%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044-427E-B995-DB13737FBFFA}"/>
                </c:ext>
                <c:ext xmlns:c15="http://schemas.microsoft.com/office/drawing/2012/chart" uri="{CE6537A1-D6FC-4f65-9D91-7224C49458BB}"/>
              </c:extLst>
            </c:dLbl>
            <c:dLbl>
              <c:idx val="2"/>
              <c:layout>
                <c:manualLayout>
                  <c:x val="-8.3605748074807543E-2"/>
                  <c:y val="0.40642625419616712"/>
                </c:manualLayout>
              </c:layout>
              <c:tx>
                <c:rich>
                  <a:bodyPr/>
                  <a:lstStyle/>
                  <a:p>
                    <a:r>
                      <a:rPr lang="en-US"/>
                      <a:t>100%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044-427E-B995-DB13737FBFFA}"/>
                </c:ext>
                <c:ext xmlns:c15="http://schemas.microsoft.com/office/drawing/2012/chart" uri="{CE6537A1-D6FC-4f65-9D91-7224C49458BB}"/>
              </c:extLst>
            </c:dLbl>
            <c:dLbl>
              <c:idx val="3"/>
              <c:layout>
                <c:manualLayout>
                  <c:x val="-8.3605748074807487E-2"/>
                  <c:y val="0.40642625419616712"/>
                </c:manualLayout>
              </c:layout>
              <c:tx>
                <c:rich>
                  <a:bodyPr/>
                  <a:lstStyle/>
                  <a:p>
                    <a:r>
                      <a:rPr lang="en-US"/>
                      <a:t>100%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044-427E-B995-DB13737FBFF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9044-427E-B995-DB13737FBFFA}"/>
                </c:ext>
                <c:ext xmlns:c15="http://schemas.microsoft.com/office/drawing/2012/chart" uri="{CE6537A1-D6FC-4f65-9D91-7224C49458BB}"/>
              </c:extLst>
            </c:dLbl>
            <c:numFmt formatCode="0%;[=0]&quot;&quot;;General" sourceLinked="0"/>
            <c:spPr>
              <a:ln>
                <a:solidFill>
                  <a:sysClr val="window" lastClr="FFFFFF">
                    <a:lumMod val="65000"/>
                  </a:sysClr>
                </a:solidFill>
              </a:ln>
            </c:spPr>
            <c:txPr>
              <a:bodyPr/>
              <a:lstStyle/>
              <a:p>
                <a:pPr>
                  <a:defRPr sz="1100" b="1"/>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EURCZK_Summary!$C$6:$C$10</c:f>
              <c:strCache>
                <c:ptCount val="5"/>
                <c:pt idx="0">
                  <c:v> 2014 </c:v>
                </c:pt>
                <c:pt idx="1">
                  <c:v> 2015 </c:v>
                </c:pt>
                <c:pt idx="2">
                  <c:v> 2016 </c:v>
                </c:pt>
                <c:pt idx="3">
                  <c:v> 2017 </c:v>
                </c:pt>
                <c:pt idx="4">
                  <c:v> 2018 </c:v>
                </c:pt>
              </c:strCache>
            </c:strRef>
          </c:cat>
          <c:val>
            <c:numRef>
              <c:f>EURCZK_Summary!$F$6:$F$10</c:f>
              <c:numCache>
                <c:formatCode>0.0%</c:formatCode>
                <c:ptCount val="5"/>
                <c:pt idx="0">
                  <c:v>1</c:v>
                </c:pt>
                <c:pt idx="1">
                  <c:v>1</c:v>
                </c:pt>
                <c:pt idx="2">
                  <c:v>1</c:v>
                </c:pt>
                <c:pt idx="3">
                  <c:v>1</c:v>
                </c:pt>
                <c:pt idx="4">
                  <c:v>0</c:v>
                </c:pt>
              </c:numCache>
            </c:numRef>
          </c:val>
          <c:smooth val="0"/>
          <c:extLst xmlns:c16r2="http://schemas.microsoft.com/office/drawing/2015/06/chart">
            <c:ext xmlns:c16="http://schemas.microsoft.com/office/drawing/2014/chart" uri="{C3380CC4-5D6E-409C-BE32-E72D297353CC}">
              <c16:uniqueId val="{00000007-9044-427E-B995-DB13737FBFFA}"/>
            </c:ext>
          </c:extLst>
        </c:ser>
        <c:dLbls>
          <c:showLegendKey val="0"/>
          <c:showVal val="0"/>
          <c:showCatName val="0"/>
          <c:showSerName val="0"/>
          <c:showPercent val="0"/>
          <c:showBubbleSize val="0"/>
        </c:dLbls>
        <c:marker val="1"/>
        <c:smooth val="0"/>
        <c:axId val="214625344"/>
        <c:axId val="214625728"/>
      </c:lineChart>
      <c:lineChart>
        <c:grouping val="standard"/>
        <c:varyColors val="0"/>
        <c:ser>
          <c:idx val="1"/>
          <c:order val="2"/>
          <c:tx>
            <c:strRef>
              <c:f>EURCZK_Summary!$H$5</c:f>
              <c:strCache>
                <c:ptCount val="1"/>
                <c:pt idx="0">
                  <c:v>Hedge Rate</c:v>
                </c:pt>
              </c:strCache>
            </c:strRef>
          </c:tx>
          <c:spPr>
            <a:ln w="25400">
              <a:noFill/>
              <a:prstDash val="solid"/>
            </a:ln>
          </c:spPr>
          <c:marker>
            <c:symbol val="circle"/>
            <c:size val="7"/>
            <c:spPr>
              <a:solidFill>
                <a:srgbClr val="FF0000"/>
              </a:solidFill>
              <a:ln>
                <a:solidFill>
                  <a:srgbClr val="FF0000"/>
                </a:solidFill>
                <a:prstDash val="solid"/>
              </a:ln>
            </c:spPr>
          </c:marker>
          <c:dLbls>
            <c:dLbl>
              <c:idx val="0"/>
              <c:layout>
                <c:manualLayout>
                  <c:x val="-3.9969997284822159E-2"/>
                  <c:y val="-2.59698993322038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044-427E-B995-DB13737FBFFA}"/>
                </c:ext>
                <c:ext xmlns:c15="http://schemas.microsoft.com/office/drawing/2012/chart" uri="{CE6537A1-D6FC-4f65-9D91-7224C49458BB}"/>
              </c:extLst>
            </c:dLbl>
            <c:dLbl>
              <c:idx val="1"/>
              <c:layout>
                <c:manualLayout>
                  <c:x val="-3.6504675467546752E-2"/>
                  <c:y val="-2.48752777777777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044-427E-B995-DB13737FBFFA}"/>
                </c:ext>
                <c:ext xmlns:c15="http://schemas.microsoft.com/office/drawing/2012/chart" uri="{CE6537A1-D6FC-4f65-9D91-7224C49458BB}"/>
              </c:extLst>
            </c:dLbl>
            <c:dLbl>
              <c:idx val="2"/>
              <c:layout>
                <c:manualLayout>
                  <c:x val="-3.6504675467546821E-2"/>
                  <c:y val="-2.48752777777777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044-427E-B995-DB13737FBFFA}"/>
                </c:ext>
                <c:ext xmlns:c15="http://schemas.microsoft.com/office/drawing/2012/chart" uri="{CE6537A1-D6FC-4f65-9D91-7224C49458BB}"/>
              </c:extLst>
            </c:dLbl>
            <c:dLbl>
              <c:idx val="3"/>
              <c:layout>
                <c:manualLayout>
                  <c:x val="-3.6504675467546752E-2"/>
                  <c:y val="-2.48752777777779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044-427E-B995-DB13737FBFFA}"/>
                </c:ext>
                <c:ext xmlns:c15="http://schemas.microsoft.com/office/drawing/2012/chart" uri="{CE6537A1-D6FC-4f65-9D91-7224C49458BB}"/>
              </c:extLst>
            </c:dLbl>
            <c:dLbl>
              <c:idx val="4"/>
              <c:layout>
                <c:manualLayout>
                  <c:x val="-3.6504675467546752E-2"/>
                  <c:y val="-2.48752777777777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044-427E-B995-DB13737FBFFA}"/>
                </c:ext>
                <c:ext xmlns:c15="http://schemas.microsoft.com/office/drawing/2012/chart" uri="{CE6537A1-D6FC-4f65-9D91-7224C49458BB}"/>
              </c:extLst>
            </c:dLbl>
            <c:numFmt formatCode="#,##0.00" sourceLinked="0"/>
            <c:spPr>
              <a:noFill/>
              <a:ln w="25400">
                <a:noFill/>
              </a:ln>
            </c:spPr>
            <c:txPr>
              <a:bodyPr/>
              <a:lstStyle/>
              <a:p>
                <a:pPr>
                  <a:defRPr sz="1000" b="0" i="0" u="none" strike="noStrike" baseline="0">
                    <a:solidFill>
                      <a:srgbClr val="FF0000"/>
                    </a:solidFill>
                    <a:latin typeface="Calibri"/>
                    <a:ea typeface="Calibri"/>
                    <a:cs typeface="Calibri"/>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EURCZK_Summary!$C$6:$C$10</c:f>
              <c:strCache>
                <c:ptCount val="5"/>
                <c:pt idx="0">
                  <c:v> 2014 </c:v>
                </c:pt>
                <c:pt idx="1">
                  <c:v> 2015 </c:v>
                </c:pt>
                <c:pt idx="2">
                  <c:v> 2016 </c:v>
                </c:pt>
                <c:pt idx="3">
                  <c:v> 2017 </c:v>
                </c:pt>
                <c:pt idx="4">
                  <c:v> 2018 </c:v>
                </c:pt>
              </c:strCache>
            </c:strRef>
          </c:cat>
          <c:val>
            <c:numRef>
              <c:f>EURCZK_Summary!$H$6:$H$10</c:f>
              <c:numCache>
                <c:formatCode>_ * #\,##0.0000_ ;_ * \-#\,##0.0000_ ;_ * "-"??_ ;_ @_ </c:formatCode>
                <c:ptCount val="5"/>
                <c:pt idx="0">
                  <c:v>25.4</c:v>
                </c:pt>
                <c:pt idx="1">
                  <c:v>27.148666666666699</c:v>
                </c:pt>
                <c:pt idx="2">
                  <c:v>27.17</c:v>
                </c:pt>
                <c:pt idx="3">
                  <c:v>26.873166666666702</c:v>
                </c:pt>
                <c:pt idx="4">
                  <c:v>26.565000000000001</c:v>
                </c:pt>
              </c:numCache>
            </c:numRef>
          </c:val>
          <c:smooth val="0"/>
          <c:extLst xmlns:c16r2="http://schemas.microsoft.com/office/drawing/2015/06/chart">
            <c:ext xmlns:c16="http://schemas.microsoft.com/office/drawing/2014/chart" uri="{C3380CC4-5D6E-409C-BE32-E72D297353CC}">
              <c16:uniqueId val="{0000000D-9044-427E-B995-DB13737FBFFA}"/>
            </c:ext>
          </c:extLst>
        </c:ser>
        <c:dLbls>
          <c:showLegendKey val="0"/>
          <c:showVal val="0"/>
          <c:showCatName val="0"/>
          <c:showSerName val="0"/>
          <c:showPercent val="0"/>
          <c:showBubbleSize val="0"/>
        </c:dLbls>
        <c:marker val="1"/>
        <c:smooth val="0"/>
        <c:axId val="214626112"/>
        <c:axId val="214626496"/>
      </c:lineChart>
      <c:catAx>
        <c:axId val="214625344"/>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1000" b="0" i="0" u="none" strike="noStrike" baseline="0">
                <a:solidFill>
                  <a:srgbClr val="000000"/>
                </a:solidFill>
                <a:latin typeface="Calibri"/>
                <a:ea typeface="Calibri"/>
                <a:cs typeface="Calibri"/>
              </a:defRPr>
            </a:pPr>
            <a:endParaRPr lang="fr-FR"/>
          </a:p>
        </c:txPr>
        <c:crossAx val="214625728"/>
        <c:crosses val="autoZero"/>
        <c:auto val="1"/>
        <c:lblAlgn val="ctr"/>
        <c:lblOffset val="100"/>
        <c:tickLblSkip val="1"/>
        <c:tickMarkSkip val="1"/>
        <c:noMultiLvlLbl val="0"/>
      </c:catAx>
      <c:valAx>
        <c:axId val="214625728"/>
        <c:scaling>
          <c:orientation val="minMax"/>
          <c:max val="20000"/>
        </c:scaling>
        <c:delete val="0"/>
        <c:axPos val="l"/>
        <c:majorGridlines>
          <c:spPr>
            <a:ln w="3175">
              <a:solidFill>
                <a:srgbClr val="969696"/>
              </a:solidFill>
              <a:prstDash val="sysDash"/>
            </a:ln>
          </c:spPr>
        </c:majorGridlines>
        <c:numFmt formatCode="#,##0.0" sourceLinked="0"/>
        <c:majorTickMark val="out"/>
        <c:minorTickMark val="none"/>
        <c:tickLblPos val="nextTo"/>
        <c:spPr>
          <a:ln w="3175">
            <a:solidFill>
              <a:srgbClr val="666699"/>
            </a:solidFill>
            <a:prstDash val="solid"/>
          </a:ln>
        </c:spPr>
        <c:txPr>
          <a:bodyPr rot="0" vert="horz"/>
          <a:lstStyle/>
          <a:p>
            <a:pPr>
              <a:defRPr sz="1100" b="0" i="0" u="none" strike="noStrike" baseline="0">
                <a:solidFill>
                  <a:srgbClr val="666699"/>
                </a:solidFill>
                <a:latin typeface="Calibri"/>
                <a:ea typeface="Calibri"/>
                <a:cs typeface="Calibri"/>
              </a:defRPr>
            </a:pPr>
            <a:endParaRPr lang="fr-FR"/>
          </a:p>
        </c:txPr>
        <c:crossAx val="214625344"/>
        <c:crosses val="autoZero"/>
        <c:crossBetween val="between"/>
        <c:dispUnits>
          <c:builtInUnit val="millions"/>
          <c:dispUnitsLbl/>
        </c:dispUnits>
      </c:valAx>
      <c:catAx>
        <c:axId val="214626112"/>
        <c:scaling>
          <c:orientation val="minMax"/>
        </c:scaling>
        <c:delete val="1"/>
        <c:axPos val="t"/>
        <c:numFmt formatCode="General" sourceLinked="1"/>
        <c:majorTickMark val="out"/>
        <c:minorTickMark val="none"/>
        <c:tickLblPos val="nextTo"/>
        <c:crossAx val="214626496"/>
        <c:crosses val="autoZero"/>
        <c:auto val="1"/>
        <c:lblAlgn val="ctr"/>
        <c:lblOffset val="100"/>
        <c:noMultiLvlLbl val="0"/>
      </c:catAx>
      <c:valAx>
        <c:axId val="214626496"/>
        <c:scaling>
          <c:orientation val="maxMin"/>
          <c:max val="28"/>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1100" b="0" i="0" u="none" strike="noStrike" baseline="0">
                <a:solidFill>
                  <a:srgbClr val="FF0000"/>
                </a:solidFill>
                <a:latin typeface="Calibri"/>
                <a:ea typeface="Calibri"/>
                <a:cs typeface="Calibri"/>
              </a:defRPr>
            </a:pPr>
            <a:endParaRPr lang="fr-FR"/>
          </a:p>
        </c:txPr>
        <c:crossAx val="214626112"/>
        <c:crosses val="max"/>
        <c:crossBetween val="between"/>
      </c:valAx>
      <c:spPr>
        <a:solidFill>
          <a:srgbClr val="FFFFFF"/>
        </a:solidFill>
        <a:ln w="12700">
          <a:solidFill>
            <a:srgbClr val="808080"/>
          </a:solidFill>
          <a:prstDash val="solid"/>
        </a:ln>
      </c:spPr>
    </c:plotArea>
    <c:legend>
      <c:legendPos val="r"/>
      <c:layout>
        <c:manualLayout>
          <c:xMode val="edge"/>
          <c:yMode val="edge"/>
          <c:x val="0.18298128019323676"/>
          <c:y val="0.92892202380952382"/>
          <c:w val="0.67834118357487927"/>
          <c:h val="5.8478769841269838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5.9405940594059403E-2"/>
          <c:y val="0.15285347222222223"/>
          <c:w val="0.94059405940599428"/>
          <c:h val="0.65616819444444441"/>
        </c:manualLayout>
      </c:layout>
      <c:barChart>
        <c:barDir val="col"/>
        <c:grouping val="clustered"/>
        <c:varyColors val="0"/>
        <c:ser>
          <c:idx val="2"/>
          <c:order val="0"/>
          <c:tx>
            <c:strRef>
              <c:f>USDMXN_Summary!$E$5</c:f>
              <c:strCache>
                <c:ptCount val="1"/>
                <c:pt idx="0">
                  <c:v>Exposure</c:v>
                </c:pt>
              </c:strCache>
            </c:strRef>
          </c:tx>
          <c:spPr>
            <a:noFill/>
            <a:ln w="25400">
              <a:solidFill>
                <a:srgbClr val="000080"/>
              </a:solidFill>
              <a:prstDash val="solid"/>
            </a:ln>
          </c:spPr>
          <c:invertIfNegative val="0"/>
          <c:dLbls>
            <c:numFmt formatCode="#,##0.0" sourceLinked="0"/>
            <c:spPr>
              <a:noFill/>
              <a:ln w="25400">
                <a:noFill/>
              </a:ln>
            </c:spPr>
            <c:txPr>
              <a:bodyPr/>
              <a:lstStyle/>
              <a:p>
                <a:pPr>
                  <a:defRPr sz="1100" b="1" i="0" u="none" strike="noStrike" baseline="0">
                    <a:solidFill>
                      <a:srgbClr val="000080"/>
                    </a:solidFill>
                    <a:latin typeface="Calibri"/>
                    <a:ea typeface="Calibri"/>
                    <a:cs typeface="Calibri"/>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USDMXN_Summary!$C$6</c:f>
              <c:strCache>
                <c:ptCount val="1"/>
                <c:pt idx="0">
                  <c:v> 2017 </c:v>
                </c:pt>
              </c:strCache>
            </c:strRef>
          </c:cat>
          <c:val>
            <c:numRef>
              <c:f>USDMXN_Summary!$E$6</c:f>
              <c:numCache>
                <c:formatCode>_ * #\,##0.00_ ;_ * \-#\,##0.00_ ;_ * "-"??_ ;_ @_ </c:formatCode>
                <c:ptCount val="1"/>
                <c:pt idx="0">
                  <c:v>-6000000</c:v>
                </c:pt>
              </c:numCache>
            </c:numRef>
          </c:val>
          <c:extLst xmlns:c16r2="http://schemas.microsoft.com/office/drawing/2015/06/chart">
            <c:ext xmlns:c16="http://schemas.microsoft.com/office/drawing/2014/chart" uri="{C3380CC4-5D6E-409C-BE32-E72D297353CC}">
              <c16:uniqueId val="{00000000-73AD-46B9-88A7-4168142CA4B6}"/>
            </c:ext>
          </c:extLst>
        </c:ser>
        <c:ser>
          <c:idx val="0"/>
          <c:order val="1"/>
          <c:tx>
            <c:strRef>
              <c:f>USDMXN_Summary!$D$5</c:f>
              <c:strCache>
                <c:ptCount val="1"/>
                <c:pt idx="0">
                  <c:v>Hedged Notional</c:v>
                </c:pt>
              </c:strCache>
            </c:strRef>
          </c:tx>
          <c:spPr>
            <a:solidFill>
              <a:srgbClr val="99CCFF"/>
            </a:solidFill>
            <a:ln w="12700">
              <a:solidFill>
                <a:srgbClr val="969696"/>
              </a:solidFill>
              <a:prstDash val="solid"/>
            </a:ln>
          </c:spPr>
          <c:invertIfNegative val="0"/>
          <c:dLbls>
            <c:numFmt formatCode="#,##0.0" sourceLinked="0"/>
            <c:spPr>
              <a:noFill/>
              <a:ln w="25400">
                <a:noFill/>
              </a:ln>
            </c:spPr>
            <c:txPr>
              <a:bodyPr/>
              <a:lstStyle/>
              <a:p>
                <a:pPr>
                  <a:defRPr sz="1100" b="1" i="0" u="none" strike="noStrike" baseline="0">
                    <a:solidFill>
                      <a:sysClr val="windowText" lastClr="000000"/>
                    </a:solidFill>
                    <a:latin typeface="Calibri"/>
                    <a:ea typeface="Calibri"/>
                    <a:cs typeface="Calibri"/>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USDMXN_Summary!$C$6</c:f>
              <c:strCache>
                <c:ptCount val="1"/>
                <c:pt idx="0">
                  <c:v> 2017 </c:v>
                </c:pt>
              </c:strCache>
            </c:strRef>
          </c:cat>
          <c:val>
            <c:numRef>
              <c:f>USDMXN_Summary!$D$6</c:f>
              <c:numCache>
                <c:formatCode>_ * #\,##0.00_ ;_ * \-#\,##0.00_ ;_ * "-"??_ ;_ @_ </c:formatCode>
                <c:ptCount val="1"/>
                <c:pt idx="0">
                  <c:v>-6000000</c:v>
                </c:pt>
              </c:numCache>
            </c:numRef>
          </c:val>
          <c:extLst xmlns:c16r2="http://schemas.microsoft.com/office/drawing/2015/06/chart">
            <c:ext xmlns:c16="http://schemas.microsoft.com/office/drawing/2014/chart" uri="{C3380CC4-5D6E-409C-BE32-E72D297353CC}">
              <c16:uniqueId val="{00000001-73AD-46B9-88A7-4168142CA4B6}"/>
            </c:ext>
          </c:extLst>
        </c:ser>
        <c:dLbls>
          <c:showLegendKey val="0"/>
          <c:showVal val="0"/>
          <c:showCatName val="0"/>
          <c:showSerName val="0"/>
          <c:showPercent val="0"/>
          <c:showBubbleSize val="0"/>
        </c:dLbls>
        <c:gapWidth val="150"/>
        <c:overlap val="100"/>
        <c:axId val="214626880"/>
        <c:axId val="214597064"/>
      </c:barChart>
      <c:lineChart>
        <c:grouping val="standard"/>
        <c:varyColors val="0"/>
        <c:ser>
          <c:idx val="3"/>
          <c:order val="3"/>
          <c:tx>
            <c:strRef>
              <c:f>USDMXN_Summary!$F$5</c:f>
              <c:strCache>
                <c:ptCount val="1"/>
                <c:pt idx="0">
                  <c:v>Hedge Ratio</c:v>
                </c:pt>
              </c:strCache>
            </c:strRef>
          </c:tx>
          <c:spPr>
            <a:ln>
              <a:noFill/>
            </a:ln>
          </c:spPr>
          <c:marker>
            <c:symbol val="none"/>
          </c:marker>
          <c:dLbls>
            <c:dLbl>
              <c:idx val="0"/>
              <c:layout>
                <c:manualLayout>
                  <c:x val="-0.10928795379537953"/>
                  <c:y val="0.40504097641838932"/>
                </c:manualLayout>
              </c:layout>
              <c:tx>
                <c:rich>
                  <a:bodyPr/>
                  <a:lstStyle/>
                  <a:p>
                    <a:r>
                      <a:rPr lang="en-US"/>
                      <a:t>100%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3AD-46B9-88A7-4168142CA4B6}"/>
                </c:ext>
                <c:ext xmlns:c15="http://schemas.microsoft.com/office/drawing/2012/chart" uri="{CE6537A1-D6FC-4f65-9D91-7224C49458BB}"/>
              </c:extLst>
            </c:dLbl>
            <c:numFmt formatCode="0%;[=0]&quot;&quot;;General" sourceLinked="0"/>
            <c:spPr>
              <a:ln>
                <a:solidFill>
                  <a:sysClr val="window" lastClr="FFFFFF">
                    <a:lumMod val="65000"/>
                  </a:sysClr>
                </a:solidFill>
              </a:ln>
            </c:spPr>
            <c:txPr>
              <a:bodyPr/>
              <a:lstStyle/>
              <a:p>
                <a:pPr>
                  <a:defRPr sz="1100" b="1"/>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USDMXN_Summary!$C$6</c:f>
              <c:strCache>
                <c:ptCount val="1"/>
                <c:pt idx="0">
                  <c:v> 2017 </c:v>
                </c:pt>
              </c:strCache>
            </c:strRef>
          </c:cat>
          <c:val>
            <c:numRef>
              <c:f>USDMXN_Summary!$F$6</c:f>
              <c:numCache>
                <c:formatCode>0.0%</c:formatCode>
                <c:ptCount val="1"/>
                <c:pt idx="0">
                  <c:v>1</c:v>
                </c:pt>
              </c:numCache>
            </c:numRef>
          </c:val>
          <c:smooth val="0"/>
          <c:extLst xmlns:c16r2="http://schemas.microsoft.com/office/drawing/2015/06/chart">
            <c:ext xmlns:c16="http://schemas.microsoft.com/office/drawing/2014/chart" uri="{C3380CC4-5D6E-409C-BE32-E72D297353CC}">
              <c16:uniqueId val="{00000003-73AD-46B9-88A7-4168142CA4B6}"/>
            </c:ext>
          </c:extLst>
        </c:ser>
        <c:dLbls>
          <c:showLegendKey val="0"/>
          <c:showVal val="0"/>
          <c:showCatName val="0"/>
          <c:showSerName val="0"/>
          <c:showPercent val="0"/>
          <c:showBubbleSize val="0"/>
        </c:dLbls>
        <c:marker val="1"/>
        <c:smooth val="0"/>
        <c:axId val="214626880"/>
        <c:axId val="214597064"/>
      </c:lineChart>
      <c:lineChart>
        <c:grouping val="standard"/>
        <c:varyColors val="0"/>
        <c:ser>
          <c:idx val="1"/>
          <c:order val="2"/>
          <c:tx>
            <c:strRef>
              <c:f>USDMXN_Summary!$H$5</c:f>
              <c:strCache>
                <c:ptCount val="1"/>
                <c:pt idx="0">
                  <c:v>Hedge Rate</c:v>
                </c:pt>
              </c:strCache>
            </c:strRef>
          </c:tx>
          <c:spPr>
            <a:ln w="25400">
              <a:noFill/>
              <a:prstDash val="solid"/>
            </a:ln>
          </c:spPr>
          <c:marker>
            <c:symbol val="circle"/>
            <c:size val="7"/>
            <c:spPr>
              <a:solidFill>
                <a:srgbClr val="FF0000"/>
              </a:solidFill>
              <a:ln>
                <a:solidFill>
                  <a:srgbClr val="FF0000"/>
                </a:solidFill>
                <a:prstDash val="solid"/>
              </a:ln>
            </c:spPr>
          </c:marker>
          <c:dLbls>
            <c:dLbl>
              <c:idx val="0"/>
              <c:layout>
                <c:manualLayout>
                  <c:x val="-8.4834374151506922E-2"/>
                  <c:y val="-6.372570517293026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3AD-46B9-88A7-4168142CA4B6}"/>
                </c:ext>
                <c:ext xmlns:c15="http://schemas.microsoft.com/office/drawing/2012/chart" uri="{CE6537A1-D6FC-4f65-9D91-7224C49458BB}"/>
              </c:extLst>
            </c:dLbl>
            <c:numFmt formatCode="#,##0.0000" sourceLinked="0"/>
            <c:spPr>
              <a:noFill/>
              <a:ln w="25400">
                <a:noFill/>
              </a:ln>
            </c:spPr>
            <c:txPr>
              <a:bodyPr/>
              <a:lstStyle/>
              <a:p>
                <a:pPr>
                  <a:defRPr sz="1000" b="0" i="0" u="none" strike="noStrike" baseline="0">
                    <a:solidFill>
                      <a:srgbClr val="FF0000"/>
                    </a:solidFill>
                    <a:latin typeface="Calibri"/>
                    <a:ea typeface="Calibri"/>
                    <a:cs typeface="Calibri"/>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USDMXN_Summary!$C$6</c:f>
              <c:strCache>
                <c:ptCount val="1"/>
                <c:pt idx="0">
                  <c:v> 2017 </c:v>
                </c:pt>
              </c:strCache>
            </c:strRef>
          </c:cat>
          <c:val>
            <c:numRef>
              <c:f>USDMXN_Summary!$H$6</c:f>
              <c:numCache>
                <c:formatCode>_ * #\,##0.0000_ ;_ * \-#\,##0.0000_ ;_ * "-"??_ ;_ @_ </c:formatCode>
                <c:ptCount val="1"/>
                <c:pt idx="0">
                  <c:v>18.234241666666701</c:v>
                </c:pt>
              </c:numCache>
            </c:numRef>
          </c:val>
          <c:smooth val="0"/>
          <c:extLst xmlns:c16r2="http://schemas.microsoft.com/office/drawing/2015/06/chart">
            <c:ext xmlns:c16="http://schemas.microsoft.com/office/drawing/2014/chart" uri="{C3380CC4-5D6E-409C-BE32-E72D297353CC}">
              <c16:uniqueId val="{00000005-73AD-46B9-88A7-4168142CA4B6}"/>
            </c:ext>
          </c:extLst>
        </c:ser>
        <c:dLbls>
          <c:showLegendKey val="0"/>
          <c:showVal val="0"/>
          <c:showCatName val="0"/>
          <c:showSerName val="0"/>
          <c:showPercent val="0"/>
          <c:showBubbleSize val="0"/>
        </c:dLbls>
        <c:marker val="1"/>
        <c:smooth val="0"/>
        <c:axId val="214411240"/>
        <c:axId val="160801000"/>
      </c:lineChart>
      <c:catAx>
        <c:axId val="214626880"/>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nextTo"/>
        <c:spPr>
          <a:ln w="3175">
            <a:solidFill>
              <a:srgbClr val="000000"/>
            </a:solidFill>
            <a:prstDash val="solid"/>
          </a:ln>
        </c:spPr>
        <c:txPr>
          <a:bodyPr rot="-1800000" vert="horz"/>
          <a:lstStyle/>
          <a:p>
            <a:pPr>
              <a:defRPr sz="1000" b="0" i="0" u="none" strike="noStrike" baseline="0">
                <a:solidFill>
                  <a:srgbClr val="000000"/>
                </a:solidFill>
                <a:latin typeface="Calibri"/>
                <a:ea typeface="Calibri"/>
                <a:cs typeface="Calibri"/>
              </a:defRPr>
            </a:pPr>
            <a:endParaRPr lang="fr-FR"/>
          </a:p>
        </c:txPr>
        <c:crossAx val="214597064"/>
        <c:crosses val="autoZero"/>
        <c:auto val="1"/>
        <c:lblAlgn val="ctr"/>
        <c:lblOffset val="100"/>
        <c:tickLblSkip val="1"/>
        <c:tickMarkSkip val="1"/>
        <c:noMultiLvlLbl val="0"/>
      </c:catAx>
      <c:valAx>
        <c:axId val="214597064"/>
        <c:scaling>
          <c:orientation val="minMax"/>
          <c:max val="20000"/>
        </c:scaling>
        <c:delete val="0"/>
        <c:axPos val="l"/>
        <c:majorGridlines>
          <c:spPr>
            <a:ln w="3175">
              <a:solidFill>
                <a:srgbClr val="969696"/>
              </a:solidFill>
              <a:prstDash val="sysDash"/>
            </a:ln>
          </c:spPr>
        </c:majorGridlines>
        <c:numFmt formatCode="#,##0.0" sourceLinked="0"/>
        <c:majorTickMark val="out"/>
        <c:minorTickMark val="none"/>
        <c:tickLblPos val="nextTo"/>
        <c:spPr>
          <a:ln w="3175">
            <a:solidFill>
              <a:srgbClr val="666699"/>
            </a:solidFill>
            <a:prstDash val="solid"/>
          </a:ln>
        </c:spPr>
        <c:txPr>
          <a:bodyPr rot="0" vert="horz"/>
          <a:lstStyle/>
          <a:p>
            <a:pPr>
              <a:defRPr sz="1100" b="0" i="0" u="none" strike="noStrike" baseline="0">
                <a:solidFill>
                  <a:srgbClr val="666699"/>
                </a:solidFill>
                <a:latin typeface="Calibri"/>
                <a:ea typeface="Calibri"/>
                <a:cs typeface="Calibri"/>
              </a:defRPr>
            </a:pPr>
            <a:endParaRPr lang="fr-FR"/>
          </a:p>
        </c:txPr>
        <c:crossAx val="214626880"/>
        <c:crosses val="autoZero"/>
        <c:crossBetween val="between"/>
        <c:dispUnits>
          <c:builtInUnit val="millions"/>
          <c:dispUnitsLbl/>
        </c:dispUnits>
      </c:valAx>
      <c:catAx>
        <c:axId val="214411240"/>
        <c:scaling>
          <c:orientation val="minMax"/>
        </c:scaling>
        <c:delete val="1"/>
        <c:axPos val="t"/>
        <c:numFmt formatCode="General" sourceLinked="1"/>
        <c:majorTickMark val="out"/>
        <c:minorTickMark val="none"/>
        <c:tickLblPos val="nextTo"/>
        <c:crossAx val="160801000"/>
        <c:crosses val="autoZero"/>
        <c:auto val="1"/>
        <c:lblAlgn val="ctr"/>
        <c:lblOffset val="100"/>
        <c:noMultiLvlLbl val="0"/>
      </c:catAx>
      <c:valAx>
        <c:axId val="160801000"/>
        <c:scaling>
          <c:orientation val="maxMin"/>
          <c:max val="19"/>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1100" b="0" i="0" u="none" strike="noStrike" baseline="0">
                <a:solidFill>
                  <a:srgbClr val="FF0000"/>
                </a:solidFill>
                <a:latin typeface="Calibri"/>
                <a:ea typeface="Calibri"/>
                <a:cs typeface="Calibri"/>
              </a:defRPr>
            </a:pPr>
            <a:endParaRPr lang="fr-FR"/>
          </a:p>
        </c:txPr>
        <c:crossAx val="214411240"/>
        <c:crosses val="max"/>
        <c:crossBetween val="between"/>
      </c:valAx>
      <c:spPr>
        <a:solidFill>
          <a:srgbClr val="FFFFFF"/>
        </a:solidFill>
        <a:ln w="12700">
          <a:solidFill>
            <a:srgbClr val="808080"/>
          </a:solidFill>
          <a:prstDash val="solid"/>
        </a:ln>
      </c:spPr>
    </c:plotArea>
    <c:legend>
      <c:legendPos val="r"/>
      <c:layout>
        <c:manualLayout>
          <c:xMode val="edge"/>
          <c:yMode val="edge"/>
          <c:x val="0.18298128019323676"/>
          <c:y val="0.92892202380952382"/>
          <c:w val="0.67834118357487927"/>
          <c:h val="5.8478769841269838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009331467041"/>
          <c:y val="0.25812517361111109"/>
          <c:w val="0.78160701193094717"/>
          <c:h val="0.53955885416666671"/>
        </c:manualLayout>
      </c:layout>
      <c:barChart>
        <c:barDir val="col"/>
        <c:grouping val="stacked"/>
        <c:varyColors val="0"/>
        <c:ser>
          <c:idx val="0"/>
          <c:order val="0"/>
          <c:tx>
            <c:strRef>
              <c:f>'USDMXN_2017-Blend'!$L$5</c:f>
              <c:strCache>
                <c:ptCount val="1"/>
                <c:pt idx="0">
                  <c:v>Purchased Options</c:v>
                </c:pt>
              </c:strCache>
            </c:strRef>
          </c:tx>
          <c:spPr>
            <a:solidFill>
              <a:srgbClr val="FEFEDE"/>
            </a:solidFill>
            <a:ln w="12700">
              <a:solidFill>
                <a:srgbClr val="969696"/>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F653-4B06-8054-99EACA6067C7}"/>
              </c:ext>
            </c:extLst>
          </c:dPt>
          <c:dPt>
            <c:idx val="1"/>
            <c:invertIfNegative val="0"/>
            <c:bubble3D val="0"/>
            <c:extLst xmlns:c16r2="http://schemas.microsoft.com/office/drawing/2015/06/chart">
              <c:ext xmlns:c16="http://schemas.microsoft.com/office/drawing/2014/chart" uri="{C3380CC4-5D6E-409C-BE32-E72D297353CC}">
                <c16:uniqueId val="{00000001-F653-4B06-8054-99EACA6067C7}"/>
              </c:ext>
            </c:extLst>
          </c:dPt>
          <c:dPt>
            <c:idx val="2"/>
            <c:invertIfNegative val="0"/>
            <c:bubble3D val="0"/>
            <c:extLst xmlns:c16r2="http://schemas.microsoft.com/office/drawing/2015/06/chart">
              <c:ext xmlns:c16="http://schemas.microsoft.com/office/drawing/2014/chart" uri="{C3380CC4-5D6E-409C-BE32-E72D297353CC}">
                <c16:uniqueId val="{00000002-F653-4B06-8054-99EACA6067C7}"/>
              </c:ext>
            </c:extLst>
          </c:dPt>
          <c:dLbls>
            <c:dLbl>
              <c:idx val="3"/>
              <c:layout>
                <c:manualLayout>
                  <c:x val="0"/>
                  <c:y val="-1.4285433070866108E-2"/>
                </c:manualLayout>
              </c:layout>
              <c:tx>
                <c:rich>
                  <a:bodyPr/>
                  <a:lstStyle/>
                  <a:p>
                    <a:r>
                      <a:rPr lang="en-US"/>
                      <a:t>50%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653-4B06-8054-99EACA6067C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F653-4B06-8054-99EACA6067C7}"/>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'USDMXN_2017-Blend'!$D$6:$D$10</c:f>
              <c:strCache>
                <c:ptCount val="5"/>
                <c:pt idx="0">
                  <c:v> TOTAL </c:v>
                </c:pt>
                <c:pt idx="1">
                  <c:v> Settled </c:v>
                </c:pt>
                <c:pt idx="2">
                  <c:v> OutStanding </c:v>
                </c:pt>
                <c:pt idx="3">
                  <c:v> Dec 2017 </c:v>
                </c:pt>
                <c:pt idx="4">
                  <c:v> Jan 2018 </c:v>
                </c:pt>
              </c:strCache>
            </c:strRef>
          </c:cat>
          <c:val>
            <c:numRef>
              <c:f>'USDMXN_2017-Blend'!$L$6:$L$10</c:f>
              <c:numCache>
                <c:formatCode>_ * #\,##0.00_ ;_ * \-#\,##0.00_ ;_ * "-"??_ ;_ @_ </c:formatCode>
                <c:ptCount val="5"/>
                <c:pt idx="0">
                  <c:v>0</c:v>
                </c:pt>
                <c:pt idx="1">
                  <c:v>0</c:v>
                </c:pt>
                <c:pt idx="2">
                  <c:v>0</c:v>
                </c:pt>
                <c:pt idx="3">
                  <c:v>-500000</c:v>
                </c:pt>
                <c:pt idx="4">
                  <c:v>0</c:v>
                </c:pt>
              </c:numCache>
            </c:numRef>
          </c:val>
          <c:extLst xmlns:c16r2="http://schemas.microsoft.com/office/drawing/2015/06/chart">
            <c:ext xmlns:c16="http://schemas.microsoft.com/office/drawing/2014/chart" uri="{C3380CC4-5D6E-409C-BE32-E72D297353CC}">
              <c16:uniqueId val="{00000005-F653-4B06-8054-99EACA6067C7}"/>
            </c:ext>
          </c:extLst>
        </c:ser>
        <c:ser>
          <c:idx val="2"/>
          <c:order val="1"/>
          <c:tx>
            <c:strRef>
              <c:f>'USDMXN_2017-Blend'!$M$5</c:f>
              <c:strCache>
                <c:ptCount val="1"/>
                <c:pt idx="0">
                  <c:v>Option Strategies</c:v>
                </c:pt>
              </c:strCache>
            </c:strRef>
          </c:tx>
          <c:spPr>
            <a:solidFill>
              <a:srgbClr val="FFA037"/>
            </a:solidFill>
            <a:ln w="12700">
              <a:solidFill>
                <a:srgbClr val="969696"/>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6-F653-4B06-8054-99EACA6067C7}"/>
              </c:ext>
            </c:extLst>
          </c:dPt>
          <c:dPt>
            <c:idx val="1"/>
            <c:invertIfNegative val="0"/>
            <c:bubble3D val="0"/>
            <c:extLst xmlns:c16r2="http://schemas.microsoft.com/office/drawing/2015/06/chart">
              <c:ext xmlns:c16="http://schemas.microsoft.com/office/drawing/2014/chart" uri="{C3380CC4-5D6E-409C-BE32-E72D297353CC}">
                <c16:uniqueId val="{00000007-F653-4B06-8054-99EACA6067C7}"/>
              </c:ext>
            </c:extLst>
          </c:dPt>
          <c:dLbls>
            <c:dLbl>
              <c:idx val="0"/>
              <c:tx>
                <c:rich>
                  <a:bodyPr rot="-2700000" vert="horz" wrap="square" lIns="38100" tIns="19050" rIns="38100" bIns="19050" anchor="ctr">
                    <a:spAutoFit/>
                  </a:bodyPr>
                  <a:lstStyle/>
                  <a:p>
                    <a:pPr>
                      <a:defRPr sz="900"/>
                    </a:pPr>
                    <a:r>
                      <a:rPr lang="en-US"/>
                      <a:t>8%</a:t>
                    </a:r>
                  </a:p>
                </c:rich>
              </c:tx>
              <c:numFmt formatCode="0%;[=0]&quot;&quot;;General" sourceLinked="0"/>
              <c:spPr>
                <a:noFill/>
                <a:ln>
                  <a:noFill/>
                </a:ln>
                <a:effectLst/>
              </c:sp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653-4B06-8054-99EACA6067C7}"/>
                </c:ext>
                <c:ext xmlns:c15="http://schemas.microsoft.com/office/drawing/2012/chart" uri="{CE6537A1-D6FC-4f65-9D91-7224C49458BB}"/>
              </c:extLst>
            </c:dLbl>
            <c:dLbl>
              <c:idx val="2"/>
              <c:tx>
                <c:rich>
                  <a:bodyPr rot="-2700000" vert="horz" wrap="square" lIns="38100" tIns="19050" rIns="38100" bIns="19050" anchor="ctr">
                    <a:spAutoFit/>
                  </a:bodyPr>
                  <a:lstStyle/>
                  <a:p>
                    <a:pPr>
                      <a:defRPr sz="900"/>
                    </a:pPr>
                    <a:r>
                      <a:rPr lang="en-US"/>
                      <a:t>50%</a:t>
                    </a:r>
                  </a:p>
                </c:rich>
              </c:tx>
              <c:numFmt formatCode="0%;[=0]&quot;&quot;;General" sourceLinked="0"/>
              <c:spPr>
                <a:noFill/>
                <a:ln>
                  <a:noFill/>
                </a:ln>
                <a:effectLst/>
              </c:sp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653-4B06-8054-99EACA6067C7}"/>
                </c:ext>
                <c:ext xmlns:c15="http://schemas.microsoft.com/office/drawing/2012/chart" uri="{CE6537A1-D6FC-4f65-9D91-7224C49458BB}"/>
              </c:extLst>
            </c:dLbl>
            <c:dLbl>
              <c:idx val="4"/>
              <c:tx>
                <c:rich>
                  <a:bodyPr rot="-27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653-4B06-8054-99EACA6067C7}"/>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'USDMXN_2017-Blend'!$D$6:$D$10</c:f>
              <c:strCache>
                <c:ptCount val="5"/>
                <c:pt idx="0">
                  <c:v> TOTAL </c:v>
                </c:pt>
                <c:pt idx="1">
                  <c:v> Settled </c:v>
                </c:pt>
                <c:pt idx="2">
                  <c:v> OutStanding </c:v>
                </c:pt>
                <c:pt idx="3">
                  <c:v> Dec 2017 </c:v>
                </c:pt>
                <c:pt idx="4">
                  <c:v> Jan 2018 </c:v>
                </c:pt>
              </c:strCache>
            </c:strRef>
          </c:cat>
          <c:val>
            <c:numRef>
              <c:f>'USDMXN_2017-Blend'!$M$6:$M$10</c:f>
              <c:numCache>
                <c:formatCode>_ * #\,##0.00_ ;_ * \-#\,##0.00_ ;_ * "-"??_ ;_ @_ </c:formatCode>
                <c:ptCount val="5"/>
                <c:pt idx="0">
                  <c:v>-500000</c:v>
                </c:pt>
                <c:pt idx="1">
                  <c:v>0</c:v>
                </c:pt>
                <c:pt idx="2">
                  <c:v>-500000</c:v>
                </c:pt>
                <c:pt idx="3">
                  <c:v>0</c:v>
                </c:pt>
                <c:pt idx="4">
                  <c:v>-500000</c:v>
                </c:pt>
              </c:numCache>
            </c:numRef>
          </c:val>
          <c:extLst xmlns:c16r2="http://schemas.microsoft.com/office/drawing/2015/06/chart">
            <c:ext xmlns:c16="http://schemas.microsoft.com/office/drawing/2014/chart" uri="{C3380CC4-5D6E-409C-BE32-E72D297353CC}">
              <c16:uniqueId val="{0000000A-F653-4B06-8054-99EACA6067C7}"/>
            </c:ext>
          </c:extLst>
        </c:ser>
        <c:ser>
          <c:idx val="3"/>
          <c:order val="2"/>
          <c:tx>
            <c:strRef>
              <c:f>'USDMXN_2017-Blend'!$N$5</c:f>
              <c:strCache>
                <c:ptCount val="1"/>
                <c:pt idx="0">
                  <c:v>Forward/Spot</c:v>
                </c:pt>
              </c:strCache>
            </c:strRef>
          </c:tx>
          <c:spPr>
            <a:solidFill>
              <a:srgbClr val="CC5300"/>
            </a:solidFill>
            <a:ln w="12700">
              <a:solidFill>
                <a:srgbClr val="969696"/>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B-F653-4B06-8054-99EACA6067C7}"/>
              </c:ext>
            </c:extLst>
          </c:dPt>
          <c:dPt>
            <c:idx val="1"/>
            <c:invertIfNegative val="0"/>
            <c:bubble3D val="0"/>
            <c:extLst xmlns:c16r2="http://schemas.microsoft.com/office/drawing/2015/06/chart">
              <c:ext xmlns:c16="http://schemas.microsoft.com/office/drawing/2014/chart" uri="{C3380CC4-5D6E-409C-BE32-E72D297353CC}">
                <c16:uniqueId val="{0000000C-F653-4B06-8054-99EACA6067C7}"/>
              </c:ext>
            </c:extLst>
          </c:dPt>
          <c:dLbls>
            <c:dLbl>
              <c:idx val="0"/>
              <c:tx>
                <c:rich>
                  <a:bodyPr rot="-2700000" vert="horz" wrap="square" lIns="38100" tIns="19050" rIns="38100" bIns="19050" anchor="ctr">
                    <a:spAutoFit/>
                  </a:bodyPr>
                  <a:lstStyle/>
                  <a:p>
                    <a:pPr>
                      <a:defRPr sz="900"/>
                    </a:pPr>
                    <a:r>
                      <a:rPr lang="en-US"/>
                      <a:t>92%</a:t>
                    </a:r>
                  </a:p>
                </c:rich>
              </c:tx>
              <c:numFmt formatCode="0%;[=0]&quot;&quot;;General" sourceLinked="0"/>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653-4B06-8054-99EACA6067C7}"/>
                </c:ext>
                <c:ext xmlns:c15="http://schemas.microsoft.com/office/drawing/2012/chart" uri="{CE6537A1-D6FC-4f65-9D91-7224C49458BB}"/>
              </c:extLst>
            </c:dLbl>
            <c:dLbl>
              <c:idx val="1"/>
              <c:tx>
                <c:rich>
                  <a:bodyPr rot="-27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653-4B06-8054-99EACA6067C7}"/>
                </c:ext>
                <c:ext xmlns:c15="http://schemas.microsoft.com/office/drawing/2012/chart" uri="{CE6537A1-D6FC-4f65-9D91-7224C49458BB}"/>
              </c:extLst>
            </c:dLbl>
            <c:dLbl>
              <c:idx val="2"/>
              <c:tx>
                <c:rich>
                  <a:bodyPr rot="-2700000" vert="horz" wrap="square" lIns="38100" tIns="19050" rIns="38100" bIns="19050" anchor="ctr">
                    <a:spAutoFit/>
                  </a:bodyPr>
                  <a:lstStyle/>
                  <a:p>
                    <a:pPr>
                      <a:defRPr sz="900"/>
                    </a:pPr>
                    <a:r>
                      <a:rPr lang="en-US"/>
                      <a:t>50%</a:t>
                    </a:r>
                  </a:p>
                </c:rich>
              </c:tx>
              <c:numFmt formatCode="0%;[=0]&quot;&quot;;General" sourceLinked="0"/>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653-4B06-8054-99EACA6067C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E-F653-4B06-8054-99EACA6067C7}"/>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'USDMXN_2017-Blend'!$D$6:$D$10</c:f>
              <c:strCache>
                <c:ptCount val="5"/>
                <c:pt idx="0">
                  <c:v> TOTAL </c:v>
                </c:pt>
                <c:pt idx="1">
                  <c:v> Settled </c:v>
                </c:pt>
                <c:pt idx="2">
                  <c:v> OutStanding </c:v>
                </c:pt>
                <c:pt idx="3">
                  <c:v> Dec 2017 </c:v>
                </c:pt>
                <c:pt idx="4">
                  <c:v> Jan 2018 </c:v>
                </c:pt>
              </c:strCache>
            </c:strRef>
          </c:cat>
          <c:val>
            <c:numRef>
              <c:f>'USDMXN_2017-Blend'!$N$6:$N$10</c:f>
              <c:numCache>
                <c:formatCode>_ * #\,##0.00_ ;_ * \-#\,##0.00_ ;_ * "-"??_ ;_ @_ </c:formatCode>
                <c:ptCount val="5"/>
                <c:pt idx="0">
                  <c:v>-5500000</c:v>
                </c:pt>
                <c:pt idx="1">
                  <c:v>-5000000</c:v>
                </c:pt>
                <c:pt idx="2">
                  <c:v>-500000</c:v>
                </c:pt>
                <c:pt idx="3">
                  <c:v>0</c:v>
                </c:pt>
                <c:pt idx="4">
                  <c:v>0</c:v>
                </c:pt>
              </c:numCache>
            </c:numRef>
          </c:val>
          <c:extLst xmlns:c16r2="http://schemas.microsoft.com/office/drawing/2015/06/chart">
            <c:ext xmlns:c16="http://schemas.microsoft.com/office/drawing/2014/chart" uri="{C3380CC4-5D6E-409C-BE32-E72D297353CC}">
              <c16:uniqueId val="{0000000F-F653-4B06-8054-99EACA6067C7}"/>
            </c:ext>
          </c:extLst>
        </c:ser>
        <c:dLbls>
          <c:showLegendKey val="0"/>
          <c:showVal val="0"/>
          <c:showCatName val="0"/>
          <c:showSerName val="0"/>
          <c:showPercent val="0"/>
          <c:showBubbleSize val="0"/>
        </c:dLbls>
        <c:gapWidth val="150"/>
        <c:overlap val="100"/>
        <c:axId val="159598544"/>
        <c:axId val="159598936"/>
      </c:barChart>
      <c:lineChart>
        <c:grouping val="standard"/>
        <c:varyColors val="0"/>
        <c:ser>
          <c:idx val="1"/>
          <c:order val="3"/>
          <c:tx>
            <c:strRef>
              <c:f>'USDMXN_2017-Blend'!$K$5</c:f>
              <c:strCache>
                <c:ptCount val="1"/>
                <c:pt idx="0">
                  <c:v>Hedge Rate</c:v>
                </c:pt>
              </c:strCache>
            </c:strRef>
          </c:tx>
          <c:spPr>
            <a:ln w="25400">
              <a:noFill/>
              <a:prstDash val="solid"/>
            </a:ln>
          </c:spPr>
          <c:marker>
            <c:symbol val="circle"/>
            <c:size val="4"/>
            <c:spPr>
              <a:solidFill>
                <a:srgbClr val="FF0000"/>
              </a:solidFill>
              <a:ln>
                <a:solidFill>
                  <a:srgbClr val="FF0000"/>
                </a:solidFill>
                <a:prstDash val="solid"/>
              </a:ln>
            </c:spPr>
          </c:marker>
          <c:dLbls>
            <c:numFmt formatCode="#,##0.0000" sourceLinked="0"/>
            <c:spPr>
              <a:noFill/>
              <a:ln w="25400">
                <a:noFill/>
              </a:ln>
            </c:spPr>
            <c:txPr>
              <a:bodyPr/>
              <a:lstStyle/>
              <a:p>
                <a:pPr>
                  <a:defRPr sz="700" b="0" i="0" u="none" strike="noStrike" baseline="0">
                    <a:solidFill>
                      <a:srgbClr val="FF0000"/>
                    </a:solidFill>
                    <a:latin typeface="Calibri"/>
                    <a:ea typeface="Calibri"/>
                    <a:cs typeface="Calibri"/>
                  </a:defRPr>
                </a:pPr>
                <a:endParaRPr lang="fr-FR"/>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'USDMXN_2017-Blend'!$D$6:$D$10</c:f>
              <c:strCache>
                <c:ptCount val="5"/>
                <c:pt idx="0">
                  <c:v> TOTAL </c:v>
                </c:pt>
                <c:pt idx="1">
                  <c:v> Settled </c:v>
                </c:pt>
                <c:pt idx="2">
                  <c:v> OutStanding </c:v>
                </c:pt>
                <c:pt idx="3">
                  <c:v> Dec 2017 </c:v>
                </c:pt>
                <c:pt idx="4">
                  <c:v> Jan 2018 </c:v>
                </c:pt>
              </c:strCache>
            </c:strRef>
          </c:cat>
          <c:val>
            <c:numRef>
              <c:f>'USDMXN_2017-Blend'!$K$6:$K$10</c:f>
              <c:numCache>
                <c:formatCode>_ * #\,##0.0000_ ;_ * \-#\,##0.0000_ ;_ * "-"??_ ;_ @_ </c:formatCode>
                <c:ptCount val="5"/>
                <c:pt idx="0">
                  <c:v>18.234241666666701</c:v>
                </c:pt>
                <c:pt idx="1">
                  <c:v>18.26709</c:v>
                </c:pt>
                <c:pt idx="2">
                  <c:v>18.07</c:v>
                </c:pt>
                <c:pt idx="3">
                  <c:v>17.5</c:v>
                </c:pt>
                <c:pt idx="4">
                  <c:v>17.5</c:v>
                </c:pt>
              </c:numCache>
            </c:numRef>
          </c:val>
          <c:smooth val="0"/>
          <c:extLst xmlns:c16r2="http://schemas.microsoft.com/office/drawing/2015/06/chart">
            <c:ext xmlns:c16="http://schemas.microsoft.com/office/drawing/2014/chart" uri="{C3380CC4-5D6E-409C-BE32-E72D297353CC}">
              <c16:uniqueId val="{00000010-F653-4B06-8054-99EACA6067C7}"/>
            </c:ext>
          </c:extLst>
        </c:ser>
        <c:dLbls>
          <c:showLegendKey val="0"/>
          <c:showVal val="0"/>
          <c:showCatName val="0"/>
          <c:showSerName val="0"/>
          <c:showPercent val="0"/>
          <c:showBubbleSize val="0"/>
        </c:dLbls>
        <c:marker val="1"/>
        <c:smooth val="0"/>
        <c:axId val="159599328"/>
        <c:axId val="159599720"/>
      </c:lineChart>
      <c:catAx>
        <c:axId val="159598544"/>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1500000" vert="horz"/>
          <a:lstStyle/>
          <a:p>
            <a:pPr>
              <a:defRPr sz="800" b="0" i="0" u="none" strike="noStrike" baseline="0">
                <a:solidFill>
                  <a:srgbClr val="000000"/>
                </a:solidFill>
                <a:latin typeface="Calibri"/>
                <a:ea typeface="Calibri"/>
                <a:cs typeface="Calibri"/>
              </a:defRPr>
            </a:pPr>
            <a:endParaRPr lang="fr-FR"/>
          </a:p>
        </c:txPr>
        <c:crossAx val="159598936"/>
        <c:crosses val="autoZero"/>
        <c:auto val="1"/>
        <c:lblAlgn val="ctr"/>
        <c:lblOffset val="100"/>
        <c:tickLblSkip val="1"/>
        <c:tickMarkSkip val="1"/>
        <c:noMultiLvlLbl val="0"/>
      </c:catAx>
      <c:valAx>
        <c:axId val="159598936"/>
        <c:scaling>
          <c:orientation val="minMax"/>
        </c:scaling>
        <c:delete val="0"/>
        <c:axPos val="l"/>
        <c:majorGridlines>
          <c:spPr>
            <a:ln w="3175">
              <a:solidFill>
                <a:srgbClr val="969696"/>
              </a:solidFill>
              <a:prstDash val="sysDash"/>
            </a:ln>
          </c:spPr>
        </c:majorGridlines>
        <c:numFmt formatCode="_(* #,##0_);_(* \(#,##0\);_(* &quot;-&quot;_);_(@_)" sourceLinked="0"/>
        <c:majorTickMark val="out"/>
        <c:minorTickMark val="none"/>
        <c:tickLblPos val="nextTo"/>
        <c:spPr>
          <a:ln w="3175">
            <a:solidFill>
              <a:srgbClr val="666699"/>
            </a:solidFill>
            <a:prstDash val="solid"/>
          </a:ln>
        </c:spPr>
        <c:txPr>
          <a:bodyPr rot="0" vert="horz"/>
          <a:lstStyle/>
          <a:p>
            <a:pPr>
              <a:defRPr sz="800" b="0" i="0" u="none" strike="noStrike" baseline="0">
                <a:solidFill>
                  <a:srgbClr val="666699"/>
                </a:solidFill>
                <a:latin typeface="Calibri"/>
                <a:ea typeface="Calibri"/>
                <a:cs typeface="Calibri"/>
              </a:defRPr>
            </a:pPr>
            <a:endParaRPr lang="fr-FR"/>
          </a:p>
        </c:txPr>
        <c:crossAx val="159598544"/>
        <c:crosses val="autoZero"/>
        <c:crossBetween val="between"/>
      </c:valAx>
      <c:catAx>
        <c:axId val="159599328"/>
        <c:scaling>
          <c:orientation val="minMax"/>
        </c:scaling>
        <c:delete val="1"/>
        <c:axPos val="t"/>
        <c:numFmt formatCode="General" sourceLinked="1"/>
        <c:majorTickMark val="out"/>
        <c:minorTickMark val="none"/>
        <c:tickLblPos val="nextTo"/>
        <c:crossAx val="159599720"/>
        <c:crosses val="autoZero"/>
        <c:auto val="1"/>
        <c:lblAlgn val="ctr"/>
        <c:lblOffset val="100"/>
        <c:noMultiLvlLbl val="0"/>
      </c:catAx>
      <c:valAx>
        <c:axId val="159599720"/>
        <c:scaling>
          <c:orientation val="maxMin"/>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800" b="0" i="0" u="none" strike="noStrike" baseline="0">
                <a:solidFill>
                  <a:srgbClr val="FF0000"/>
                </a:solidFill>
                <a:latin typeface="Calibri"/>
                <a:ea typeface="Calibri"/>
                <a:cs typeface="Calibri"/>
              </a:defRPr>
            </a:pPr>
            <a:endParaRPr lang="fr-FR"/>
          </a:p>
        </c:txPr>
        <c:crossAx val="159599328"/>
        <c:crosses val="max"/>
        <c:crossBetween val="between"/>
      </c:valAx>
      <c:spPr>
        <a:solidFill>
          <a:srgbClr val="FFFFFF"/>
        </a:solidFill>
        <a:ln w="12700">
          <a:solidFill>
            <a:srgbClr val="808080"/>
          </a:solidFill>
          <a:prstDash val="solid"/>
        </a:ln>
      </c:spPr>
    </c:plotArea>
    <c:legend>
      <c:legendPos val="r"/>
      <c:layout>
        <c:manualLayout>
          <c:xMode val="edge"/>
          <c:yMode val="edge"/>
          <c:x val="6.6541787439613531E-2"/>
          <c:y val="0.9029652777777778"/>
          <c:w val="0.88853232323232323"/>
          <c:h val="8.8513333333333333E-2"/>
        </c:manualLayout>
      </c:layout>
      <c:overlay val="0"/>
      <c:spPr>
        <a:solidFill>
          <a:srgbClr val="FFFFFF"/>
        </a:solidFill>
        <a:ln w="3175">
          <a:solidFill>
            <a:srgbClr val="969696"/>
          </a:solidFill>
          <a:prstDash val="solid"/>
        </a:ln>
      </c:spPr>
      <c:txPr>
        <a:bodyPr/>
        <a:lstStyle/>
        <a:p>
          <a:pPr>
            <a:defRPr sz="8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0.87543</cdr:x>
      <cdr:y>0.05103</cdr:y>
    </cdr:from>
    <cdr:to>
      <cdr:x>0.98586</cdr:x>
      <cdr:y>0.10961</cdr:y>
    </cdr:to>
    <cdr:sp macro="" textlink="">
      <cdr:nvSpPr>
        <cdr:cNvPr id="5" name="CurrentCross"/>
        <cdr:cNvSpPr/>
      </cdr:nvSpPr>
      <cdr:spPr>
        <a:xfrm xmlns:a="http://schemas.openxmlformats.org/drawingml/2006/main">
          <a:off x="7248525" y="257191"/>
          <a:ext cx="914399" cy="295243"/>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100" b="0">
              <a:solidFill>
                <a:srgbClr val="000000"/>
              </a:solidFill>
              <a:latin typeface="+mn-lt"/>
              <a:ea typeface="+mn-ea"/>
              <a:cs typeface="+mn-cs"/>
            </a:rPr>
            <a:t>EURCZK</a:t>
          </a:r>
        </a:p>
      </cdr:txBody>
    </cdr:sp>
  </cdr:relSizeAnchor>
  <cdr:relSizeAnchor xmlns:cdr="http://schemas.openxmlformats.org/drawingml/2006/chartDrawing">
    <cdr:from>
      <cdr:x>0.2947</cdr:x>
      <cdr:y>0.02457</cdr:y>
    </cdr:from>
    <cdr:to>
      <cdr:x>0.75579</cdr:x>
      <cdr:y>0.10967</cdr:y>
    </cdr:to>
    <cdr:sp macro="" textlink="">
      <cdr:nvSpPr>
        <cdr:cNvPr id="6" name="TitleSummary"/>
        <cdr:cNvSpPr/>
      </cdr:nvSpPr>
      <cdr:spPr>
        <a:xfrm xmlns:a="http://schemas.openxmlformats.org/drawingml/2006/main">
          <a:off x="2440151" y="123826"/>
          <a:ext cx="3817774" cy="428928"/>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400" b="1">
              <a:solidFill>
                <a:srgbClr val="000000"/>
              </a:solidFill>
              <a:latin typeface="+mn-lt"/>
              <a:ea typeface="+mn-ea"/>
              <a:cs typeface="+mn-cs"/>
            </a:rPr>
            <a:t>Global Hedge Position: Synthesis EURCZK</a:t>
          </a:r>
        </a:p>
      </cdr:txBody>
    </cdr:sp>
  </cdr:relSizeAnchor>
  <cdr:relSizeAnchor xmlns:cdr="http://schemas.openxmlformats.org/drawingml/2006/chartDrawing">
    <cdr:from>
      <cdr:x>0.02636</cdr:x>
      <cdr:y>0.04347</cdr:y>
    </cdr:from>
    <cdr:to>
      <cdr:x>0.08743</cdr:x>
      <cdr:y>0.10394</cdr:y>
    </cdr:to>
    <cdr:sp macro="" textlink="">
      <cdr:nvSpPr>
        <cdr:cNvPr id="7" name="ForeignCurrency"/>
        <cdr:cNvSpPr/>
      </cdr:nvSpPr>
      <cdr:spPr>
        <a:xfrm xmlns:a="http://schemas.openxmlformats.org/drawingml/2006/main">
          <a:off x="218221" y="219076"/>
          <a:ext cx="505679" cy="304799"/>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100" b="0">
              <a:solidFill>
                <a:srgbClr val="000000"/>
              </a:solidFill>
              <a:latin typeface="+mn-lt"/>
              <a:ea typeface="+mn-ea"/>
              <a:cs typeface="+mn-cs"/>
            </a:rPr>
            <a:t>EUR</a:t>
          </a:r>
        </a:p>
      </cdr:txBody>
    </cdr:sp>
  </cdr:relSizeAnchor>
</c:userShapes>
</file>

<file path=ppt/drawings/drawing2.xml><?xml version="1.0" encoding="utf-8"?>
<c:userShapes xmlns:c="http://schemas.openxmlformats.org/drawingml/2006/chart">
  <cdr:relSizeAnchor xmlns:cdr="http://schemas.openxmlformats.org/drawingml/2006/chartDrawing">
    <cdr:from>
      <cdr:x>0.87543</cdr:x>
      <cdr:y>0.05103</cdr:y>
    </cdr:from>
    <cdr:to>
      <cdr:x>0.98586</cdr:x>
      <cdr:y>0.10961</cdr:y>
    </cdr:to>
    <cdr:sp macro="" textlink="">
      <cdr:nvSpPr>
        <cdr:cNvPr id="5" name="CurrentCross"/>
        <cdr:cNvSpPr/>
      </cdr:nvSpPr>
      <cdr:spPr>
        <a:xfrm xmlns:a="http://schemas.openxmlformats.org/drawingml/2006/main">
          <a:off x="7248525" y="257191"/>
          <a:ext cx="914399" cy="295243"/>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100" b="0">
              <a:solidFill>
                <a:srgbClr val="000000"/>
              </a:solidFill>
              <a:latin typeface="+mn-lt"/>
              <a:ea typeface="+mn-ea"/>
              <a:cs typeface="+mn-cs"/>
            </a:rPr>
            <a:t>USDMXN</a:t>
          </a:r>
        </a:p>
      </cdr:txBody>
    </cdr:sp>
  </cdr:relSizeAnchor>
  <cdr:relSizeAnchor xmlns:cdr="http://schemas.openxmlformats.org/drawingml/2006/chartDrawing">
    <cdr:from>
      <cdr:x>0.2947</cdr:x>
      <cdr:y>0.02457</cdr:y>
    </cdr:from>
    <cdr:to>
      <cdr:x>0.75579</cdr:x>
      <cdr:y>0.10967</cdr:y>
    </cdr:to>
    <cdr:sp macro="" textlink="">
      <cdr:nvSpPr>
        <cdr:cNvPr id="6" name="TitleSummary"/>
        <cdr:cNvSpPr/>
      </cdr:nvSpPr>
      <cdr:spPr>
        <a:xfrm xmlns:a="http://schemas.openxmlformats.org/drawingml/2006/main">
          <a:off x="2440151" y="123826"/>
          <a:ext cx="3817774" cy="428928"/>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400" b="1">
              <a:solidFill>
                <a:srgbClr val="000000"/>
              </a:solidFill>
              <a:latin typeface="+mn-lt"/>
              <a:ea typeface="+mn-ea"/>
              <a:cs typeface="+mn-cs"/>
            </a:rPr>
            <a:t>Global Hedge Position: Synthesis USDMXN</a:t>
          </a:r>
        </a:p>
      </cdr:txBody>
    </cdr:sp>
  </cdr:relSizeAnchor>
  <cdr:relSizeAnchor xmlns:cdr="http://schemas.openxmlformats.org/drawingml/2006/chartDrawing">
    <cdr:from>
      <cdr:x>0.02636</cdr:x>
      <cdr:y>0.04347</cdr:y>
    </cdr:from>
    <cdr:to>
      <cdr:x>0.08743</cdr:x>
      <cdr:y>0.10394</cdr:y>
    </cdr:to>
    <cdr:sp macro="" textlink="">
      <cdr:nvSpPr>
        <cdr:cNvPr id="7" name="ForeignCurrency"/>
        <cdr:cNvSpPr/>
      </cdr:nvSpPr>
      <cdr:spPr>
        <a:xfrm xmlns:a="http://schemas.openxmlformats.org/drawingml/2006/main">
          <a:off x="218221" y="219076"/>
          <a:ext cx="505679" cy="304799"/>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100" b="0">
              <a:solidFill>
                <a:srgbClr val="000000"/>
              </a:solidFill>
              <a:latin typeface="+mn-lt"/>
              <a:ea typeface="+mn-ea"/>
              <a:cs typeface="+mn-cs"/>
            </a:rPr>
            <a:t>USD</a:t>
          </a:r>
        </a:p>
      </cdr:txBody>
    </cdr:sp>
  </cdr:relSizeAnchor>
</c:userShapes>
</file>

<file path=ppt/drawings/drawing3.xml><?xml version="1.0" encoding="utf-8"?>
<c:userShapes xmlns:c="http://schemas.openxmlformats.org/drawingml/2006/chart">
  <cdr:relSizeAnchor xmlns:cdr="http://schemas.openxmlformats.org/drawingml/2006/chartDrawing">
    <cdr:from>
      <cdr:x>0.28828</cdr:x>
      <cdr:y>0.02888</cdr:y>
    </cdr:from>
    <cdr:to>
      <cdr:x>0.81676</cdr:x>
      <cdr:y>0.14221</cdr:y>
    </cdr:to>
    <cdr:sp macro="" textlink="">
      <cdr:nvSpPr>
        <cdr:cNvPr id="2" name="ZoneTexte 1"/>
        <cdr:cNvSpPr txBox="1"/>
      </cdr:nvSpPr>
      <cdr:spPr>
        <a:xfrm xmlns:a="http://schemas.openxmlformats.org/drawingml/2006/main">
          <a:off x="2105025" y="123825"/>
          <a:ext cx="40767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0.25047</cdr:x>
      <cdr:y>0.03968</cdr:y>
    </cdr:from>
    <cdr:to>
      <cdr:x>0.76617</cdr:x>
      <cdr:y>0.11483</cdr:y>
    </cdr:to>
    <cdr:sp macro="" textlink="">
      <cdr:nvSpPr>
        <cdr:cNvPr id="7" name="TitleAllocation"/>
        <cdr:cNvSpPr/>
      </cdr:nvSpPr>
      <cdr:spPr>
        <a:xfrm xmlns:a="http://schemas.openxmlformats.org/drawingml/2006/main">
          <a:off x="1487806" y="142847"/>
          <a:ext cx="3063240" cy="270537"/>
        </a:xfrm>
        <a:prstGeom xmlns:a="http://schemas.openxmlformats.org/drawingml/2006/main" prst="rect">
          <a:avLst/>
        </a:prstGeom>
        <a:solidFill xmlns:a="http://schemas.openxmlformats.org/drawingml/2006/main">
          <a:schemeClr val="bg1"/>
        </a:solidFill>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900" b="1">
              <a:solidFill>
                <a:sysClr val="windowText" lastClr="000000"/>
              </a:solidFill>
              <a:latin typeface="+mn-lt"/>
            </a:rPr>
            <a:t>2017</a:t>
          </a:r>
        </a:p>
      </cdr:txBody>
    </cdr:sp>
  </cdr:relSizeAnchor>
  <cdr:relSizeAnchor xmlns:cdr="http://schemas.openxmlformats.org/drawingml/2006/chartDrawing">
    <cdr:from>
      <cdr:x>0.82903</cdr:x>
      <cdr:y>0.04075</cdr:y>
    </cdr:from>
    <cdr:to>
      <cdr:x>0.98716</cdr:x>
      <cdr:y>0.11704</cdr:y>
    </cdr:to>
    <cdr:sp macro="" textlink="">
      <cdr:nvSpPr>
        <cdr:cNvPr id="8" name="CurrentCross"/>
        <cdr:cNvSpPr/>
      </cdr:nvSpPr>
      <cdr:spPr>
        <a:xfrm xmlns:a="http://schemas.openxmlformats.org/drawingml/2006/main">
          <a:off x="4924425" y="146685"/>
          <a:ext cx="939305" cy="274659"/>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USDMXN</a:t>
          </a:r>
        </a:p>
      </cdr:txBody>
    </cdr:sp>
  </cdr:relSizeAnchor>
  <cdr:relSizeAnchor xmlns:cdr="http://schemas.openxmlformats.org/drawingml/2006/chartDrawing">
    <cdr:from>
      <cdr:x>0.02172</cdr:x>
      <cdr:y>0.04286</cdr:y>
    </cdr:from>
    <cdr:to>
      <cdr:x>0.12476</cdr:x>
      <cdr:y>0.11704</cdr:y>
    </cdr:to>
    <cdr:sp macro="" textlink="">
      <cdr:nvSpPr>
        <cdr:cNvPr id="9" name="ForeignCurrency"/>
        <cdr:cNvSpPr/>
      </cdr:nvSpPr>
      <cdr:spPr>
        <a:xfrm xmlns:a="http://schemas.openxmlformats.org/drawingml/2006/main">
          <a:off x="129017" y="154305"/>
          <a:ext cx="612028" cy="267039"/>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USD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a:solidFill>
                  <a:srgbClr val="302421"/>
                </a:solidFill>
                <a:latin typeface="Calibri" pitchFamily="34" charset="0"/>
                <a:cs typeface="Arial" pitchFamily="34" charset="0"/>
              </a:rPr>
              <a:t/>
            </a: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a:extLst>
              <a:ext uri="{FF2B5EF4-FFF2-40B4-BE49-F238E27FC236}">
                <a16:creationId xmlns:a16="http://schemas.microsoft.com/office/drawing/2014/main" xmlns="" id="{FB53E9DB-7D8B-45FE-B050-82503965BB1A}"/>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5" name="Image 4">
            <a:extLst>
              <a:ext uri="{FF2B5EF4-FFF2-40B4-BE49-F238E27FC236}">
                <a16:creationId xmlns:a16="http://schemas.microsoft.com/office/drawing/2014/main" xmlns="" id="{D1AD7672-C7A2-4AF0-B0AF-E61B6F7A9A10}"/>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12177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a:extLst>
              <a:ext uri="{FF2B5EF4-FFF2-40B4-BE49-F238E27FC236}">
                <a16:creationId xmlns:a16="http://schemas.microsoft.com/office/drawing/2014/main" xmlns="" id="{9B0C3EF1-46C6-47C4-ADF6-18621DB4D5EE}"/>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5" name="Image 4">
            <a:extLst>
              <a:ext uri="{FF2B5EF4-FFF2-40B4-BE49-F238E27FC236}">
                <a16:creationId xmlns:a16="http://schemas.microsoft.com/office/drawing/2014/main" xmlns="" id="{924D651B-F8BF-4D30-AF24-DD0ACBA9B0E3}"/>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86704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555218E0-2E58-4263-AFE3-D02ABA02529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3040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graphicFrame>
        <p:nvGraphicFramePr>
          <p:cNvPr id="5" name="SumGraphe">
            <a:extLst>
              <a:ext uri="{FF2B5EF4-FFF2-40B4-BE49-F238E27FC236}">
                <a16:creationId xmlns:a16="http://schemas.microsoft.com/office/drawing/2014/main" xmlns="" id="{D141F8ED-389F-4F79-891C-60CE94C934C4}"/>
              </a:ext>
            </a:extLst>
          </p:cNvPr>
          <p:cNvGraphicFramePr>
            <a:graphicFrameLocks/>
          </p:cNvGraphicFramePr>
          <p:nvPr>
            <p:extLst>
              <p:ext uri="{D42A27DB-BD31-4B8C-83A1-F6EECF244321}">
                <p14:modId xmlns:p14="http://schemas.microsoft.com/office/powerpoint/2010/main" val="2452501071"/>
              </p:ext>
            </p:extLst>
          </p:nvPr>
        </p:nvGraphicFramePr>
        <p:xfrm>
          <a:off x="658181" y="1258101"/>
          <a:ext cx="7366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2929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xmlns="" id="{8278A305-B5DA-4C95-BF28-0686424C526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ABEBD30B-8113-441F-BE36-B4E479B237A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275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xmlns="" id="{96665FFD-50FF-48A7-9CC7-0E8032A1DB4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BD22D4F4-D140-42C1-8B67-15F1C35249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9182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xmlns="" id="{9EFDEBF0-C325-4413-91EF-FFEF680C154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1D1F9717-FD5B-4F7D-B381-D5AB97091AD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77094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xmlns="" id="{834DD06F-E765-4BF1-B92F-59E8823C605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E57221D7-2D15-4442-8B93-71E8DFEDA6C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07240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D671F44B-E3D4-42FD-B090-76E51E4D0D8D}"/>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62995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xmlns="" id="{8F0269DA-1439-419F-AA68-FCEDD29F677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7714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xmlns="" id="{F0C9EC6C-4FA7-446A-849B-23264E483A3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C6F64A79-2336-445A-9E3B-6ED14068DB9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5294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xmlns="" id="{94FD592D-6625-4E3D-9517-2DCBC5DB71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28C26450-A523-4ED2-9FD3-E6E6F7F153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5176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xmlns="" id="{90409F2D-4C38-4EDD-B565-80C3AA9FEC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75C0E63-A48E-4AF5-8F28-36E5136C0B2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4427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xmlns="" id="{AEFE5281-C6B8-4CAF-8128-EADDFEDAE5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30629F25-4FE8-4788-B018-639CAD94A4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359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xmlns="" id="{6A415A03-F0F2-46CC-A50B-2803E47E9AC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F5CD8697-D17C-4023-9400-41AFEAC26B9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5044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- 2020</a:t>
            </a:r>
          </a:p>
        </p:txBody>
      </p:sp>
      <p:pic>
        <p:nvPicPr>
          <p:cNvPr id="2" name="Image 1">
            <a:extLst>
              <a:ext uri="{FF2B5EF4-FFF2-40B4-BE49-F238E27FC236}">
                <a16:creationId xmlns:a16="http://schemas.microsoft.com/office/drawing/2014/main" xmlns="" id="{66E6EA55-04CC-4509-BAB4-59CCF4A158B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B69A5337-088A-4466-B6EA-7D8778BA6B8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00337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94444F7C-9A66-455F-81BF-B7FE7488332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58831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xmlns="" id="{B7AAF42A-1331-4D58-B637-387738135AA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8587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xmlns="" id="{95FAA4BA-CE18-4050-BEA1-F90AAD56EE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1DAEA797-EE18-41B6-9011-B2CB0E825A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00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xmlns="" id="{DE5BA248-0753-42C9-AB83-CE43D356F69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1F904566-5A88-4A0D-A5F6-125D9B3A20F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1719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xmlns="" id="{29A9ABC6-D6DE-473A-9971-89B96D3C122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894CE385-638A-43E2-A1FA-4118499127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07862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556370B2-977B-4816-804E-FAD46B3B2E74}"/>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79109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graphicFrame>
        <p:nvGraphicFramePr>
          <p:cNvPr id="5" name="SumGraphe">
            <a:extLst>
              <a:ext uri="{FF2B5EF4-FFF2-40B4-BE49-F238E27FC236}">
                <a16:creationId xmlns:a16="http://schemas.microsoft.com/office/drawing/2014/main" xmlns="" id="{F6C360A0-8F9C-4153-9805-AAA63951A4DC}"/>
              </a:ext>
            </a:extLst>
          </p:cNvPr>
          <p:cNvGraphicFramePr>
            <a:graphicFrameLocks/>
          </p:cNvGraphicFramePr>
          <p:nvPr>
            <p:extLst>
              <p:ext uri="{D42A27DB-BD31-4B8C-83A1-F6EECF244321}">
                <p14:modId xmlns:p14="http://schemas.microsoft.com/office/powerpoint/2010/main" val="4246398369"/>
              </p:ext>
            </p:extLst>
          </p:nvPr>
        </p:nvGraphicFramePr>
        <p:xfrm>
          <a:off x="631548" y="1204835"/>
          <a:ext cx="7366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45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xmlns="" id="{61DABB9E-48FD-4C3A-86F8-1B6889EA514D}"/>
              </a:ext>
            </a:extLst>
          </p:cNvPr>
          <p:cNvPicPr>
            <a:picLocks noChangeAspect="1"/>
          </p:cNvPicPr>
          <p:nvPr/>
        </p:nvPicPr>
        <p:blipFill>
          <a:blip r:embed="rId2"/>
          <a:stretch>
            <a:fillRect/>
          </a:stretch>
        </p:blipFill>
        <p:spPr>
          <a:xfrm>
            <a:off x="236220" y="2349500"/>
            <a:ext cx="4207500" cy="3577934"/>
          </a:xfrm>
          <a:prstGeom prst="rect">
            <a:avLst/>
          </a:prstGeom>
        </p:spPr>
      </p:pic>
      <p:graphicFrame>
        <p:nvGraphicFramePr>
          <p:cNvPr id="5" name="BlendGraphe">
            <a:extLst>
              <a:ext uri="{FF2B5EF4-FFF2-40B4-BE49-F238E27FC236}">
                <a16:creationId xmlns:a16="http://schemas.microsoft.com/office/drawing/2014/main" xmlns="" id="{C3F3A2E0-6CDE-41D4-88E9-41783BCC7F41}"/>
              </a:ext>
            </a:extLst>
          </p:cNvPr>
          <p:cNvGraphicFramePr>
            <a:graphicFrameLocks/>
          </p:cNvGraphicFramePr>
          <p:nvPr>
            <p:extLst>
              <p:ext uri="{D42A27DB-BD31-4B8C-83A1-F6EECF244321}">
                <p14:modId xmlns:p14="http://schemas.microsoft.com/office/powerpoint/2010/main" val="3092971565"/>
              </p:ext>
            </p:extLst>
          </p:nvPr>
        </p:nvGraphicFramePr>
        <p:xfrm>
          <a:off x="4572000" y="2371434"/>
          <a:ext cx="4191000" cy="355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87D2DC44-613E-4D21-AFA4-AFEAF774D7F9}"/>
              </a:ext>
            </a:extLst>
          </p:cNvPr>
          <p:cNvPicPr>
            <a:picLocks noChangeAspect="1"/>
          </p:cNvPicPr>
          <p:nvPr/>
        </p:nvPicPr>
        <p:blipFill>
          <a:blip r:embed="rId2"/>
          <a:stretch>
            <a:fillRect/>
          </a:stretch>
        </p:blipFill>
        <p:spPr>
          <a:xfrm>
            <a:off x="127000" y="1524000"/>
            <a:ext cx="8890000" cy="383163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1EE5C26B-4A19-498C-9071-E7CD70B64FB1}"/>
              </a:ext>
            </a:extLst>
          </p:cNvPr>
          <p:cNvPicPr>
            <a:picLocks noChangeAspect="1"/>
          </p:cNvPicPr>
          <p:nvPr/>
        </p:nvPicPr>
        <p:blipFill>
          <a:blip r:embed="rId2"/>
          <a:stretch>
            <a:fillRect/>
          </a:stretch>
        </p:blipFill>
        <p:spPr>
          <a:xfrm>
            <a:off x="127000" y="1524000"/>
            <a:ext cx="8890000" cy="39402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4478036" y="5076794"/>
            <a:ext cx="3740814" cy="1639322"/>
          </a:xfrm>
          <a:prstGeom prst="rect">
            <a:avLst/>
          </a:prstGeom>
        </p:spPr>
      </p:pic>
      <p:pic>
        <p:nvPicPr>
          <p:cNvPr id="8" name="Image 7"/>
          <p:cNvPicPr>
            <a:picLocks noChangeAspect="1"/>
          </p:cNvPicPr>
          <p:nvPr/>
        </p:nvPicPr>
        <p:blipFill>
          <a:blip r:embed="rId3"/>
          <a:stretch>
            <a:fillRect/>
          </a:stretch>
        </p:blipFill>
        <p:spPr>
          <a:xfrm>
            <a:off x="4445000" y="3170117"/>
            <a:ext cx="3773850" cy="1659537"/>
          </a:xfrm>
          <a:prstGeom prst="rect">
            <a:avLst/>
          </a:prstGeom>
        </p:spPr>
      </p:pic>
      <p:pic>
        <p:nvPicPr>
          <p:cNvPr id="6" name="Image 5"/>
          <p:cNvPicPr>
            <a:picLocks noChangeAspect="1"/>
          </p:cNvPicPr>
          <p:nvPr/>
        </p:nvPicPr>
        <p:blipFill>
          <a:blip r:embed="rId4"/>
          <a:stretch>
            <a:fillRect/>
          </a:stretch>
        </p:blipFill>
        <p:spPr>
          <a:xfrm>
            <a:off x="4445000" y="1270000"/>
            <a:ext cx="3759662" cy="1649323"/>
          </a:xfrm>
          <a:prstGeom prst="rect">
            <a:avLst/>
          </a:prstGeom>
        </p:spPr>
      </p:pic>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dirty="0">
                <a:latin typeface="Calibri" panose="020F0502020204030204" pitchFamily="34" charset="0"/>
              </a:rPr>
              <a:t>Fair Value
</a:t>
            </a:r>
            <a:r>
              <a:rPr lang="en-US" sz="2400" dirty="0" err="1">
                <a:latin typeface="Calibri" panose="020F0502020204030204" pitchFamily="34" charset="0"/>
              </a:rPr>
              <a:t>Intrinsec</a:t>
            </a:r>
            <a:r>
              <a:rPr lang="en-US" sz="2400" dirty="0">
                <a:latin typeface="Calibri" panose="020F0502020204030204" pitchFamily="34" charset="0"/>
              </a:rPr>
              <a:t>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spTree>
    <p:extLst>
      <p:ext uri="{BB962C8B-B14F-4D97-AF65-F5344CB8AC3E}">
        <p14:creationId xmlns:p14="http://schemas.microsoft.com/office/powerpoint/2010/main" val="383640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3" name="Image 2"/>
          <p:cNvPicPr>
            <a:picLocks noChangeAspect="1"/>
          </p:cNvPicPr>
          <p:nvPr/>
        </p:nvPicPr>
        <p:blipFill>
          <a:blip r:embed="rId2"/>
          <a:stretch>
            <a:fillRect/>
          </a:stretch>
        </p:blipFill>
        <p:spPr>
          <a:xfrm>
            <a:off x="215900" y="2517140"/>
            <a:ext cx="8636000" cy="2001520"/>
          </a:xfrm>
          <a:prstGeom prst="rect">
            <a:avLst/>
          </a:prstGeom>
        </p:spPr>
      </p:pic>
    </p:spTree>
    <p:extLst>
      <p:ext uri="{BB962C8B-B14F-4D97-AF65-F5344CB8AC3E}">
        <p14:creationId xmlns:p14="http://schemas.microsoft.com/office/powerpoint/2010/main" val="29662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xmlns="" id="{6300119A-3A63-4F8B-A880-24DF2599D521}"/>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xmlns="" id="{2DEF0ECA-93AA-4707-8332-2A904F5D3DB2}"/>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09833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xmlns="" id="{C1395F8D-59A6-4374-82DD-CAE055B0199E}"/>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xmlns="" id="{0CCD16CF-7C0F-4432-A70B-6DEB08DFBE9F}"/>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8290329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5707</TotalTime>
  <Words>594</Words>
  <Application>Microsoft Office PowerPoint</Application>
  <PresentationFormat>Affichage à l'écran (4:3)</PresentationFormat>
  <Paragraphs>109</Paragraphs>
  <Slides>36</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36</vt:i4>
      </vt:variant>
    </vt:vector>
  </HeadingPairs>
  <TitlesOfParts>
    <vt:vector size="45"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KA</cp:lastModifiedBy>
  <cp:revision>707</cp:revision>
  <cp:lastPrinted>2012-02-01T10:00:25Z</cp:lastPrinted>
  <dcterms:created xsi:type="dcterms:W3CDTF">2010-04-23T15:09:35Z</dcterms:created>
  <dcterms:modified xsi:type="dcterms:W3CDTF">2017-12-04T16:59:59Z</dcterms:modified>
</cp:coreProperties>
</file>