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38"/>
  </p:notesMasterIdLst>
  <p:sldIdLst>
    <p:sldId id="256" r:id="rId3"/>
    <p:sldId id="436" r:id="rId4"/>
    <p:sldId id="435" r:id="rId5"/>
    <p:sldId id="434" r:id="rId6"/>
    <p:sldId id="433" r:id="rId7"/>
    <p:sldId id="446" r:id="rId8"/>
    <p:sldId id="445" r:id="rId9"/>
    <p:sldId id="441" r:id="rId10"/>
    <p:sldId id="442" r:id="rId11"/>
    <p:sldId id="430" r:id="rId12"/>
    <p:sldId id="438" r:id="rId13"/>
    <p:sldId id="411" r:id="rId14"/>
    <p:sldId id="412" r:id="rId15"/>
    <p:sldId id="413" r:id="rId16"/>
    <p:sldId id="414" r:id="rId17"/>
    <p:sldId id="415" r:id="rId18"/>
    <p:sldId id="416" r:id="rId19"/>
    <p:sldId id="440" r:id="rId20"/>
    <p:sldId id="417" r:id="rId21"/>
    <p:sldId id="418" r:id="rId22"/>
    <p:sldId id="419" r:id="rId23"/>
    <p:sldId id="420" r:id="rId24"/>
    <p:sldId id="421" r:id="rId25"/>
    <p:sldId id="422" r:id="rId26"/>
    <p:sldId id="423" r:id="rId27"/>
    <p:sldId id="439" r:id="rId28"/>
    <p:sldId id="424" r:id="rId29"/>
    <p:sldId id="425" r:id="rId30"/>
    <p:sldId id="426" r:id="rId31"/>
    <p:sldId id="427" r:id="rId32"/>
    <p:sldId id="437" r:id="rId33"/>
    <p:sldId id="428" r:id="rId34"/>
    <p:sldId id="429" r:id="rId35"/>
    <p:sldId id="409" r:id="rId36"/>
    <p:sldId id="410" r:id="rId3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80" d="100"/>
          <a:sy n="80" d="100"/>
        </p:scale>
        <p:origin x="-1589"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02/03/2018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3/2/2018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33839" y="2754821"/>
            <a:ext cx="2047030" cy="941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3/2/2018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3/2/2018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3/2/2018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3/2/2018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3/2/2018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3/2/2018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3/2/2018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3/2/2018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3/2/2018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7" name="Date Placeholder 3"/>
          <p:cNvSpPr>
            <a:spLocks noGrp="1"/>
          </p:cNvSpPr>
          <p:nvPr>
            <p:ph type="dt" sz="half" idx="10"/>
          </p:nvPr>
        </p:nvSpPr>
        <p:spPr/>
        <p:txBody>
          <a:bodyPr/>
          <a:lstStyle>
            <a:lvl1pPr>
              <a:defRPr/>
            </a:lvl1pPr>
          </a:lstStyle>
          <a:p>
            <a:pPr>
              <a:defRPr/>
            </a:pPr>
            <a:fld id="{B1BE8C68-98DC-4596-83AA-276949A250ED}" type="datetimeFigureOut">
              <a:rPr lang="en-US"/>
              <a:pPr>
                <a:defRPr/>
              </a:pPr>
              <a:t>3/2/2018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452333" y="193727"/>
            <a:ext cx="1646887" cy="7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3/2/2018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3/2/2018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3/2/2018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3/2/2018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3/2/2018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3/2/2018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3/2/2018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3/2/2018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3/2/2018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dirty="0">
                <a:solidFill>
                  <a:srgbClr val="302421"/>
                </a:solidFill>
                <a:latin typeface="Calibri" pitchFamily="34" charset="0"/>
                <a:cs typeface="Arial" pitchFamily="34" charset="0"/>
              </a:rPr>
              <a:t/>
            </a:r>
            <a:br>
              <a:rPr lang="en-GB" sz="2800" dirty="0">
                <a:solidFill>
                  <a:srgbClr val="302421"/>
                </a:solidFill>
                <a:latin typeface="Calibri" pitchFamily="34" charset="0"/>
                <a:cs typeface="Arial" pitchFamily="34" charset="0"/>
              </a:rPr>
            </a:br>
            <a:r>
              <a:rPr lang="fr-FR" sz="2800" dirty="0">
                <a:solidFill>
                  <a:srgbClr val="302421"/>
                </a:solidFill>
                <a:latin typeface="Calibri" pitchFamily="34" charset="0"/>
                <a:cs typeface="Arial" pitchFamily="34" charset="0"/>
              </a:rPr>
              <a:t>Global </a:t>
            </a:r>
            <a:r>
              <a:rPr lang="fr-FR" sz="2800" dirty="0" err="1">
                <a:solidFill>
                  <a:srgbClr val="302421"/>
                </a:solidFill>
                <a:latin typeface="Calibri" pitchFamily="34" charset="0"/>
                <a:cs typeface="Arial" pitchFamily="34" charset="0"/>
              </a:rPr>
              <a:t>Hedge</a:t>
            </a:r>
            <a:r>
              <a:rPr lang="fr-FR" sz="2800" dirty="0">
                <a:solidFill>
                  <a:srgbClr val="302421"/>
                </a:solidFill>
                <a:latin typeface="Calibri" pitchFamily="34" charset="0"/>
                <a:cs typeface="Arial" pitchFamily="34" charset="0"/>
              </a:rPr>
              <a:t> Position</a:t>
            </a:r>
            <a:endParaRPr lang="fr-FR" sz="2800" dirty="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28/02/2018</a:t>
            </a:r>
            <a:endParaRPr lang="fr-FR" dirty="0">
              <a:solidFill>
                <a:srgbClr val="302421"/>
              </a:solidFill>
              <a:latin typeface="Calibri" pitchFamily="34" charset="0"/>
            </a:endParaRP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xmlns="" id="{45D543DB-6100-4359-BAAC-BA471A2FFB1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24638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Synthesis</a:t>
            </a:r>
          </a:p>
        </p:txBody>
      </p:sp>
      <p:pic>
        <p:nvPicPr>
          <p:cNvPr id="2" name="Image 1">
            <a:extLst>
              <a:ext uri="{FF2B5EF4-FFF2-40B4-BE49-F238E27FC236}">
                <a16:creationId xmlns:a16="http://schemas.microsoft.com/office/drawing/2014/main" xmlns="" id="{98DBA0F9-935C-45B8-9885-51C4ACD54596}"/>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2908456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- 2015</a:t>
            </a:r>
          </a:p>
        </p:txBody>
      </p:sp>
      <p:pic>
        <p:nvPicPr>
          <p:cNvPr id="2" name="Image 1">
            <a:extLst>
              <a:ext uri="{FF2B5EF4-FFF2-40B4-BE49-F238E27FC236}">
                <a16:creationId xmlns:a16="http://schemas.microsoft.com/office/drawing/2014/main" xmlns="" id="{7B97211D-F83F-4FCD-8681-070C292E9E9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DF9E3359-A600-4867-9295-96D5FF0EC9A7}"/>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767738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- 2016</a:t>
            </a:r>
          </a:p>
        </p:txBody>
      </p:sp>
      <p:pic>
        <p:nvPicPr>
          <p:cNvPr id="2" name="Image 1">
            <a:extLst>
              <a:ext uri="{FF2B5EF4-FFF2-40B4-BE49-F238E27FC236}">
                <a16:creationId xmlns:a16="http://schemas.microsoft.com/office/drawing/2014/main" xmlns="" id="{80A20F57-3A1B-45AF-8F44-5E1ECB1D31F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D5709D09-2BEE-4CC3-8791-4573378E4D2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439001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- 2017</a:t>
            </a:r>
          </a:p>
        </p:txBody>
      </p:sp>
      <p:pic>
        <p:nvPicPr>
          <p:cNvPr id="2" name="Image 1">
            <a:extLst>
              <a:ext uri="{FF2B5EF4-FFF2-40B4-BE49-F238E27FC236}">
                <a16:creationId xmlns:a16="http://schemas.microsoft.com/office/drawing/2014/main" xmlns="" id="{1593A6C7-9AD0-4F4E-BB26-DD1FEFBA6B3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74B4D2C7-7EFF-486B-A008-C57ED3DECD2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484197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- 2018</a:t>
            </a:r>
          </a:p>
        </p:txBody>
      </p:sp>
      <p:pic>
        <p:nvPicPr>
          <p:cNvPr id="2" name="Image 1">
            <a:extLst>
              <a:ext uri="{FF2B5EF4-FFF2-40B4-BE49-F238E27FC236}">
                <a16:creationId xmlns:a16="http://schemas.microsoft.com/office/drawing/2014/main" xmlns="" id="{D1A00C30-026D-47EE-A4B8-41F8B578513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2A87E19E-16EB-4DC2-9348-21052841816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546399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EURCZK - 2019</a:t>
            </a:r>
          </a:p>
        </p:txBody>
      </p:sp>
      <p:pic>
        <p:nvPicPr>
          <p:cNvPr id="2" name="Image 1">
            <a:extLst>
              <a:ext uri="{FF2B5EF4-FFF2-40B4-BE49-F238E27FC236}">
                <a16:creationId xmlns:a16="http://schemas.microsoft.com/office/drawing/2014/main" xmlns="" id="{C0B3548D-3AEC-4DBC-B1F3-7EE848AE97A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C6BC228E-BAE7-4CFB-AA90-014CFD9B494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87223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xmlns="" id="{B4528BEA-2027-4959-8ACC-1265BD1230DD}"/>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425962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Synthesis</a:t>
            </a:r>
          </a:p>
        </p:txBody>
      </p:sp>
      <p:pic>
        <p:nvPicPr>
          <p:cNvPr id="2" name="Image 1">
            <a:extLst>
              <a:ext uri="{FF2B5EF4-FFF2-40B4-BE49-F238E27FC236}">
                <a16:creationId xmlns:a16="http://schemas.microsoft.com/office/drawing/2014/main" xmlns="" id="{25CB00EE-92B9-4683-9D98-792E70EF08E5}"/>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832100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- 2015</a:t>
            </a:r>
          </a:p>
        </p:txBody>
      </p:sp>
      <p:pic>
        <p:nvPicPr>
          <p:cNvPr id="2" name="Image 1">
            <a:extLst>
              <a:ext uri="{FF2B5EF4-FFF2-40B4-BE49-F238E27FC236}">
                <a16:creationId xmlns:a16="http://schemas.microsoft.com/office/drawing/2014/main" xmlns="" id="{111FCFA2-D979-412E-BF73-DAE97EA6D443}"/>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5C1A13CA-07DA-4EB5-812E-6ECA94AC75B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041473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- 2016</a:t>
            </a:r>
          </a:p>
        </p:txBody>
      </p:sp>
      <p:pic>
        <p:nvPicPr>
          <p:cNvPr id="2" name="Image 1">
            <a:extLst>
              <a:ext uri="{FF2B5EF4-FFF2-40B4-BE49-F238E27FC236}">
                <a16:creationId xmlns:a16="http://schemas.microsoft.com/office/drawing/2014/main" xmlns="" id="{2692D39B-137C-46A0-81F7-8633614A44F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DD3AD3EA-BD63-43FE-8860-5774692ABD5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982532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- 2017</a:t>
            </a:r>
          </a:p>
        </p:txBody>
      </p:sp>
      <p:pic>
        <p:nvPicPr>
          <p:cNvPr id="2" name="Image 1">
            <a:extLst>
              <a:ext uri="{FF2B5EF4-FFF2-40B4-BE49-F238E27FC236}">
                <a16:creationId xmlns:a16="http://schemas.microsoft.com/office/drawing/2014/main" xmlns="" id="{3FD7A86E-CAAC-4084-94DE-135C7334935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EFDD74D5-2855-475A-A9BE-E932EF0DF4B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03585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- 2018</a:t>
            </a:r>
          </a:p>
        </p:txBody>
      </p:sp>
      <p:pic>
        <p:nvPicPr>
          <p:cNvPr id="2" name="Image 1">
            <a:extLst>
              <a:ext uri="{FF2B5EF4-FFF2-40B4-BE49-F238E27FC236}">
                <a16:creationId xmlns:a16="http://schemas.microsoft.com/office/drawing/2014/main" xmlns="" id="{161A0FFC-8D8E-4FED-B861-91BC65B3568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C779D0DD-E450-43CC-8020-E0BDF9DF0D7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714238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- 2019</a:t>
            </a:r>
          </a:p>
        </p:txBody>
      </p:sp>
      <p:pic>
        <p:nvPicPr>
          <p:cNvPr id="2" name="Image 1">
            <a:extLst>
              <a:ext uri="{FF2B5EF4-FFF2-40B4-BE49-F238E27FC236}">
                <a16:creationId xmlns:a16="http://schemas.microsoft.com/office/drawing/2014/main" xmlns="" id="{24A07BFB-53A9-4B4B-A944-8ED032568EB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EBB80279-4A5A-49AF-9BC1-FAB8811740B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195411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EURUSD - 2020</a:t>
            </a:r>
          </a:p>
        </p:txBody>
      </p:sp>
      <p:pic>
        <p:nvPicPr>
          <p:cNvPr id="2" name="Image 1">
            <a:extLst>
              <a:ext uri="{FF2B5EF4-FFF2-40B4-BE49-F238E27FC236}">
                <a16:creationId xmlns:a16="http://schemas.microsoft.com/office/drawing/2014/main" xmlns="" id="{1192B359-5FB9-4281-ADA3-B350CF83C2A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6DB7435C-53B9-4EB8-9017-84CC16B63B0D}"/>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613112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USDBRL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USDBRL - Historical &amp; Planned</a:t>
            </a:r>
            <a:endParaRPr lang="en-US" dirty="0"/>
          </a:p>
        </p:txBody>
      </p:sp>
      <p:pic>
        <p:nvPicPr>
          <p:cNvPr id="3" name="Image 2">
            <a:extLst>
              <a:ext uri="{FF2B5EF4-FFF2-40B4-BE49-F238E27FC236}">
                <a16:creationId xmlns:a16="http://schemas.microsoft.com/office/drawing/2014/main" xmlns="" id="{4A264665-F1FC-4F08-A689-2AADAEF3CE37}"/>
              </a:ext>
            </a:extLst>
          </p:cNvPr>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359925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USDBRL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Synthesis</a:t>
            </a:r>
          </a:p>
        </p:txBody>
      </p:sp>
      <p:pic>
        <p:nvPicPr>
          <p:cNvPr id="2" name="Image 1">
            <a:extLst>
              <a:ext uri="{FF2B5EF4-FFF2-40B4-BE49-F238E27FC236}">
                <a16:creationId xmlns:a16="http://schemas.microsoft.com/office/drawing/2014/main" xmlns="" id="{E1F8987F-A973-4F99-AD72-29B73B691CF0}"/>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1070662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- 2015</a:t>
            </a:r>
          </a:p>
        </p:txBody>
      </p:sp>
      <p:pic>
        <p:nvPicPr>
          <p:cNvPr id="2" name="Image 1">
            <a:extLst>
              <a:ext uri="{FF2B5EF4-FFF2-40B4-BE49-F238E27FC236}">
                <a16:creationId xmlns:a16="http://schemas.microsoft.com/office/drawing/2014/main" xmlns="" id="{E414BC00-FEDD-41DC-BFBF-3AB25D37617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6D7CCC3C-0C9E-493F-9FA4-6EC635A3C39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0092389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- 2016</a:t>
            </a:r>
          </a:p>
        </p:txBody>
      </p:sp>
      <p:pic>
        <p:nvPicPr>
          <p:cNvPr id="2" name="Image 1">
            <a:extLst>
              <a:ext uri="{FF2B5EF4-FFF2-40B4-BE49-F238E27FC236}">
                <a16:creationId xmlns:a16="http://schemas.microsoft.com/office/drawing/2014/main" xmlns="" id="{D67BE7E0-747A-4C78-B8CE-5387B84C05D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8546FF91-FE25-4DEE-A3AF-BA095EE4A28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566577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USDBRL - 2017</a:t>
            </a:r>
          </a:p>
        </p:txBody>
      </p:sp>
      <p:pic>
        <p:nvPicPr>
          <p:cNvPr id="2" name="Image 1">
            <a:extLst>
              <a:ext uri="{FF2B5EF4-FFF2-40B4-BE49-F238E27FC236}">
                <a16:creationId xmlns:a16="http://schemas.microsoft.com/office/drawing/2014/main" xmlns="" id="{81D29F91-4C86-4972-BF4E-F0C432D4EB4C}"/>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7A1F7CC0-AF2D-4C08-879D-249A7AC647C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424514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USDMX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USDMXN - Historical &amp; Planned</a:t>
            </a:r>
            <a:endParaRPr lang="en-US" dirty="0"/>
          </a:p>
        </p:txBody>
      </p:sp>
      <p:pic>
        <p:nvPicPr>
          <p:cNvPr id="3" name="Image 2">
            <a:extLst>
              <a:ext uri="{FF2B5EF4-FFF2-40B4-BE49-F238E27FC236}">
                <a16:creationId xmlns:a16="http://schemas.microsoft.com/office/drawing/2014/main" xmlns="" id="{36C68CDD-3776-4B69-80C8-45E23ECD0BD5}"/>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2914402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USDMXN - Synthesis">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Synthesis</a:t>
            </a:r>
          </a:p>
        </p:txBody>
      </p:sp>
      <p:pic>
        <p:nvPicPr>
          <p:cNvPr id="2" name="Image 1">
            <a:extLst>
              <a:ext uri="{FF2B5EF4-FFF2-40B4-BE49-F238E27FC236}">
                <a16:creationId xmlns:a16="http://schemas.microsoft.com/office/drawing/2014/main" xmlns="" id="{1BF88C49-A6B2-4631-8E46-68786E4B6BB3}"/>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582091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a:spLocks noGrp="1"/>
          </p:cNvSpPr>
          <p:nvPr>
            <p:ph type="title"/>
          </p:nvPr>
        </p:nvSpPr>
        <p:spPr/>
        <p:txBody>
          <a:bodyPr/>
          <a:lstStyle/>
          <a:p>
            <a:r>
              <a:rPr lang="en-US"/>
              <a:t>USDMXN - 2017</a:t>
            </a:r>
          </a:p>
        </p:txBody>
      </p:sp>
      <p:pic>
        <p:nvPicPr>
          <p:cNvPr id="2" name="Image 1">
            <a:extLst>
              <a:ext uri="{FF2B5EF4-FFF2-40B4-BE49-F238E27FC236}">
                <a16:creationId xmlns:a16="http://schemas.microsoft.com/office/drawing/2014/main" xmlns="" id="{E1084C50-9FDC-488E-999F-D27DDF45FAD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3" name="Image 2">
            <a:extLst>
              <a:ext uri="{FF2B5EF4-FFF2-40B4-BE49-F238E27FC236}">
                <a16:creationId xmlns:a16="http://schemas.microsoft.com/office/drawing/2014/main" xmlns="" id="{7C47A6BB-D4A7-4386-8F3A-0FC9A6E5FF2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61390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a:extLst>
              <a:ext uri="{FF2B5EF4-FFF2-40B4-BE49-F238E27FC236}">
                <a16:creationId xmlns:a16="http://schemas.microsoft.com/office/drawing/2014/main" xmlns="" id="{3CAD6AC5-C413-4EEC-8BDF-9FFE2393818F}"/>
              </a:ext>
            </a:extLst>
          </p:cNvPr>
          <p:cNvPicPr>
            <a:picLocks noChangeAspect="1"/>
          </p:cNvPicPr>
          <p:nvPr/>
        </p:nvPicPr>
        <p:blipFill>
          <a:blip r:embed="rId2"/>
          <a:stretch>
            <a:fillRect/>
          </a:stretch>
        </p:blipFill>
        <p:spPr>
          <a:xfrm>
            <a:off x="127000" y="1524000"/>
            <a:ext cx="8890000" cy="4018092"/>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a:extLst>
              <a:ext uri="{FF2B5EF4-FFF2-40B4-BE49-F238E27FC236}">
                <a16:creationId xmlns:a16="http://schemas.microsoft.com/office/drawing/2014/main" xmlns="" id="{B10B04B0-3645-4223-9CDC-67C5E97A0425}"/>
              </a:ext>
            </a:extLst>
          </p:cNvPr>
          <p:cNvPicPr>
            <a:picLocks noChangeAspect="1"/>
          </p:cNvPicPr>
          <p:nvPr/>
        </p:nvPicPr>
        <p:blipFill>
          <a:blip r:embed="rId2"/>
          <a:stretch>
            <a:fillRect/>
          </a:stretch>
        </p:blipFill>
        <p:spPr>
          <a:xfrm>
            <a:off x="127000" y="1524000"/>
            <a:ext cx="8890000" cy="3940204"/>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35000" y="1905000"/>
            <a:ext cx="3810000" cy="4154984"/>
          </a:xfrm>
          <a:prstGeom prst="rect">
            <a:avLst/>
          </a:prstGeom>
          <a:noFill/>
        </p:spPr>
        <p:txBody>
          <a:bodyPr wrap="square" rtlCol="0">
            <a:spAutoFit/>
          </a:bodyPr>
          <a:lstStyle/>
          <a:p>
            <a:pPr algn="ctr"/>
            <a:r>
              <a:rPr lang="en-US" sz="2400">
                <a:latin typeface="Calibri" panose="020F0502020204030204" pitchFamily="34" charset="0"/>
              </a:rPr>
              <a:t>Fair Value
Intrinsec Value
Time Value</a:t>
            </a:r>
            <a:endParaRPr lang="en-GB" sz="2400" dirty="0">
              <a:latin typeface="Calibri" panose="020F0502020204030204" pitchFamily="34" charset="0"/>
            </a:endParaRPr>
          </a:p>
        </p:txBody>
      </p:sp>
      <p:sp>
        <p:nvSpPr>
          <p:cNvPr id="4" name="Title"/>
          <p:cNvSpPr>
            <a:spLocks noGrp="1"/>
          </p:cNvSpPr>
          <p:nvPr>
            <p:ph type="title"/>
          </p:nvPr>
        </p:nvSpPr>
        <p:spPr/>
        <p:txBody>
          <a:bodyPr/>
          <a:lstStyle/>
          <a:p>
            <a:r>
              <a:rPr lang="fr-FR"/>
              <a:t>MTM Analysis CCY/Volume effect (Graph)</a:t>
            </a:r>
            <a:endParaRPr lang="en-US" dirty="0"/>
          </a:p>
        </p:txBody>
      </p:sp>
      <p:pic>
        <p:nvPicPr>
          <p:cNvPr id="3" name="Image 2">
            <a:extLst>
              <a:ext uri="{FF2B5EF4-FFF2-40B4-BE49-F238E27FC236}">
                <a16:creationId xmlns:a16="http://schemas.microsoft.com/office/drawing/2014/main" xmlns="" id="{86BB571B-7028-46BF-A1BD-350A9009DD43}"/>
              </a:ext>
            </a:extLst>
          </p:cNvPr>
          <p:cNvPicPr>
            <a:picLocks noChangeAspect="1"/>
          </p:cNvPicPr>
          <p:nvPr/>
        </p:nvPicPr>
        <p:blipFill>
          <a:blip r:embed="rId2"/>
          <a:stretch>
            <a:fillRect/>
          </a:stretch>
        </p:blipFill>
        <p:spPr>
          <a:xfrm>
            <a:off x="4445000" y="1270000"/>
            <a:ext cx="3759662" cy="1651000"/>
          </a:xfrm>
          <a:prstGeom prst="rect">
            <a:avLst/>
          </a:prstGeom>
        </p:spPr>
      </p:pic>
      <p:pic>
        <p:nvPicPr>
          <p:cNvPr id="5" name="Image 4">
            <a:extLst>
              <a:ext uri="{FF2B5EF4-FFF2-40B4-BE49-F238E27FC236}">
                <a16:creationId xmlns:a16="http://schemas.microsoft.com/office/drawing/2014/main" xmlns="" id="{BA5C3D8E-FB94-4F53-925D-AFD97C880BAA}"/>
              </a:ext>
            </a:extLst>
          </p:cNvPr>
          <p:cNvPicPr>
            <a:picLocks noChangeAspect="1"/>
          </p:cNvPicPr>
          <p:nvPr/>
        </p:nvPicPr>
        <p:blipFill>
          <a:blip r:embed="rId3"/>
          <a:stretch>
            <a:fillRect/>
          </a:stretch>
        </p:blipFill>
        <p:spPr>
          <a:xfrm>
            <a:off x="4445000" y="3175000"/>
            <a:ext cx="3773850" cy="1651000"/>
          </a:xfrm>
          <a:prstGeom prst="rect">
            <a:avLst/>
          </a:prstGeom>
        </p:spPr>
      </p:pic>
      <p:pic>
        <p:nvPicPr>
          <p:cNvPr id="6" name="Image 5">
            <a:extLst>
              <a:ext uri="{FF2B5EF4-FFF2-40B4-BE49-F238E27FC236}">
                <a16:creationId xmlns:a16="http://schemas.microsoft.com/office/drawing/2014/main" xmlns="" id="{0DE058B9-C6FE-46D9-B35B-EFDEA84F9ED2}"/>
              </a:ext>
            </a:extLst>
          </p:cNvPr>
          <p:cNvPicPr>
            <a:picLocks noChangeAspect="1"/>
          </p:cNvPicPr>
          <p:nvPr/>
        </p:nvPicPr>
        <p:blipFill>
          <a:blip r:embed="rId4"/>
          <a:stretch>
            <a:fillRect/>
          </a:stretch>
        </p:blipFill>
        <p:spPr>
          <a:xfrm>
            <a:off x="4445000" y="5080000"/>
            <a:ext cx="3759662" cy="1651000"/>
          </a:xfrm>
          <a:prstGeom prst="rect">
            <a:avLst/>
          </a:prstGeom>
        </p:spPr>
      </p:pic>
    </p:spTree>
    <p:extLst>
      <p:ext uri="{BB962C8B-B14F-4D97-AF65-F5344CB8AC3E}">
        <p14:creationId xmlns:p14="http://schemas.microsoft.com/office/powerpoint/2010/main" val="123033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MTM Analysis CCY/Volume effect (Table)</a:t>
            </a:r>
            <a:endParaRPr lang="en-US" dirty="0"/>
          </a:p>
        </p:txBody>
      </p:sp>
      <p:pic>
        <p:nvPicPr>
          <p:cNvPr id="4" name="Image 3">
            <a:extLst>
              <a:ext uri="{FF2B5EF4-FFF2-40B4-BE49-F238E27FC236}">
                <a16:creationId xmlns:a16="http://schemas.microsoft.com/office/drawing/2014/main" xmlns="" id="{F01CACA3-8E2E-455D-87AB-08B809F29587}"/>
              </a:ext>
            </a:extLst>
          </p:cNvPr>
          <p:cNvPicPr>
            <a:picLocks noChangeAspect="1"/>
          </p:cNvPicPr>
          <p:nvPr/>
        </p:nvPicPr>
        <p:blipFill>
          <a:blip r:embed="rId2"/>
          <a:stretch>
            <a:fillRect/>
          </a:stretch>
        </p:blipFill>
        <p:spPr>
          <a:xfrm>
            <a:off x="254000" y="2540000"/>
            <a:ext cx="8636000" cy="1892519"/>
          </a:xfrm>
          <a:prstGeom prst="rect">
            <a:avLst/>
          </a:prstGeom>
        </p:spPr>
      </p:pic>
    </p:spTree>
    <p:extLst>
      <p:ext uri="{BB962C8B-B14F-4D97-AF65-F5344CB8AC3E}">
        <p14:creationId xmlns:p14="http://schemas.microsoft.com/office/powerpoint/2010/main" val="1937097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pic>
        <p:nvPicPr>
          <p:cNvPr id="4" name="Image 3">
            <a:extLst>
              <a:ext uri="{FF2B5EF4-FFF2-40B4-BE49-F238E27FC236}">
                <a16:creationId xmlns:a16="http://schemas.microsoft.com/office/drawing/2014/main" xmlns="" id="{F63F0595-CBA1-463F-BCD9-E0657D500FA4}"/>
              </a:ext>
            </a:extLst>
          </p:cNvPr>
          <p:cNvPicPr>
            <a:picLocks noChangeAspect="1"/>
          </p:cNvPicPr>
          <p:nvPr/>
        </p:nvPicPr>
        <p:blipFill>
          <a:blip r:embed="rId2"/>
          <a:stretch>
            <a:fillRect/>
          </a:stretch>
        </p:blipFill>
        <p:spPr>
          <a:xfrm>
            <a:off x="317500" y="1143000"/>
            <a:ext cx="5526145" cy="1905000"/>
          </a:xfrm>
          <a:prstGeom prst="rect">
            <a:avLst/>
          </a:prstGeom>
        </p:spPr>
      </p:pic>
      <p:pic>
        <p:nvPicPr>
          <p:cNvPr id="5" name="Image 4">
            <a:extLst>
              <a:ext uri="{FF2B5EF4-FFF2-40B4-BE49-F238E27FC236}">
                <a16:creationId xmlns:a16="http://schemas.microsoft.com/office/drawing/2014/main" xmlns="" id="{297177B5-6ED7-4E39-83CD-93CC720B7337}"/>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902320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EURCZK</a:t>
            </a:r>
            <a:endParaRPr lang="en-US" dirty="0"/>
          </a:p>
        </p:txBody>
      </p:sp>
      <p:pic>
        <p:nvPicPr>
          <p:cNvPr id="4" name="Image 3">
            <a:extLst>
              <a:ext uri="{FF2B5EF4-FFF2-40B4-BE49-F238E27FC236}">
                <a16:creationId xmlns:a16="http://schemas.microsoft.com/office/drawing/2014/main" xmlns="" id="{776655DE-E8D7-43CC-BE84-AE5B60C570D4}"/>
              </a:ext>
            </a:extLst>
          </p:cNvPr>
          <p:cNvPicPr>
            <a:picLocks noChangeAspect="1"/>
          </p:cNvPicPr>
          <p:nvPr/>
        </p:nvPicPr>
        <p:blipFill>
          <a:blip r:embed="rId2"/>
          <a:stretch>
            <a:fillRect/>
          </a:stretch>
        </p:blipFill>
        <p:spPr>
          <a:xfrm>
            <a:off x="317500" y="1143000"/>
            <a:ext cx="4122680" cy="1905000"/>
          </a:xfrm>
          <a:prstGeom prst="rect">
            <a:avLst/>
          </a:prstGeom>
        </p:spPr>
      </p:pic>
      <p:pic>
        <p:nvPicPr>
          <p:cNvPr id="5" name="Image 4">
            <a:extLst>
              <a:ext uri="{FF2B5EF4-FFF2-40B4-BE49-F238E27FC236}">
                <a16:creationId xmlns:a16="http://schemas.microsoft.com/office/drawing/2014/main" xmlns="" id="{B323DE82-3DDF-4E8D-B6B0-9FF2BE21704D}"/>
              </a:ext>
            </a:extLst>
          </p:cNvPr>
          <p:cNvPicPr>
            <a:picLocks noChangeAspect="1"/>
          </p:cNvPicPr>
          <p:nvPr/>
        </p:nvPicPr>
        <p:blipFill>
          <a:blip r:embed="rId3"/>
          <a:stretch>
            <a:fillRect/>
          </a:stretch>
        </p:blipFill>
        <p:spPr>
          <a:xfrm>
            <a:off x="3429000" y="3175000"/>
            <a:ext cx="5246184" cy="3429000"/>
          </a:xfrm>
          <a:prstGeom prst="rect">
            <a:avLst/>
          </a:prstGeom>
        </p:spPr>
      </p:pic>
    </p:spTree>
    <p:extLst>
      <p:ext uri="{BB962C8B-B14F-4D97-AF65-F5344CB8AC3E}">
        <p14:creationId xmlns:p14="http://schemas.microsoft.com/office/powerpoint/2010/main" val="100702486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5695</TotalTime>
  <Words>550</Words>
  <Application>Microsoft Office PowerPoint</Application>
  <PresentationFormat>Affichage à l'écran (4:3)</PresentationFormat>
  <Paragraphs>87</Paragraphs>
  <Slides>35</Slides>
  <Notes>0</Notes>
  <HiddenSlides>0</HiddenSlides>
  <MMClips>0</MMClips>
  <ScaleCrop>false</ScaleCrop>
  <HeadingPairs>
    <vt:vector size="4" baseType="variant">
      <vt:variant>
        <vt:lpstr>Thème</vt:lpstr>
      </vt:variant>
      <vt:variant>
        <vt:i4>2</vt:i4>
      </vt:variant>
      <vt:variant>
        <vt:lpstr>Titres des diapositives</vt:lpstr>
      </vt:variant>
      <vt:variant>
        <vt:i4>35</vt:i4>
      </vt:variant>
    </vt:vector>
  </HeadingPairs>
  <TitlesOfParts>
    <vt:vector size="37" baseType="lpstr">
      <vt:lpstr>Inspiration</vt:lpstr>
      <vt:lpstr>1_Inspiration</vt:lpstr>
      <vt:lpstr> Global Hedge Position</vt:lpstr>
      <vt:lpstr>Contents</vt:lpstr>
      <vt:lpstr> </vt:lpstr>
      <vt:lpstr>Hedging Summary</vt:lpstr>
      <vt:lpstr>Hedging Performance</vt:lpstr>
      <vt:lpstr>MTM Analysis CCY/Volume effect (Graph)</vt:lpstr>
      <vt:lpstr>MTM Analysis CCY/Volume effect (Table)</vt:lpstr>
      <vt:lpstr>Sensitivity EURUSD</vt:lpstr>
      <vt:lpstr>Sensitivity EURCZK</vt:lpstr>
      <vt:lpstr> </vt:lpstr>
      <vt:lpstr>EURCZK - Historical &amp; Planned</vt:lpstr>
      <vt:lpstr>EURCZK - Synthesis</vt:lpstr>
      <vt:lpstr>EURCZK - 2015</vt:lpstr>
      <vt:lpstr>EURCZK - 2016</vt:lpstr>
      <vt:lpstr>EURCZK - 2017</vt:lpstr>
      <vt:lpstr>EURCZK - 2018</vt:lpstr>
      <vt:lpstr>EURCZK - 2019</vt:lpstr>
      <vt:lpstr>EURUSD - Historical &amp; Planned</vt:lpstr>
      <vt:lpstr>EURUSD - Synthesis</vt:lpstr>
      <vt:lpstr>EURUSD - 2015</vt:lpstr>
      <vt:lpstr>EURUSD - 2016</vt:lpstr>
      <vt:lpstr>EURUSD - 2017</vt:lpstr>
      <vt:lpstr>EURUSD - 2018</vt:lpstr>
      <vt:lpstr>EURUSD - 2019</vt:lpstr>
      <vt:lpstr>EURUSD - 2020</vt:lpstr>
      <vt:lpstr>USDBRL - Historical &amp; Planned</vt:lpstr>
      <vt:lpstr>USDBRL - Synthesis</vt:lpstr>
      <vt:lpstr>USDBRL - 2015</vt:lpstr>
      <vt:lpstr>USDBRL - 2016</vt:lpstr>
      <vt:lpstr>USDBRL - 2017</vt:lpstr>
      <vt:lpstr>USDMXN - Historical &amp; Planned</vt:lpstr>
      <vt:lpstr>USDMXN - Synthesis</vt:lpstr>
      <vt:lpstr>USDMXN - 2017</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Maxime Dentroux - Kerius Finance</cp:lastModifiedBy>
  <cp:revision>702</cp:revision>
  <cp:lastPrinted>2012-02-01T10:00:25Z</cp:lastPrinted>
  <dcterms:created xsi:type="dcterms:W3CDTF">2010-04-23T15:09:35Z</dcterms:created>
  <dcterms:modified xsi:type="dcterms:W3CDTF">2018-03-02T09:34:33Z</dcterms:modified>
</cp:coreProperties>
</file>