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37"/>
  </p:notesMasterIdLst>
  <p:sldIdLst>
    <p:sldId id="256" r:id="rId3"/>
    <p:sldId id="436" r:id="rId4"/>
    <p:sldId id="435" r:id="rId5"/>
    <p:sldId id="434" r:id="rId6"/>
    <p:sldId id="433" r:id="rId7"/>
    <p:sldId id="445" r:id="rId8"/>
    <p:sldId id="444" r:id="rId9"/>
    <p:sldId id="441" r:id="rId10"/>
    <p:sldId id="442" r:id="rId11"/>
    <p:sldId id="438" r:id="rId12"/>
    <p:sldId id="411" r:id="rId13"/>
    <p:sldId id="412" r:id="rId14"/>
    <p:sldId id="413" r:id="rId15"/>
    <p:sldId id="414" r:id="rId16"/>
    <p:sldId id="415" r:id="rId17"/>
    <p:sldId id="416" r:id="rId18"/>
    <p:sldId id="440" r:id="rId19"/>
    <p:sldId id="417" r:id="rId20"/>
    <p:sldId id="418" r:id="rId21"/>
    <p:sldId id="419" r:id="rId22"/>
    <p:sldId id="420" r:id="rId23"/>
    <p:sldId id="421" r:id="rId24"/>
    <p:sldId id="422" r:id="rId25"/>
    <p:sldId id="423" r:id="rId26"/>
    <p:sldId id="439" r:id="rId27"/>
    <p:sldId id="424" r:id="rId28"/>
    <p:sldId id="425" r:id="rId29"/>
    <p:sldId id="426" r:id="rId30"/>
    <p:sldId id="427" r:id="rId31"/>
    <p:sldId id="437" r:id="rId32"/>
    <p:sldId id="428" r:id="rId33"/>
    <p:sldId id="429" r:id="rId34"/>
    <p:sldId id="409" r:id="rId35"/>
    <p:sldId id="410" r:id="rId36"/>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80" d="100"/>
          <a:sy n="80" d="100"/>
        </p:scale>
        <p:origin x="-1589"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06/04/2018</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4/6/2018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33839" y="2754821"/>
            <a:ext cx="2047030" cy="941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4/6/2018</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4/6/2018</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4/6/2018</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4/6/2018</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4/6/2018</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4/6/2018</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4/6/2018</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4/6/2018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4/6/2018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4/6/2018</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7" name="Date Placeholder 3"/>
          <p:cNvSpPr>
            <a:spLocks noGrp="1"/>
          </p:cNvSpPr>
          <p:nvPr>
            <p:ph type="dt" sz="half" idx="10"/>
          </p:nvPr>
        </p:nvSpPr>
        <p:spPr/>
        <p:txBody>
          <a:bodyPr/>
          <a:lstStyle>
            <a:lvl1pPr>
              <a:defRPr/>
            </a:lvl1pPr>
          </a:lstStyle>
          <a:p>
            <a:pPr>
              <a:defRPr/>
            </a:pPr>
            <a:fld id="{B1BE8C68-98DC-4596-83AA-276949A250ED}" type="datetimeFigureOut">
              <a:rPr lang="en-US"/>
              <a:pPr>
                <a:defRPr/>
              </a:pPr>
              <a:t>4/6/2018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52333" y="193727"/>
            <a:ext cx="1646887" cy="757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4/6/2018</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4/6/2018</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4/6/2018</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4/6/2018</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4/6/2018</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4/6/2018</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4/6/2018</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4/6/2018</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4/6/2018</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4/6/2018</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4/6/2018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4/6/2018</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4/6/2018</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4/6/2018</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4/6/2018</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4/6/2018</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4/6/2018</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4/6/2018</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4/6/2018</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4/6/2018</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4/6/2018</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4/6/2018</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4/6/2018</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4/6/2018</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4/6/2018</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4/6/2018</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dirty="0">
                <a:solidFill>
                  <a:srgbClr val="302421"/>
                </a:solidFill>
                <a:latin typeface="Calibri" pitchFamily="34" charset="0"/>
                <a:cs typeface="Arial" pitchFamily="34" charset="0"/>
              </a:rPr>
              <a:t/>
            </a:r>
            <a:br>
              <a:rPr lang="en-GB" sz="2800" dirty="0">
                <a:solidFill>
                  <a:srgbClr val="302421"/>
                </a:solidFill>
                <a:latin typeface="Calibri" pitchFamily="34" charset="0"/>
                <a:cs typeface="Arial" pitchFamily="34" charset="0"/>
              </a:rPr>
            </a:br>
            <a:r>
              <a:rPr lang="fr-FR" sz="2800" dirty="0">
                <a:solidFill>
                  <a:srgbClr val="302421"/>
                </a:solidFill>
                <a:latin typeface="Calibri" pitchFamily="34" charset="0"/>
                <a:cs typeface="Arial" pitchFamily="34" charset="0"/>
              </a:rPr>
              <a:t>Global </a:t>
            </a:r>
            <a:r>
              <a:rPr lang="fr-FR" sz="2800" dirty="0" err="1">
                <a:solidFill>
                  <a:srgbClr val="302421"/>
                </a:solidFill>
                <a:latin typeface="Calibri" pitchFamily="34" charset="0"/>
                <a:cs typeface="Arial" pitchFamily="34" charset="0"/>
              </a:rPr>
              <a:t>Hedge</a:t>
            </a:r>
            <a:r>
              <a:rPr lang="fr-FR" sz="2800" dirty="0">
                <a:solidFill>
                  <a:srgbClr val="302421"/>
                </a:solidFill>
                <a:latin typeface="Calibri" pitchFamily="34" charset="0"/>
                <a:cs typeface="Arial" pitchFamily="34" charset="0"/>
              </a:rPr>
              <a:t> Position</a:t>
            </a:r>
            <a:endParaRPr lang="fr-FR" sz="2800" dirty="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29/03/2018</a:t>
            </a:r>
            <a:endParaRPr lang="fr-FR" dirty="0">
              <a:solidFill>
                <a:srgbClr val="302421"/>
              </a:solidFill>
              <a:latin typeface="Calibri" pitchFamily="34" charset="0"/>
            </a:endParaRP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CZK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EURCZK - Historical &amp; Planned</a:t>
            </a:r>
            <a:endParaRPr lang="en-US" dirty="0"/>
          </a:p>
        </p:txBody>
      </p:sp>
      <p:pic>
        <p:nvPicPr>
          <p:cNvPr id="3" name="Image 2">
            <a:extLst>
              <a:ext uri="{FF2B5EF4-FFF2-40B4-BE49-F238E27FC236}">
                <a16:creationId xmlns:a16="http://schemas.microsoft.com/office/drawing/2014/main" xmlns="" id="{7D8914C8-0D0C-47F5-BFEE-6C5661E89695}"/>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762698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EURCZK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EURCZK - Synthesis</a:t>
            </a:r>
          </a:p>
        </p:txBody>
      </p:sp>
      <p:pic>
        <p:nvPicPr>
          <p:cNvPr id="2" name="Image 1">
            <a:extLst>
              <a:ext uri="{FF2B5EF4-FFF2-40B4-BE49-F238E27FC236}">
                <a16:creationId xmlns:a16="http://schemas.microsoft.com/office/drawing/2014/main" xmlns="" id="{031D51F6-ACAC-47AE-891D-D2F1F47DD1D0}"/>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4072843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EURCZK - 2015</a:t>
            </a:r>
          </a:p>
        </p:txBody>
      </p:sp>
      <p:pic>
        <p:nvPicPr>
          <p:cNvPr id="2" name="Image 1">
            <a:extLst>
              <a:ext uri="{FF2B5EF4-FFF2-40B4-BE49-F238E27FC236}">
                <a16:creationId xmlns:a16="http://schemas.microsoft.com/office/drawing/2014/main" xmlns="" id="{FA3257DD-7C5D-47CF-93A5-D9EF811B374C}"/>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3" name="Image 2">
            <a:extLst>
              <a:ext uri="{FF2B5EF4-FFF2-40B4-BE49-F238E27FC236}">
                <a16:creationId xmlns:a16="http://schemas.microsoft.com/office/drawing/2014/main" xmlns="" id="{DFE31F46-A1DD-44F2-9829-19106C55E948}"/>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601106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EURCZK - 2016</a:t>
            </a:r>
          </a:p>
        </p:txBody>
      </p:sp>
      <p:pic>
        <p:nvPicPr>
          <p:cNvPr id="2" name="Image 1">
            <a:extLst>
              <a:ext uri="{FF2B5EF4-FFF2-40B4-BE49-F238E27FC236}">
                <a16:creationId xmlns:a16="http://schemas.microsoft.com/office/drawing/2014/main" xmlns="" id="{CE90D35A-753B-446F-AC09-88F9DD088251}"/>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3" name="Image 2">
            <a:extLst>
              <a:ext uri="{FF2B5EF4-FFF2-40B4-BE49-F238E27FC236}">
                <a16:creationId xmlns:a16="http://schemas.microsoft.com/office/drawing/2014/main" xmlns="" id="{80415A38-57E4-4F69-808B-1DD806A14E64}"/>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860985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EURCZK - 2017</a:t>
            </a:r>
          </a:p>
        </p:txBody>
      </p:sp>
      <p:pic>
        <p:nvPicPr>
          <p:cNvPr id="2" name="Image 1">
            <a:extLst>
              <a:ext uri="{FF2B5EF4-FFF2-40B4-BE49-F238E27FC236}">
                <a16:creationId xmlns:a16="http://schemas.microsoft.com/office/drawing/2014/main" xmlns="" id="{C3E0F8D7-0976-4B88-8785-DC44883582E6}"/>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3" name="Image 2">
            <a:extLst>
              <a:ext uri="{FF2B5EF4-FFF2-40B4-BE49-F238E27FC236}">
                <a16:creationId xmlns:a16="http://schemas.microsoft.com/office/drawing/2014/main" xmlns="" id="{DDD97B9E-AA38-409B-88C8-8BCAB5BA87E0}"/>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952263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EURCZK - 2018</a:t>
            </a:r>
          </a:p>
        </p:txBody>
      </p:sp>
      <p:pic>
        <p:nvPicPr>
          <p:cNvPr id="2" name="Image 1">
            <a:extLst>
              <a:ext uri="{FF2B5EF4-FFF2-40B4-BE49-F238E27FC236}">
                <a16:creationId xmlns:a16="http://schemas.microsoft.com/office/drawing/2014/main" xmlns="" id="{2146E167-8489-4643-AB65-5A679516D428}"/>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3" name="Image 2">
            <a:extLst>
              <a:ext uri="{FF2B5EF4-FFF2-40B4-BE49-F238E27FC236}">
                <a16:creationId xmlns:a16="http://schemas.microsoft.com/office/drawing/2014/main" xmlns="" id="{549EEBA8-E272-431F-8872-7659CDDFE9A8}"/>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649610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EURCZK - 2019</a:t>
            </a:r>
          </a:p>
        </p:txBody>
      </p:sp>
      <p:pic>
        <p:nvPicPr>
          <p:cNvPr id="2" name="Image 1">
            <a:extLst>
              <a:ext uri="{FF2B5EF4-FFF2-40B4-BE49-F238E27FC236}">
                <a16:creationId xmlns:a16="http://schemas.microsoft.com/office/drawing/2014/main" xmlns="" id="{1DCEA4A7-C9EE-4AA1-A22F-579DA09DCFEB}"/>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3" name="Image 2">
            <a:extLst>
              <a:ext uri="{FF2B5EF4-FFF2-40B4-BE49-F238E27FC236}">
                <a16:creationId xmlns:a16="http://schemas.microsoft.com/office/drawing/2014/main" xmlns="" id="{5F9883B5-EC15-477F-943C-8B39F58A3B62}"/>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123954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xmlns="" id="{3CA9C5EF-A9F2-4A07-8DF0-C5A9A12885D6}"/>
              </a:ext>
            </a:extLst>
          </p:cNvPr>
          <p:cNvPicPr>
            <a:picLocks noChangeAspect="1"/>
          </p:cNvPicPr>
          <p:nvPr/>
        </p:nvPicPr>
        <p:blipFill>
          <a:blip r:embed="rId2"/>
          <a:stretch>
            <a:fillRect/>
          </a:stretch>
        </p:blipFill>
        <p:spPr>
          <a:xfrm>
            <a:off x="825500" y="1270000"/>
            <a:ext cx="7410938" cy="5051201"/>
          </a:xfrm>
          <a:prstGeom prst="rect">
            <a:avLst/>
          </a:prstGeom>
        </p:spPr>
      </p:pic>
    </p:spTree>
    <p:extLst>
      <p:ext uri="{BB962C8B-B14F-4D97-AF65-F5344CB8AC3E}">
        <p14:creationId xmlns:p14="http://schemas.microsoft.com/office/powerpoint/2010/main" val="1481882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EURUSD - Synthesis</a:t>
            </a:r>
          </a:p>
        </p:txBody>
      </p:sp>
      <p:pic>
        <p:nvPicPr>
          <p:cNvPr id="2" name="Image 1">
            <a:extLst>
              <a:ext uri="{FF2B5EF4-FFF2-40B4-BE49-F238E27FC236}">
                <a16:creationId xmlns:a16="http://schemas.microsoft.com/office/drawing/2014/main" xmlns="" id="{2B41A921-6518-4E4D-8369-83248F1EEA2A}"/>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356767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EURUSD - 2015</a:t>
            </a:r>
          </a:p>
        </p:txBody>
      </p:sp>
      <p:pic>
        <p:nvPicPr>
          <p:cNvPr id="2" name="Image 1">
            <a:extLst>
              <a:ext uri="{FF2B5EF4-FFF2-40B4-BE49-F238E27FC236}">
                <a16:creationId xmlns:a16="http://schemas.microsoft.com/office/drawing/2014/main" xmlns="" id="{48453A71-FC54-45F1-AFAA-832AC9A911AD}"/>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3" name="Image 2">
            <a:extLst>
              <a:ext uri="{FF2B5EF4-FFF2-40B4-BE49-F238E27FC236}">
                <a16:creationId xmlns:a16="http://schemas.microsoft.com/office/drawing/2014/main" xmlns="" id="{924CE703-95AC-4FDC-BA22-C9F18D5BF28B}"/>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292520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EURUSD - 2016</a:t>
            </a:r>
          </a:p>
        </p:txBody>
      </p:sp>
      <p:pic>
        <p:nvPicPr>
          <p:cNvPr id="2" name="Image 1">
            <a:extLst>
              <a:ext uri="{FF2B5EF4-FFF2-40B4-BE49-F238E27FC236}">
                <a16:creationId xmlns:a16="http://schemas.microsoft.com/office/drawing/2014/main" xmlns="" id="{F6BD0C95-7813-44B4-9982-020C710306AD}"/>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3" name="Image 2">
            <a:extLst>
              <a:ext uri="{FF2B5EF4-FFF2-40B4-BE49-F238E27FC236}">
                <a16:creationId xmlns:a16="http://schemas.microsoft.com/office/drawing/2014/main" xmlns="" id="{167F265C-F33F-40FD-B3C1-9E3469F7EF9D}"/>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1719161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EURUSD - 2017</a:t>
            </a:r>
          </a:p>
        </p:txBody>
      </p:sp>
      <p:pic>
        <p:nvPicPr>
          <p:cNvPr id="2" name="Image 1">
            <a:extLst>
              <a:ext uri="{FF2B5EF4-FFF2-40B4-BE49-F238E27FC236}">
                <a16:creationId xmlns:a16="http://schemas.microsoft.com/office/drawing/2014/main" xmlns="" id="{9FCF78E5-410F-42D1-99E7-EF5F3633113F}"/>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3" name="Image 2">
            <a:extLst>
              <a:ext uri="{FF2B5EF4-FFF2-40B4-BE49-F238E27FC236}">
                <a16:creationId xmlns:a16="http://schemas.microsoft.com/office/drawing/2014/main" xmlns="" id="{71A68063-9244-4CC4-885B-8747005FAF2E}"/>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8518528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EURUSD - 2018</a:t>
            </a:r>
          </a:p>
        </p:txBody>
      </p:sp>
      <p:pic>
        <p:nvPicPr>
          <p:cNvPr id="2" name="Image 1">
            <a:extLst>
              <a:ext uri="{FF2B5EF4-FFF2-40B4-BE49-F238E27FC236}">
                <a16:creationId xmlns:a16="http://schemas.microsoft.com/office/drawing/2014/main" xmlns="" id="{7C32A121-B61B-4408-A451-8C7FAC352361}"/>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3" name="Image 2">
            <a:extLst>
              <a:ext uri="{FF2B5EF4-FFF2-40B4-BE49-F238E27FC236}">
                <a16:creationId xmlns:a16="http://schemas.microsoft.com/office/drawing/2014/main" xmlns="" id="{4761883C-A018-412F-A03C-D2AF6DFD9E37}"/>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1574148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EURUSD - 2019</a:t>
            </a:r>
          </a:p>
        </p:txBody>
      </p:sp>
      <p:pic>
        <p:nvPicPr>
          <p:cNvPr id="2" name="Image 1">
            <a:extLst>
              <a:ext uri="{FF2B5EF4-FFF2-40B4-BE49-F238E27FC236}">
                <a16:creationId xmlns:a16="http://schemas.microsoft.com/office/drawing/2014/main" xmlns="" id="{356285A4-EE1B-405E-9E85-3A30E5C6A5C7}"/>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3" name="Image 2">
            <a:extLst>
              <a:ext uri="{FF2B5EF4-FFF2-40B4-BE49-F238E27FC236}">
                <a16:creationId xmlns:a16="http://schemas.microsoft.com/office/drawing/2014/main" xmlns="" id="{8ED80958-C3B3-401A-B49B-5CE0C9A6A1B0}"/>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3995256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EURUSD - 2020</a:t>
            </a:r>
          </a:p>
        </p:txBody>
      </p:sp>
      <p:pic>
        <p:nvPicPr>
          <p:cNvPr id="2" name="Image 1">
            <a:extLst>
              <a:ext uri="{FF2B5EF4-FFF2-40B4-BE49-F238E27FC236}">
                <a16:creationId xmlns:a16="http://schemas.microsoft.com/office/drawing/2014/main" xmlns="" id="{74EC5C08-F60D-4F97-A40A-A6B10D84D9F6}"/>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3" name="Image 2">
            <a:extLst>
              <a:ext uri="{FF2B5EF4-FFF2-40B4-BE49-F238E27FC236}">
                <a16:creationId xmlns:a16="http://schemas.microsoft.com/office/drawing/2014/main" xmlns="" id="{2BB65461-2086-4B6A-8611-7AFA6B5FF58C}"/>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4603266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USDBRL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USDBRL - Historical &amp; Planned</a:t>
            </a:r>
            <a:endParaRPr lang="en-US" dirty="0"/>
          </a:p>
        </p:txBody>
      </p:sp>
      <p:pic>
        <p:nvPicPr>
          <p:cNvPr id="3" name="Image 2">
            <a:extLst>
              <a:ext uri="{FF2B5EF4-FFF2-40B4-BE49-F238E27FC236}">
                <a16:creationId xmlns:a16="http://schemas.microsoft.com/office/drawing/2014/main" xmlns="" id="{F994E94D-A16E-4EFC-89C7-568C3657A7E0}"/>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216143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USDBRL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USDBRL - Synthesis</a:t>
            </a:r>
          </a:p>
        </p:txBody>
      </p:sp>
      <p:pic>
        <p:nvPicPr>
          <p:cNvPr id="2" name="Image 1">
            <a:extLst>
              <a:ext uri="{FF2B5EF4-FFF2-40B4-BE49-F238E27FC236}">
                <a16:creationId xmlns:a16="http://schemas.microsoft.com/office/drawing/2014/main" xmlns="" id="{104BA476-55D3-40BF-ABC7-DBE7DF1A82D7}"/>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4176417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USDBRL - 2015</a:t>
            </a:r>
          </a:p>
        </p:txBody>
      </p:sp>
      <p:pic>
        <p:nvPicPr>
          <p:cNvPr id="2" name="Image 1">
            <a:extLst>
              <a:ext uri="{FF2B5EF4-FFF2-40B4-BE49-F238E27FC236}">
                <a16:creationId xmlns:a16="http://schemas.microsoft.com/office/drawing/2014/main" xmlns="" id="{FB005DA0-98A6-4D26-88EC-4CF4CA453BD2}"/>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3" name="Image 2">
            <a:extLst>
              <a:ext uri="{FF2B5EF4-FFF2-40B4-BE49-F238E27FC236}">
                <a16:creationId xmlns:a16="http://schemas.microsoft.com/office/drawing/2014/main" xmlns="" id="{BE9F18C9-544B-4182-BD02-6FEBE75A80FB}"/>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7610758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USDBRL - 2016</a:t>
            </a:r>
          </a:p>
        </p:txBody>
      </p:sp>
      <p:pic>
        <p:nvPicPr>
          <p:cNvPr id="2" name="Image 1">
            <a:extLst>
              <a:ext uri="{FF2B5EF4-FFF2-40B4-BE49-F238E27FC236}">
                <a16:creationId xmlns:a16="http://schemas.microsoft.com/office/drawing/2014/main" xmlns="" id="{CDC7FA11-42DD-4E66-BC3A-016876549BA4}"/>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3" name="Image 2">
            <a:extLst>
              <a:ext uri="{FF2B5EF4-FFF2-40B4-BE49-F238E27FC236}">
                <a16:creationId xmlns:a16="http://schemas.microsoft.com/office/drawing/2014/main" xmlns="" id="{DED6CAB3-971D-49B9-9136-921A0A5AC641}"/>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6673605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USDBRL - 2017</a:t>
            </a:r>
          </a:p>
        </p:txBody>
      </p:sp>
      <p:pic>
        <p:nvPicPr>
          <p:cNvPr id="2" name="Image 1">
            <a:extLst>
              <a:ext uri="{FF2B5EF4-FFF2-40B4-BE49-F238E27FC236}">
                <a16:creationId xmlns:a16="http://schemas.microsoft.com/office/drawing/2014/main" xmlns="" id="{0AC56CD8-71A9-4921-AC7A-8C7D444FC50D}"/>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3" name="Image 2">
            <a:extLst>
              <a:ext uri="{FF2B5EF4-FFF2-40B4-BE49-F238E27FC236}">
                <a16:creationId xmlns:a16="http://schemas.microsoft.com/office/drawing/2014/main" xmlns="" id="{67C154DD-B70A-4E01-9129-1FF7C5F2384F}"/>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208238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USDMXN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USDMXN - Historical &amp; Planned</a:t>
            </a:r>
            <a:endParaRPr lang="en-US" dirty="0"/>
          </a:p>
        </p:txBody>
      </p:sp>
      <p:pic>
        <p:nvPicPr>
          <p:cNvPr id="3" name="Image 2">
            <a:extLst>
              <a:ext uri="{FF2B5EF4-FFF2-40B4-BE49-F238E27FC236}">
                <a16:creationId xmlns:a16="http://schemas.microsoft.com/office/drawing/2014/main" xmlns="" id="{0B2E1016-6C84-48AC-8A10-1A0D39920FA4}"/>
              </a:ext>
            </a:extLst>
          </p:cNvPr>
          <p:cNvPicPr>
            <a:picLocks noChangeAspect="1"/>
          </p:cNvPicPr>
          <p:nvPr/>
        </p:nvPicPr>
        <p:blipFill>
          <a:blip r:embed="rId2"/>
          <a:stretch>
            <a:fillRect/>
          </a:stretch>
        </p:blipFill>
        <p:spPr>
          <a:xfrm>
            <a:off x="825500" y="1270000"/>
            <a:ext cx="7410938" cy="5041634"/>
          </a:xfrm>
          <a:prstGeom prst="rect">
            <a:avLst/>
          </a:prstGeom>
        </p:spPr>
      </p:pic>
    </p:spTree>
    <p:extLst>
      <p:ext uri="{BB962C8B-B14F-4D97-AF65-F5344CB8AC3E}">
        <p14:creationId xmlns:p14="http://schemas.microsoft.com/office/powerpoint/2010/main" val="28400811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USDMXN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USDMXN - Synthesis</a:t>
            </a:r>
          </a:p>
        </p:txBody>
      </p:sp>
      <p:pic>
        <p:nvPicPr>
          <p:cNvPr id="2" name="Image 1">
            <a:extLst>
              <a:ext uri="{FF2B5EF4-FFF2-40B4-BE49-F238E27FC236}">
                <a16:creationId xmlns:a16="http://schemas.microsoft.com/office/drawing/2014/main" xmlns="" id="{6A6E6FA9-FC42-46E4-B433-4A897D17D291}"/>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9248504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USDMXN - 2017</a:t>
            </a:r>
          </a:p>
        </p:txBody>
      </p:sp>
      <p:pic>
        <p:nvPicPr>
          <p:cNvPr id="2" name="Image 1">
            <a:extLst>
              <a:ext uri="{FF2B5EF4-FFF2-40B4-BE49-F238E27FC236}">
                <a16:creationId xmlns:a16="http://schemas.microsoft.com/office/drawing/2014/main" xmlns="" id="{A7E350B3-9BA0-4D29-808C-10DDCD8CE6EA}"/>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3" name="Image 2">
            <a:extLst>
              <a:ext uri="{FF2B5EF4-FFF2-40B4-BE49-F238E27FC236}">
                <a16:creationId xmlns:a16="http://schemas.microsoft.com/office/drawing/2014/main" xmlns="" id="{416E4229-B12B-4852-AD80-D1E9A503943E}"/>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1192076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pic>
        <p:nvPicPr>
          <p:cNvPr id="3" name="Image 2">
            <a:extLst>
              <a:ext uri="{FF2B5EF4-FFF2-40B4-BE49-F238E27FC236}">
                <a16:creationId xmlns:a16="http://schemas.microsoft.com/office/drawing/2014/main" xmlns="" id="{D100BE9C-F82D-401D-BBFA-3A22F71EE080}"/>
              </a:ext>
            </a:extLst>
          </p:cNvPr>
          <p:cNvPicPr>
            <a:picLocks noChangeAspect="1"/>
          </p:cNvPicPr>
          <p:nvPr/>
        </p:nvPicPr>
        <p:blipFill>
          <a:blip r:embed="rId2"/>
          <a:stretch>
            <a:fillRect/>
          </a:stretch>
        </p:blipFill>
        <p:spPr>
          <a:xfrm>
            <a:off x="127000" y="1524000"/>
            <a:ext cx="8890000" cy="4018092"/>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pic>
        <p:nvPicPr>
          <p:cNvPr id="3" name="Image 2">
            <a:extLst>
              <a:ext uri="{FF2B5EF4-FFF2-40B4-BE49-F238E27FC236}">
                <a16:creationId xmlns:a16="http://schemas.microsoft.com/office/drawing/2014/main" xmlns="" id="{6F3E7E74-1DEF-47B9-92B2-06482B3BC902}"/>
              </a:ext>
            </a:extLst>
          </p:cNvPr>
          <p:cNvPicPr>
            <a:picLocks noChangeAspect="1"/>
          </p:cNvPicPr>
          <p:nvPr/>
        </p:nvPicPr>
        <p:blipFill>
          <a:blip r:embed="rId2"/>
          <a:stretch>
            <a:fillRect/>
          </a:stretch>
        </p:blipFill>
        <p:spPr>
          <a:xfrm>
            <a:off x="127000" y="1524000"/>
            <a:ext cx="8890000" cy="3940204"/>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35000" y="1905000"/>
            <a:ext cx="3810000" cy="4154984"/>
          </a:xfrm>
          <a:prstGeom prst="rect">
            <a:avLst/>
          </a:prstGeom>
          <a:noFill/>
        </p:spPr>
        <p:txBody>
          <a:bodyPr wrap="square" rtlCol="0">
            <a:spAutoFit/>
          </a:bodyPr>
          <a:lstStyle/>
          <a:p>
            <a:pPr algn="ctr"/>
            <a:r>
              <a:rPr lang="en-US" sz="2400">
                <a:latin typeface="Calibri" panose="020F0502020204030204" pitchFamily="34" charset="0"/>
              </a:rPr>
              <a:t>Fair Value
Intrinsec Value
Time Value</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a:t>MTM Analysis CCY/Volume effect (Graph)</a:t>
            </a:r>
            <a:endParaRPr lang="en-US" dirty="0"/>
          </a:p>
        </p:txBody>
      </p:sp>
      <p:pic>
        <p:nvPicPr>
          <p:cNvPr id="3" name="Image 2">
            <a:extLst>
              <a:ext uri="{FF2B5EF4-FFF2-40B4-BE49-F238E27FC236}">
                <a16:creationId xmlns:a16="http://schemas.microsoft.com/office/drawing/2014/main" xmlns="" id="{82CB4431-754D-4A8A-B0C0-20A55F1D0580}"/>
              </a:ext>
            </a:extLst>
          </p:cNvPr>
          <p:cNvPicPr>
            <a:picLocks noChangeAspect="1"/>
          </p:cNvPicPr>
          <p:nvPr/>
        </p:nvPicPr>
        <p:blipFill>
          <a:blip r:embed="rId2"/>
          <a:stretch>
            <a:fillRect/>
          </a:stretch>
        </p:blipFill>
        <p:spPr>
          <a:xfrm>
            <a:off x="4445000" y="1270000"/>
            <a:ext cx="3759662" cy="1651000"/>
          </a:xfrm>
          <a:prstGeom prst="rect">
            <a:avLst/>
          </a:prstGeom>
        </p:spPr>
      </p:pic>
      <p:pic>
        <p:nvPicPr>
          <p:cNvPr id="5" name="Image 4">
            <a:extLst>
              <a:ext uri="{FF2B5EF4-FFF2-40B4-BE49-F238E27FC236}">
                <a16:creationId xmlns:a16="http://schemas.microsoft.com/office/drawing/2014/main" xmlns="" id="{A323671C-8C8C-45F9-86D6-CCCC086E5F91}"/>
              </a:ext>
            </a:extLst>
          </p:cNvPr>
          <p:cNvPicPr>
            <a:picLocks noChangeAspect="1"/>
          </p:cNvPicPr>
          <p:nvPr/>
        </p:nvPicPr>
        <p:blipFill>
          <a:blip r:embed="rId3"/>
          <a:stretch>
            <a:fillRect/>
          </a:stretch>
        </p:blipFill>
        <p:spPr>
          <a:xfrm>
            <a:off x="4445000" y="3175000"/>
            <a:ext cx="3773850" cy="1651000"/>
          </a:xfrm>
          <a:prstGeom prst="rect">
            <a:avLst/>
          </a:prstGeom>
        </p:spPr>
      </p:pic>
      <p:pic>
        <p:nvPicPr>
          <p:cNvPr id="6" name="Image 5">
            <a:extLst>
              <a:ext uri="{FF2B5EF4-FFF2-40B4-BE49-F238E27FC236}">
                <a16:creationId xmlns:a16="http://schemas.microsoft.com/office/drawing/2014/main" xmlns="" id="{8E43ADA4-E8DF-4D55-A9C7-D31EDB5793C4}"/>
              </a:ext>
            </a:extLst>
          </p:cNvPr>
          <p:cNvPicPr>
            <a:picLocks noChangeAspect="1"/>
          </p:cNvPicPr>
          <p:nvPr/>
        </p:nvPicPr>
        <p:blipFill>
          <a:blip r:embed="rId4"/>
          <a:stretch>
            <a:fillRect/>
          </a:stretch>
        </p:blipFill>
        <p:spPr>
          <a:xfrm>
            <a:off x="4445000" y="5080000"/>
            <a:ext cx="3759662" cy="1651000"/>
          </a:xfrm>
          <a:prstGeom prst="rect">
            <a:avLst/>
          </a:prstGeom>
        </p:spPr>
      </p:pic>
    </p:spTree>
    <p:extLst>
      <p:ext uri="{BB962C8B-B14F-4D97-AF65-F5344CB8AC3E}">
        <p14:creationId xmlns:p14="http://schemas.microsoft.com/office/powerpoint/2010/main" val="1855799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MTM Analysis CCY/Volume effect (Table)</a:t>
            </a:r>
            <a:endParaRPr lang="en-US" dirty="0"/>
          </a:p>
        </p:txBody>
      </p:sp>
      <p:pic>
        <p:nvPicPr>
          <p:cNvPr id="4" name="Image 3">
            <a:extLst>
              <a:ext uri="{FF2B5EF4-FFF2-40B4-BE49-F238E27FC236}">
                <a16:creationId xmlns:a16="http://schemas.microsoft.com/office/drawing/2014/main" xmlns="" id="{31506A7E-04A7-4C81-AA80-F07AA07D73A1}"/>
              </a:ext>
            </a:extLst>
          </p:cNvPr>
          <p:cNvPicPr>
            <a:picLocks noChangeAspect="1"/>
          </p:cNvPicPr>
          <p:nvPr/>
        </p:nvPicPr>
        <p:blipFill>
          <a:blip r:embed="rId2"/>
          <a:stretch>
            <a:fillRect/>
          </a:stretch>
        </p:blipFill>
        <p:spPr>
          <a:xfrm>
            <a:off x="254000" y="2540000"/>
            <a:ext cx="8636000" cy="1892519"/>
          </a:xfrm>
          <a:prstGeom prst="rect">
            <a:avLst/>
          </a:prstGeom>
        </p:spPr>
      </p:pic>
    </p:spTree>
    <p:extLst>
      <p:ext uri="{BB962C8B-B14F-4D97-AF65-F5344CB8AC3E}">
        <p14:creationId xmlns:p14="http://schemas.microsoft.com/office/powerpoint/2010/main" val="1538820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pic>
        <p:nvPicPr>
          <p:cNvPr id="4" name="Image 3">
            <a:extLst>
              <a:ext uri="{FF2B5EF4-FFF2-40B4-BE49-F238E27FC236}">
                <a16:creationId xmlns:a16="http://schemas.microsoft.com/office/drawing/2014/main" xmlns="" id="{077C8259-3C5A-4F58-8692-A8AF247A5AA1}"/>
              </a:ext>
            </a:extLst>
          </p:cNvPr>
          <p:cNvPicPr>
            <a:picLocks noChangeAspect="1"/>
          </p:cNvPicPr>
          <p:nvPr/>
        </p:nvPicPr>
        <p:blipFill>
          <a:blip r:embed="rId2"/>
          <a:stretch>
            <a:fillRect/>
          </a:stretch>
        </p:blipFill>
        <p:spPr>
          <a:xfrm>
            <a:off x="317500" y="1143000"/>
            <a:ext cx="4697226" cy="1619250"/>
          </a:xfrm>
          <a:prstGeom prst="rect">
            <a:avLst/>
          </a:prstGeom>
        </p:spPr>
      </p:pic>
      <p:pic>
        <p:nvPicPr>
          <p:cNvPr id="5" name="Image 4">
            <a:extLst>
              <a:ext uri="{FF2B5EF4-FFF2-40B4-BE49-F238E27FC236}">
                <a16:creationId xmlns:a16="http://schemas.microsoft.com/office/drawing/2014/main" xmlns="" id="{14B3ECF9-EC64-4396-A18A-E9E289021E0E}"/>
              </a:ext>
            </a:extLst>
          </p:cNvPr>
          <p:cNvPicPr>
            <a:picLocks noChangeAspect="1"/>
          </p:cNvPicPr>
          <p:nvPr/>
        </p:nvPicPr>
        <p:blipFill>
          <a:blip r:embed="rId3"/>
          <a:stretch>
            <a:fillRect/>
          </a:stretch>
        </p:blipFill>
        <p:spPr>
          <a:xfrm>
            <a:off x="3429000" y="3175000"/>
            <a:ext cx="5246184" cy="3429000"/>
          </a:xfrm>
          <a:prstGeom prst="rect">
            <a:avLst/>
          </a:prstGeom>
        </p:spPr>
      </p:pic>
    </p:spTree>
    <p:extLst>
      <p:ext uri="{BB962C8B-B14F-4D97-AF65-F5344CB8AC3E}">
        <p14:creationId xmlns:p14="http://schemas.microsoft.com/office/powerpoint/2010/main" val="2611718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EURCZK</a:t>
            </a:r>
            <a:endParaRPr lang="en-US" dirty="0"/>
          </a:p>
        </p:txBody>
      </p:sp>
      <p:pic>
        <p:nvPicPr>
          <p:cNvPr id="4" name="Image 3">
            <a:extLst>
              <a:ext uri="{FF2B5EF4-FFF2-40B4-BE49-F238E27FC236}">
                <a16:creationId xmlns:a16="http://schemas.microsoft.com/office/drawing/2014/main" xmlns="" id="{F958804D-D2DB-4E3D-A25D-4370CC525BDB}"/>
              </a:ext>
            </a:extLst>
          </p:cNvPr>
          <p:cNvPicPr>
            <a:picLocks noChangeAspect="1"/>
          </p:cNvPicPr>
          <p:nvPr/>
        </p:nvPicPr>
        <p:blipFill>
          <a:blip r:embed="rId2"/>
          <a:stretch>
            <a:fillRect/>
          </a:stretch>
        </p:blipFill>
        <p:spPr>
          <a:xfrm>
            <a:off x="317499" y="1142999"/>
            <a:ext cx="4016375" cy="1855879"/>
          </a:xfrm>
          <a:prstGeom prst="rect">
            <a:avLst/>
          </a:prstGeom>
        </p:spPr>
      </p:pic>
      <p:pic>
        <p:nvPicPr>
          <p:cNvPr id="5" name="Image 4">
            <a:extLst>
              <a:ext uri="{FF2B5EF4-FFF2-40B4-BE49-F238E27FC236}">
                <a16:creationId xmlns:a16="http://schemas.microsoft.com/office/drawing/2014/main" xmlns="" id="{D5352F29-EDCD-4F6E-96D1-EAE216D3A1FA}"/>
              </a:ext>
            </a:extLst>
          </p:cNvPr>
          <p:cNvPicPr>
            <a:picLocks noChangeAspect="1"/>
          </p:cNvPicPr>
          <p:nvPr/>
        </p:nvPicPr>
        <p:blipFill>
          <a:blip r:embed="rId3"/>
          <a:stretch>
            <a:fillRect/>
          </a:stretch>
        </p:blipFill>
        <p:spPr>
          <a:xfrm>
            <a:off x="3429000" y="3175000"/>
            <a:ext cx="5246184" cy="3429000"/>
          </a:xfrm>
          <a:prstGeom prst="rect">
            <a:avLst/>
          </a:prstGeom>
        </p:spPr>
      </p:pic>
    </p:spTree>
    <p:extLst>
      <p:ext uri="{BB962C8B-B14F-4D97-AF65-F5344CB8AC3E}">
        <p14:creationId xmlns:p14="http://schemas.microsoft.com/office/powerpoint/2010/main" val="2205649957"/>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5695</TotalTime>
  <Words>545</Words>
  <Application>Microsoft Office PowerPoint</Application>
  <PresentationFormat>Affichage à l'écran (4:3)</PresentationFormat>
  <Paragraphs>84</Paragraphs>
  <Slides>34</Slides>
  <Notes>0</Notes>
  <HiddenSlides>0</HiddenSlides>
  <MMClips>0</MMClips>
  <ScaleCrop>false</ScaleCrop>
  <HeadingPairs>
    <vt:vector size="4" baseType="variant">
      <vt:variant>
        <vt:lpstr>Thème</vt:lpstr>
      </vt:variant>
      <vt:variant>
        <vt:i4>2</vt:i4>
      </vt:variant>
      <vt:variant>
        <vt:lpstr>Titres des diapositives</vt:lpstr>
      </vt:variant>
      <vt:variant>
        <vt:i4>34</vt:i4>
      </vt:variant>
    </vt:vector>
  </HeadingPairs>
  <TitlesOfParts>
    <vt:vector size="36" baseType="lpstr">
      <vt:lpstr>Inspiration</vt:lpstr>
      <vt:lpstr>1_Inspiration</vt:lpstr>
      <vt:lpstr> Global Hedge Position</vt:lpstr>
      <vt:lpstr>Contents</vt:lpstr>
      <vt:lpstr> </vt:lpstr>
      <vt:lpstr>Hedging Summary</vt:lpstr>
      <vt:lpstr>Hedging Performance</vt:lpstr>
      <vt:lpstr>MTM Analysis CCY/Volume effect (Graph)</vt:lpstr>
      <vt:lpstr>MTM Analysis CCY/Volume effect (Table)</vt:lpstr>
      <vt:lpstr>Sensitivity EURUSD</vt:lpstr>
      <vt:lpstr>Sensitivity EURCZK</vt:lpstr>
      <vt:lpstr>EURCZK - Historical &amp; Planned</vt:lpstr>
      <vt:lpstr>EURCZK - Synthesis</vt:lpstr>
      <vt:lpstr>EURCZK - 2015</vt:lpstr>
      <vt:lpstr>EURCZK - 2016</vt:lpstr>
      <vt:lpstr>EURCZK - 2017</vt:lpstr>
      <vt:lpstr>EURCZK - 2018</vt:lpstr>
      <vt:lpstr>EURCZK - 2019</vt:lpstr>
      <vt:lpstr>EURUSD - Historical &amp; Planned</vt:lpstr>
      <vt:lpstr>EURUSD - Synthesis</vt:lpstr>
      <vt:lpstr>EURUSD - 2015</vt:lpstr>
      <vt:lpstr>EURUSD - 2016</vt:lpstr>
      <vt:lpstr>EURUSD - 2017</vt:lpstr>
      <vt:lpstr>EURUSD - 2018</vt:lpstr>
      <vt:lpstr>EURUSD - 2019</vt:lpstr>
      <vt:lpstr>EURUSD - 2020</vt:lpstr>
      <vt:lpstr>USDBRL - Historical &amp; Planned</vt:lpstr>
      <vt:lpstr>USDBRL - Synthesis</vt:lpstr>
      <vt:lpstr>USDBRL - 2015</vt:lpstr>
      <vt:lpstr>USDBRL - 2016</vt:lpstr>
      <vt:lpstr>USDBRL - 2017</vt:lpstr>
      <vt:lpstr>USDMXN - Historical &amp; Planned</vt:lpstr>
      <vt:lpstr>USDMXN - Synthesis</vt:lpstr>
      <vt:lpstr>USDMXN - 2017</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Maxime Dentroux - Kerius Finance</cp:lastModifiedBy>
  <cp:revision>702</cp:revision>
  <cp:lastPrinted>2012-02-01T10:00:25Z</cp:lastPrinted>
  <dcterms:created xsi:type="dcterms:W3CDTF">2010-04-23T15:09:35Z</dcterms:created>
  <dcterms:modified xsi:type="dcterms:W3CDTF">2018-04-06T07:45:22Z</dcterms:modified>
</cp:coreProperties>
</file>