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41"/>
  </p:notesMasterIdLst>
  <p:sldIdLst>
    <p:sldId id="256" r:id="rId3"/>
    <p:sldId id="466" r:id="rId4"/>
    <p:sldId id="476" r:id="rId5"/>
    <p:sldId id="493" r:id="rId6"/>
    <p:sldId id="494" r:id="rId7"/>
    <p:sldId id="497" r:id="rId8"/>
    <p:sldId id="496" r:id="rId9"/>
    <p:sldId id="495" r:id="rId10"/>
    <p:sldId id="470" r:id="rId11"/>
    <p:sldId id="459" r:id="rId12"/>
    <p:sldId id="411" r:id="rId13"/>
    <p:sldId id="413" r:id="rId14"/>
    <p:sldId id="414" r:id="rId15"/>
    <p:sldId id="415" r:id="rId16"/>
    <p:sldId id="416" r:id="rId17"/>
    <p:sldId id="417" r:id="rId18"/>
    <p:sldId id="418" r:id="rId19"/>
    <p:sldId id="457" r:id="rId20"/>
    <p:sldId id="419" r:id="rId21"/>
    <p:sldId id="420" r:id="rId22"/>
    <p:sldId id="421" r:id="rId23"/>
    <p:sldId id="422" r:id="rId24"/>
    <p:sldId id="423" r:id="rId25"/>
    <p:sldId id="424" r:id="rId26"/>
    <p:sldId id="425" r:id="rId27"/>
    <p:sldId id="426" r:id="rId28"/>
    <p:sldId id="427" r:id="rId29"/>
    <p:sldId id="458" r:id="rId30"/>
    <p:sldId id="428" r:id="rId31"/>
    <p:sldId id="430" r:id="rId32"/>
    <p:sldId id="431" r:id="rId33"/>
    <p:sldId id="432" r:id="rId34"/>
    <p:sldId id="433" r:id="rId35"/>
    <p:sldId id="460" r:id="rId36"/>
    <p:sldId id="434" r:id="rId37"/>
    <p:sldId id="436" r:id="rId38"/>
    <p:sldId id="409" r:id="rId39"/>
    <p:sldId id="410" r:id="rId40"/>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0" d="100"/>
          <a:sy n="80" d="100"/>
        </p:scale>
        <p:origin x="-1589"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05/07/2018</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7/5/2018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 xmlns:a16="http://schemas.microsoft.com/office/drawing/2014/main" id="{35282229-44C9-44B7-8B62-AA7853151010}"/>
              </a:ext>
            </a:extLst>
          </p:cNvPr>
          <p:cNvPicPr>
            <a:picLocks noChangeAspect="1"/>
          </p:cNvPicPr>
          <p:nvPr userDrawn="1"/>
        </p:nvPicPr>
        <p:blipFill>
          <a:blip r:embed="rId3"/>
          <a:stretch>
            <a:fillRect/>
          </a:stretch>
        </p:blipFill>
        <p:spPr>
          <a:xfrm>
            <a:off x="3333294" y="2853662"/>
            <a:ext cx="2198430" cy="708840"/>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7/5/2018</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7/5/2018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7/5/2018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7/5/2018</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7/5/2018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7/5/2018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7/5/2018</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7/5/2018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7/5/2018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7/5/2018</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 xmlns:a16="http://schemas.microsoft.com/office/drawing/2014/main" id="{516C98AB-72AB-4957-9E87-BC62A12A85A4}"/>
              </a:ext>
            </a:extLst>
          </p:cNvPr>
          <p:cNvPicPr>
            <a:picLocks noChangeAspect="1"/>
          </p:cNvPicPr>
          <p:nvPr userDrawn="1"/>
        </p:nvPicPr>
        <p:blipFill>
          <a:blip r:embed="rId3"/>
          <a:stretch>
            <a:fillRect/>
          </a:stretch>
        </p:blipFill>
        <p:spPr>
          <a:xfrm>
            <a:off x="7473290" y="409651"/>
            <a:ext cx="1247824" cy="402336"/>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7/5/2018</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7/5/2018</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7/5/2018</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7/5/2018</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7/5/2018</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7/5/2018</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7/5/2018</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7/5/2018</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7/5/2018</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7/5/2018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7/5/2018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7/5/2018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7/5/2018</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7/5/2018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7/5/2018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7/5/2018</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7/5/2018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7/5/2018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7/5/2018</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7/5/2018</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7/5/2018</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7/5/2018</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7/5/2018</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7/5/2018</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7/5/2018</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7/5/2018</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r>
              <a:rPr lang="en-GB" dirty="0"/>
              <a:t/>
            </a:r>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29/06/2018</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a:extLst>
              <a:ext uri="{FF2B5EF4-FFF2-40B4-BE49-F238E27FC236}">
                <a16:creationId xmlns="" xmlns:a16="http://schemas.microsoft.com/office/drawing/2014/main" id="{6AD1F453-5DB0-4871-B9A4-940AAE2BC51E}"/>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335579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Synthesis</a:t>
            </a:r>
          </a:p>
        </p:txBody>
      </p:sp>
      <p:pic>
        <p:nvPicPr>
          <p:cNvPr id="3" name="EURCZK_ImageSynthesisMIN">
            <a:extLst>
              <a:ext uri="{FF2B5EF4-FFF2-40B4-BE49-F238E27FC236}">
                <a16:creationId xmlns="" xmlns:a16="http://schemas.microsoft.com/office/drawing/2014/main" id="{675C5ED6-70F2-4B3D-AD5D-B53954D03B5F}"/>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932244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- 2014</a:t>
            </a:r>
          </a:p>
        </p:txBody>
      </p:sp>
      <p:pic>
        <p:nvPicPr>
          <p:cNvPr id="3" name="EURCZK_ImageALLOC">
            <a:extLst>
              <a:ext uri="{FF2B5EF4-FFF2-40B4-BE49-F238E27FC236}">
                <a16:creationId xmlns="" xmlns:a16="http://schemas.microsoft.com/office/drawing/2014/main" id="{3301B905-15AD-46B2-96AA-8A5E0C85C98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 xmlns:a16="http://schemas.microsoft.com/office/drawing/2014/main" id="{A8584E99-BBB0-41AE-AC90-A17F4B6C1F9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435113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- 2015</a:t>
            </a:r>
          </a:p>
        </p:txBody>
      </p:sp>
      <p:pic>
        <p:nvPicPr>
          <p:cNvPr id="3" name="EURCZK_ImageALLOC">
            <a:extLst>
              <a:ext uri="{FF2B5EF4-FFF2-40B4-BE49-F238E27FC236}">
                <a16:creationId xmlns="" xmlns:a16="http://schemas.microsoft.com/office/drawing/2014/main" id="{C7DA29D0-DF1D-44C8-B2B2-8DF8F22593A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 xmlns:a16="http://schemas.microsoft.com/office/drawing/2014/main" id="{62F4FE58-E1C9-4CAD-940B-074E134E286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77978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- 2016</a:t>
            </a:r>
          </a:p>
        </p:txBody>
      </p:sp>
      <p:pic>
        <p:nvPicPr>
          <p:cNvPr id="3" name="EURCZK_ImageALLOC">
            <a:extLst>
              <a:ext uri="{FF2B5EF4-FFF2-40B4-BE49-F238E27FC236}">
                <a16:creationId xmlns="" xmlns:a16="http://schemas.microsoft.com/office/drawing/2014/main" id="{D629095A-D92C-49A6-978C-0B5E0CF16DF2}"/>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 xmlns:a16="http://schemas.microsoft.com/office/drawing/2014/main" id="{7AA89277-1B45-4D5D-B3D8-0476C635115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959616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- 2017</a:t>
            </a:r>
          </a:p>
        </p:txBody>
      </p:sp>
      <p:pic>
        <p:nvPicPr>
          <p:cNvPr id="3" name="EURCZK_ImageALLOC">
            <a:extLst>
              <a:ext uri="{FF2B5EF4-FFF2-40B4-BE49-F238E27FC236}">
                <a16:creationId xmlns="" xmlns:a16="http://schemas.microsoft.com/office/drawing/2014/main" id="{D7765F07-6D65-4F5A-8588-56322742473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 xmlns:a16="http://schemas.microsoft.com/office/drawing/2014/main" id="{A5D50CE0-F598-4B60-83A7-045B5489FC3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271378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- 2018</a:t>
            </a:r>
          </a:p>
        </p:txBody>
      </p:sp>
      <p:pic>
        <p:nvPicPr>
          <p:cNvPr id="3" name="EURCZK_ImageALLOC">
            <a:extLst>
              <a:ext uri="{FF2B5EF4-FFF2-40B4-BE49-F238E27FC236}">
                <a16:creationId xmlns="" xmlns:a16="http://schemas.microsoft.com/office/drawing/2014/main" id="{BD9E2DA0-D7B9-4039-9833-32A27F98A2C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 xmlns:a16="http://schemas.microsoft.com/office/drawing/2014/main" id="{580FA2FD-F45F-4DF3-96FD-1F003BCAA63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80055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- 2019</a:t>
            </a:r>
          </a:p>
        </p:txBody>
      </p:sp>
      <p:pic>
        <p:nvPicPr>
          <p:cNvPr id="3" name="EURCZK_ImageALLOC">
            <a:extLst>
              <a:ext uri="{FF2B5EF4-FFF2-40B4-BE49-F238E27FC236}">
                <a16:creationId xmlns="" xmlns:a16="http://schemas.microsoft.com/office/drawing/2014/main" id="{26F22D7E-D973-4ACE-83A3-A0E00F2DDBE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 xmlns:a16="http://schemas.microsoft.com/office/drawing/2014/main" id="{8D8DBC1F-EDBA-4D57-A844-DC30A61C34A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175326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 xmlns:a16="http://schemas.microsoft.com/office/drawing/2014/main" id="{415D30BF-8043-4DC1-857B-0054D57A91B1}"/>
              </a:ext>
            </a:extLst>
          </p:cNvPr>
          <p:cNvPicPr>
            <a:picLocks noChangeAspect="1"/>
          </p:cNvPicPr>
          <p:nvPr/>
        </p:nvPicPr>
        <p:blipFill>
          <a:blip r:embed="rId2"/>
          <a:stretch>
            <a:fillRect/>
          </a:stretch>
        </p:blipFill>
        <p:spPr>
          <a:xfrm>
            <a:off x="825500" y="1270000"/>
            <a:ext cx="7410938" cy="5051201"/>
          </a:xfrm>
          <a:prstGeom prst="rect">
            <a:avLst/>
          </a:prstGeom>
        </p:spPr>
      </p:pic>
    </p:spTree>
    <p:extLst>
      <p:ext uri="{BB962C8B-B14F-4D97-AF65-F5344CB8AC3E}">
        <p14:creationId xmlns:p14="http://schemas.microsoft.com/office/powerpoint/2010/main" val="597493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 xmlns:a16="http://schemas.microsoft.com/office/drawing/2014/main" id="{E87FA2E0-9E58-4996-9353-E30778A17344}"/>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040125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873839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EURUSD - SynthesisMAX">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SynthesisMAX</a:t>
            </a:r>
          </a:p>
        </p:txBody>
      </p:sp>
      <p:pic>
        <p:nvPicPr>
          <p:cNvPr id="3" name="EURUSD_ImageSynthesisMAX">
            <a:extLst>
              <a:ext uri="{FF2B5EF4-FFF2-40B4-BE49-F238E27FC236}">
                <a16:creationId xmlns="" xmlns:a16="http://schemas.microsoft.com/office/drawing/2014/main" id="{E76C87EA-97ED-4F9A-81C3-E39BD30F498E}"/>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9627491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- 2014</a:t>
            </a:r>
          </a:p>
        </p:txBody>
      </p:sp>
      <p:pic>
        <p:nvPicPr>
          <p:cNvPr id="3" name="EURUSD_ImageALLOC">
            <a:extLst>
              <a:ext uri="{FF2B5EF4-FFF2-40B4-BE49-F238E27FC236}">
                <a16:creationId xmlns="" xmlns:a16="http://schemas.microsoft.com/office/drawing/2014/main" id="{E1FCFACD-E224-4921-B71F-D163C36C576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 xmlns:a16="http://schemas.microsoft.com/office/drawing/2014/main" id="{1A180651-F6E3-4CE9-A95E-C300B8764CD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757375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- 2015</a:t>
            </a:r>
          </a:p>
        </p:txBody>
      </p:sp>
      <p:pic>
        <p:nvPicPr>
          <p:cNvPr id="3" name="EURUSD_ImageALLOC">
            <a:extLst>
              <a:ext uri="{FF2B5EF4-FFF2-40B4-BE49-F238E27FC236}">
                <a16:creationId xmlns="" xmlns:a16="http://schemas.microsoft.com/office/drawing/2014/main" id="{9E4A09E9-A4A9-4744-925F-3F187A4858F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 xmlns:a16="http://schemas.microsoft.com/office/drawing/2014/main" id="{DE838500-3238-48A0-8DBF-BD761B64EF6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0247223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- 2016</a:t>
            </a:r>
          </a:p>
        </p:txBody>
      </p:sp>
      <p:pic>
        <p:nvPicPr>
          <p:cNvPr id="3" name="EURUSD_ImageALLOC">
            <a:extLst>
              <a:ext uri="{FF2B5EF4-FFF2-40B4-BE49-F238E27FC236}">
                <a16:creationId xmlns="" xmlns:a16="http://schemas.microsoft.com/office/drawing/2014/main" id="{313242C3-4B2A-431C-B7AD-FB6AF42077A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 xmlns:a16="http://schemas.microsoft.com/office/drawing/2014/main" id="{3F902B41-392B-40FA-8ED0-E9B8A40DD3F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055621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3" name="EURUSD_ImageALLOC">
            <a:extLst>
              <a:ext uri="{FF2B5EF4-FFF2-40B4-BE49-F238E27FC236}">
                <a16:creationId xmlns="" xmlns:a16="http://schemas.microsoft.com/office/drawing/2014/main" id="{5A3CF0AB-D7A1-4506-945A-8197DF77EE9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 xmlns:a16="http://schemas.microsoft.com/office/drawing/2014/main" id="{8869E39F-94B4-4F6C-AA05-D3CF1F16158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9320247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a:t>
            </a:r>
          </a:p>
        </p:txBody>
      </p:sp>
      <p:pic>
        <p:nvPicPr>
          <p:cNvPr id="3" name="EURUSD_ImageALLOC">
            <a:extLst>
              <a:ext uri="{FF2B5EF4-FFF2-40B4-BE49-F238E27FC236}">
                <a16:creationId xmlns="" xmlns:a16="http://schemas.microsoft.com/office/drawing/2014/main" id="{3F37910C-5243-4AB5-AFC8-0AC9C723D142}"/>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 xmlns:a16="http://schemas.microsoft.com/office/drawing/2014/main" id="{CB531D5E-A8A4-45F2-B749-0D656389204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324701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a:t>
            </a:r>
          </a:p>
        </p:txBody>
      </p:sp>
      <p:pic>
        <p:nvPicPr>
          <p:cNvPr id="3" name="EURUSD_ImageALLOC">
            <a:extLst>
              <a:ext uri="{FF2B5EF4-FFF2-40B4-BE49-F238E27FC236}">
                <a16:creationId xmlns="" xmlns:a16="http://schemas.microsoft.com/office/drawing/2014/main" id="{07482DB8-1047-4030-B572-634207482DD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 xmlns:a16="http://schemas.microsoft.com/office/drawing/2014/main" id="{372D4DD1-D31A-4F91-AFBD-134927AE473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94520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3" name="EURUSD_ImageALLOC">
            <a:extLst>
              <a:ext uri="{FF2B5EF4-FFF2-40B4-BE49-F238E27FC236}">
                <a16:creationId xmlns="" xmlns:a16="http://schemas.microsoft.com/office/drawing/2014/main" id="{E2A8FC6A-B9AB-4836-9BE1-3CCF9BE64A0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 xmlns:a16="http://schemas.microsoft.com/office/drawing/2014/main" id="{BC2FCB91-0C2E-463C-BB23-221EA8FC5D3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8613987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USDBRL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USDBRL - Historical &amp; Planned</a:t>
            </a:r>
            <a:endParaRPr lang="en-US" dirty="0"/>
          </a:p>
        </p:txBody>
      </p:sp>
      <p:pic>
        <p:nvPicPr>
          <p:cNvPr id="3" name="Image 2">
            <a:extLst>
              <a:ext uri="{FF2B5EF4-FFF2-40B4-BE49-F238E27FC236}">
                <a16:creationId xmlns="" xmlns:a16="http://schemas.microsoft.com/office/drawing/2014/main" id="{F64CCD9F-CE8A-4D7E-ABB6-57CC45413685}"/>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3743838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USDBRL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Synthesis</a:t>
            </a:r>
          </a:p>
        </p:txBody>
      </p:sp>
      <p:pic>
        <p:nvPicPr>
          <p:cNvPr id="3" name="USDBRL_ImageSynthesisMIN">
            <a:extLst>
              <a:ext uri="{FF2B5EF4-FFF2-40B4-BE49-F238E27FC236}">
                <a16:creationId xmlns="" xmlns:a16="http://schemas.microsoft.com/office/drawing/2014/main" id="{C45B2CBE-1D9E-4B1D-8E70-E4F8826CB128}"/>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384306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2801829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- 2014</a:t>
            </a:r>
          </a:p>
        </p:txBody>
      </p:sp>
      <p:pic>
        <p:nvPicPr>
          <p:cNvPr id="3" name="USDBRL_ImageALLOC">
            <a:extLst>
              <a:ext uri="{FF2B5EF4-FFF2-40B4-BE49-F238E27FC236}">
                <a16:creationId xmlns="" xmlns:a16="http://schemas.microsoft.com/office/drawing/2014/main" id="{2B13C73C-693A-4A0B-9F33-3E602440BD6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 xmlns:a16="http://schemas.microsoft.com/office/drawing/2014/main" id="{E5EDECA1-40DE-4E65-BC7D-410B4CF7DA6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5993358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- 2015</a:t>
            </a:r>
          </a:p>
        </p:txBody>
      </p:sp>
      <p:pic>
        <p:nvPicPr>
          <p:cNvPr id="3" name="USDBRL_ImageALLOC">
            <a:extLst>
              <a:ext uri="{FF2B5EF4-FFF2-40B4-BE49-F238E27FC236}">
                <a16:creationId xmlns="" xmlns:a16="http://schemas.microsoft.com/office/drawing/2014/main" id="{2190B21F-DC10-4567-8198-2D97CBDB851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 xmlns:a16="http://schemas.microsoft.com/office/drawing/2014/main" id="{E84D560A-CBCA-425B-B03D-45EBEFD77A4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5922042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- 2016</a:t>
            </a:r>
          </a:p>
        </p:txBody>
      </p:sp>
      <p:pic>
        <p:nvPicPr>
          <p:cNvPr id="3" name="USDBRL_ImageALLOC">
            <a:extLst>
              <a:ext uri="{FF2B5EF4-FFF2-40B4-BE49-F238E27FC236}">
                <a16:creationId xmlns="" xmlns:a16="http://schemas.microsoft.com/office/drawing/2014/main" id="{041FFE62-8523-47DB-948D-6D3BBBAF053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 xmlns:a16="http://schemas.microsoft.com/office/drawing/2014/main" id="{422407AD-3FEA-4315-9E89-5E1C07A4B21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5346087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- 2017</a:t>
            </a:r>
          </a:p>
        </p:txBody>
      </p:sp>
      <p:pic>
        <p:nvPicPr>
          <p:cNvPr id="3" name="USDBRL_ImageALLOC">
            <a:extLst>
              <a:ext uri="{FF2B5EF4-FFF2-40B4-BE49-F238E27FC236}">
                <a16:creationId xmlns="" xmlns:a16="http://schemas.microsoft.com/office/drawing/2014/main" id="{496C203E-B626-45F6-88A9-3428F5941CE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 xmlns:a16="http://schemas.microsoft.com/office/drawing/2014/main" id="{5755B954-F621-4E5D-9C87-4B15D79CABE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5323205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USDMX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USDMXN - Historical &amp; Planned</a:t>
            </a:r>
            <a:endParaRPr lang="en-US" dirty="0"/>
          </a:p>
        </p:txBody>
      </p:sp>
      <p:pic>
        <p:nvPicPr>
          <p:cNvPr id="3" name="Image 2">
            <a:extLst>
              <a:ext uri="{FF2B5EF4-FFF2-40B4-BE49-F238E27FC236}">
                <a16:creationId xmlns="" xmlns:a16="http://schemas.microsoft.com/office/drawing/2014/main" id="{157D3C30-27F7-44FA-B336-7F7F4B758086}"/>
              </a:ext>
            </a:extLst>
          </p:cNvPr>
          <p:cNvPicPr>
            <a:picLocks noChangeAspect="1"/>
          </p:cNvPicPr>
          <p:nvPr/>
        </p:nvPicPr>
        <p:blipFill>
          <a:blip r:embed="rId2"/>
          <a:stretch>
            <a:fillRect/>
          </a:stretch>
        </p:blipFill>
        <p:spPr>
          <a:xfrm>
            <a:off x="825500" y="1270000"/>
            <a:ext cx="7410938" cy="5041634"/>
          </a:xfrm>
          <a:prstGeom prst="rect">
            <a:avLst/>
          </a:prstGeom>
        </p:spPr>
      </p:pic>
    </p:spTree>
    <p:extLst>
      <p:ext uri="{BB962C8B-B14F-4D97-AF65-F5344CB8AC3E}">
        <p14:creationId xmlns:p14="http://schemas.microsoft.com/office/powerpoint/2010/main" val="19947547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USDMX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USDMXN - Synthesis</a:t>
            </a:r>
          </a:p>
        </p:txBody>
      </p:sp>
      <p:pic>
        <p:nvPicPr>
          <p:cNvPr id="3" name="USDMXN_ImageSynthesisMIN">
            <a:extLst>
              <a:ext uri="{FF2B5EF4-FFF2-40B4-BE49-F238E27FC236}">
                <a16:creationId xmlns="" xmlns:a16="http://schemas.microsoft.com/office/drawing/2014/main" id="{225061A6-3116-4D21-AA25-8120DB84A347}"/>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0977115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USDMXN - 2017</a:t>
            </a:r>
          </a:p>
        </p:txBody>
      </p:sp>
      <p:pic>
        <p:nvPicPr>
          <p:cNvPr id="3" name="USDMXN_ImageALLOC">
            <a:extLst>
              <a:ext uri="{FF2B5EF4-FFF2-40B4-BE49-F238E27FC236}">
                <a16:creationId xmlns="" xmlns:a16="http://schemas.microsoft.com/office/drawing/2014/main" id="{14E303A7-70BA-45CD-A7DD-DEED068407CE}"/>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MXN_ImageBLEND">
            <a:extLst>
              <a:ext uri="{FF2B5EF4-FFF2-40B4-BE49-F238E27FC236}">
                <a16:creationId xmlns="" xmlns:a16="http://schemas.microsoft.com/office/drawing/2014/main" id="{DEB817D0-953D-44A5-8211-A40FF06F192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4892138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 xmlns:a16="http://schemas.microsoft.com/office/drawing/2014/main" id="{09A8A097-DFB7-437A-ADCD-212EC2F6873A}"/>
              </a:ext>
            </a:extLst>
          </p:cNvPr>
          <p:cNvSpPr txBox="1">
            <a:spLocks/>
          </p:cNvSpPr>
          <p:nvPr/>
        </p:nvSpPr>
        <p:spPr bwMode="auto">
          <a:xfrm>
            <a:off x="-652780" y="1406625"/>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dirty="0" err="1"/>
              <a:t>Hedging</a:t>
            </a:r>
            <a:r>
              <a:rPr lang="fr-FR" sz="2000" dirty="0"/>
              <a:t> Minimum</a:t>
            </a:r>
            <a:endParaRPr lang="en-US" sz="2000" dirty="0"/>
          </a:p>
        </p:txBody>
      </p:sp>
      <p:sp>
        <p:nvSpPr>
          <p:cNvPr id="5" name="EtiquetteSummaryMAX">
            <a:extLst>
              <a:ext uri="{FF2B5EF4-FFF2-40B4-BE49-F238E27FC236}">
                <a16:creationId xmlns="" xmlns:a16="http://schemas.microsoft.com/office/drawing/2014/main" id="{8395E880-E844-4CBF-80CF-89588C1888FE}"/>
              </a:ext>
            </a:extLst>
          </p:cNvPr>
          <p:cNvSpPr txBox="1">
            <a:spLocks/>
          </p:cNvSpPr>
          <p:nvPr/>
        </p:nvSpPr>
        <p:spPr bwMode="auto">
          <a:xfrm>
            <a:off x="-652780" y="4307925"/>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dirty="0" err="1"/>
              <a:t>Hedging</a:t>
            </a:r>
            <a:r>
              <a:rPr lang="fr-FR" sz="2000" dirty="0"/>
              <a:t> Maximum</a:t>
            </a:r>
            <a:endParaRPr lang="en-US" sz="2000" dirty="0"/>
          </a:p>
        </p:txBody>
      </p:sp>
      <p:pic>
        <p:nvPicPr>
          <p:cNvPr id="3" name="_ImageTabloSynthesisMIN">
            <a:extLst>
              <a:ext uri="{FF2B5EF4-FFF2-40B4-BE49-F238E27FC236}">
                <a16:creationId xmlns="" xmlns:a16="http://schemas.microsoft.com/office/drawing/2014/main" id="{1DAB501B-4992-49F6-B95D-91C34FAF07E9}"/>
              </a:ext>
            </a:extLst>
          </p:cNvPr>
          <p:cNvPicPr>
            <a:picLocks noChangeAspect="1"/>
          </p:cNvPicPr>
          <p:nvPr/>
        </p:nvPicPr>
        <p:blipFill>
          <a:blip r:embed="rId2"/>
          <a:stretch>
            <a:fillRect/>
          </a:stretch>
        </p:blipFill>
        <p:spPr>
          <a:xfrm>
            <a:off x="2952979" y="1130400"/>
            <a:ext cx="5731656" cy="2710800"/>
          </a:xfrm>
          <a:prstGeom prst="rect">
            <a:avLst/>
          </a:prstGeom>
        </p:spPr>
      </p:pic>
      <p:pic>
        <p:nvPicPr>
          <p:cNvPr id="6" name="_ImageTabloSynthesisMAX">
            <a:extLst>
              <a:ext uri="{FF2B5EF4-FFF2-40B4-BE49-F238E27FC236}">
                <a16:creationId xmlns="" xmlns:a16="http://schemas.microsoft.com/office/drawing/2014/main" id="{BEA86279-B7DA-4B90-B501-DEDFB112EACF}"/>
              </a:ext>
            </a:extLst>
          </p:cNvPr>
          <p:cNvPicPr>
            <a:picLocks noChangeAspect="1"/>
          </p:cNvPicPr>
          <p:nvPr/>
        </p:nvPicPr>
        <p:blipFill>
          <a:blip r:embed="rId3"/>
          <a:stretch>
            <a:fillRect/>
          </a:stretch>
        </p:blipFill>
        <p:spPr>
          <a:xfrm>
            <a:off x="2952979" y="4020201"/>
            <a:ext cx="5731656" cy="2710800"/>
          </a:xfrm>
          <a:prstGeom prst="rect">
            <a:avLst/>
          </a:prstGeom>
        </p:spPr>
      </p:pic>
    </p:spTree>
    <p:extLst>
      <p:ext uri="{BB962C8B-B14F-4D97-AF65-F5344CB8AC3E}">
        <p14:creationId xmlns:p14="http://schemas.microsoft.com/office/powerpoint/2010/main" val="38772468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 xmlns:a16="http://schemas.microsoft.com/office/drawing/2014/main" id="{759EF6E9-0013-4A9B-8B41-B2E8F67EB15C}"/>
              </a:ext>
            </a:extLst>
          </p:cNvPr>
          <p:cNvSpPr txBox="1">
            <a:spLocks/>
          </p:cNvSpPr>
          <p:nvPr/>
        </p:nvSpPr>
        <p:spPr bwMode="auto">
          <a:xfrm>
            <a:off x="-652780" y="1425675"/>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Minimum</a:t>
            </a:r>
            <a:endParaRPr lang="en-US" sz="2000" dirty="0"/>
          </a:p>
        </p:txBody>
      </p:sp>
      <p:sp>
        <p:nvSpPr>
          <p:cNvPr id="5" name="EtiquettePerformanceMAX">
            <a:extLst>
              <a:ext uri="{FF2B5EF4-FFF2-40B4-BE49-F238E27FC236}">
                <a16:creationId xmlns="" xmlns:a16="http://schemas.microsoft.com/office/drawing/2014/main" id="{EA4C740E-97F8-42D5-A00A-F32415F0AF8A}"/>
              </a:ext>
            </a:extLst>
          </p:cNvPr>
          <p:cNvSpPr txBox="1">
            <a:spLocks/>
          </p:cNvSpPr>
          <p:nvPr/>
        </p:nvSpPr>
        <p:spPr bwMode="auto">
          <a:xfrm>
            <a:off x="-652780" y="4136475"/>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Maximum</a:t>
            </a:r>
            <a:endParaRPr lang="en-US" sz="2000" dirty="0"/>
          </a:p>
        </p:txBody>
      </p:sp>
      <p:pic>
        <p:nvPicPr>
          <p:cNvPr id="3" name="_ImageTabloPerfMIN">
            <a:extLst>
              <a:ext uri="{FF2B5EF4-FFF2-40B4-BE49-F238E27FC236}">
                <a16:creationId xmlns="" xmlns:a16="http://schemas.microsoft.com/office/drawing/2014/main" id="{3F233C02-BEDB-4F72-ACCC-2AAF5ACD6985}"/>
              </a:ext>
            </a:extLst>
          </p:cNvPr>
          <p:cNvPicPr>
            <a:picLocks noChangeAspect="1"/>
          </p:cNvPicPr>
          <p:nvPr/>
        </p:nvPicPr>
        <p:blipFill>
          <a:blip r:embed="rId2"/>
          <a:stretch>
            <a:fillRect/>
          </a:stretch>
        </p:blipFill>
        <p:spPr>
          <a:xfrm>
            <a:off x="2968969" y="1130400"/>
            <a:ext cx="5579677" cy="2710800"/>
          </a:xfrm>
          <a:prstGeom prst="rect">
            <a:avLst/>
          </a:prstGeom>
        </p:spPr>
      </p:pic>
      <p:pic>
        <p:nvPicPr>
          <p:cNvPr id="6" name="_ImageTabloPerfMAX">
            <a:extLst>
              <a:ext uri="{FF2B5EF4-FFF2-40B4-BE49-F238E27FC236}">
                <a16:creationId xmlns="" xmlns:a16="http://schemas.microsoft.com/office/drawing/2014/main" id="{355DBAA4-FED4-4174-BF1A-F052CF1E3D63}"/>
              </a:ext>
            </a:extLst>
          </p:cNvPr>
          <p:cNvPicPr>
            <a:picLocks noChangeAspect="1"/>
          </p:cNvPicPr>
          <p:nvPr/>
        </p:nvPicPr>
        <p:blipFill>
          <a:blip r:embed="rId3"/>
          <a:stretch>
            <a:fillRect/>
          </a:stretch>
        </p:blipFill>
        <p:spPr>
          <a:xfrm>
            <a:off x="2968970" y="4020200"/>
            <a:ext cx="5579676" cy="2710800"/>
          </a:xfrm>
          <a:prstGeom prst="rect">
            <a:avLst/>
          </a:prstGeom>
        </p:spPr>
      </p:pic>
    </p:spTree>
    <p:extLst>
      <p:ext uri="{BB962C8B-B14F-4D97-AF65-F5344CB8AC3E}">
        <p14:creationId xmlns:p14="http://schemas.microsoft.com/office/powerpoint/2010/main" val="30037623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 xmlns:a16="http://schemas.microsoft.com/office/drawing/2014/main" id="{8EDA481E-25EC-4953-8156-F4344169A2CA}"/>
              </a:ext>
            </a:extLst>
          </p:cNvPr>
          <p:cNvPicPr>
            <a:picLocks noChangeAspect="1"/>
          </p:cNvPicPr>
          <p:nvPr/>
        </p:nvPicPr>
        <p:blipFill>
          <a:blip r:embed="rId2"/>
          <a:stretch>
            <a:fillRect/>
          </a:stretch>
        </p:blipFill>
        <p:spPr>
          <a:xfrm>
            <a:off x="317500" y="1143000"/>
            <a:ext cx="5526145" cy="1905000"/>
          </a:xfrm>
          <a:prstGeom prst="rect">
            <a:avLst/>
          </a:prstGeom>
        </p:spPr>
      </p:pic>
      <p:pic>
        <p:nvPicPr>
          <p:cNvPr id="8" name="Image 7">
            <a:extLst>
              <a:ext uri="{FF2B5EF4-FFF2-40B4-BE49-F238E27FC236}">
                <a16:creationId xmlns="" xmlns:a16="http://schemas.microsoft.com/office/drawing/2014/main" id="{218D9774-1105-4543-BCB9-1982E4A7B4D6}"/>
              </a:ext>
            </a:extLst>
          </p:cNvPr>
          <p:cNvPicPr>
            <a:picLocks noChangeAspect="1"/>
          </p:cNvPicPr>
          <p:nvPr/>
        </p:nvPicPr>
        <p:blipFill>
          <a:blip r:embed="rId3"/>
          <a:stretch>
            <a:fillRect/>
          </a:stretch>
        </p:blipFill>
        <p:spPr>
          <a:xfrm>
            <a:off x="3429000" y="3175000"/>
            <a:ext cx="5246184" cy="3429000"/>
          </a:xfrm>
          <a:prstGeom prst="rect">
            <a:avLst/>
          </a:prstGeom>
        </p:spPr>
      </p:pic>
    </p:spTree>
    <p:extLst>
      <p:ext uri="{BB962C8B-B14F-4D97-AF65-F5344CB8AC3E}">
        <p14:creationId xmlns:p14="http://schemas.microsoft.com/office/powerpoint/2010/main" val="27497402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3103" y="5080000"/>
            <a:ext cx="3782593" cy="151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4999" y="3175000"/>
            <a:ext cx="3790697" cy="1573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00" y="1270000"/>
            <a:ext cx="3790697" cy="16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a:t>MTM Analysis CCY/Volume effect (Graph)</a:t>
            </a:r>
            <a:endParaRPr lang="en-US" dirty="0"/>
          </a:p>
        </p:txBody>
      </p:sp>
    </p:spTree>
    <p:extLst>
      <p:ext uri="{BB962C8B-B14F-4D97-AF65-F5344CB8AC3E}">
        <p14:creationId xmlns:p14="http://schemas.microsoft.com/office/powerpoint/2010/main" val="3590521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MTM Analysis CCY/Volume effect (Table)</a:t>
            </a:r>
            <a:endParaRPr lang="en-US" dirty="0"/>
          </a:p>
        </p:txBody>
      </p:sp>
      <p:sp>
        <p:nvSpPr>
          <p:cNvPr id="5" name="EtiquettePerformanceMAX">
            <a:extLst>
              <a:ext uri="{FF2B5EF4-FFF2-40B4-BE49-F238E27FC236}">
                <a16:creationId xmlns=""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20" y="2305050"/>
            <a:ext cx="8981406" cy="258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2605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3594521635"/>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5712</TotalTime>
  <Words>568</Words>
  <Application>Microsoft Office PowerPoint</Application>
  <PresentationFormat>Affichage à l'écran (4:3)</PresentationFormat>
  <Paragraphs>94</Paragraphs>
  <Slides>38</Slides>
  <Notes>0</Notes>
  <HiddenSlides>0</HiddenSlides>
  <MMClips>0</MMClips>
  <ScaleCrop>false</ScaleCrop>
  <HeadingPairs>
    <vt:vector size="4" baseType="variant">
      <vt:variant>
        <vt:lpstr>Thème</vt:lpstr>
      </vt:variant>
      <vt:variant>
        <vt:i4>2</vt:i4>
      </vt:variant>
      <vt:variant>
        <vt:lpstr>Titres des diapositives</vt:lpstr>
      </vt:variant>
      <vt:variant>
        <vt:i4>38</vt:i4>
      </vt:variant>
    </vt:vector>
  </HeadingPairs>
  <TitlesOfParts>
    <vt:vector size="40" baseType="lpstr">
      <vt:lpstr>Inspiration</vt:lpstr>
      <vt:lpstr>1_Inspiration</vt:lpstr>
      <vt:lpstr> Global Hedge Position</vt:lpstr>
      <vt:lpstr>Contents</vt:lpstr>
      <vt:lpstr> </vt:lpstr>
      <vt:lpstr>Hedging Summary</vt:lpstr>
      <vt:lpstr>Hedging Performance</vt:lpstr>
      <vt:lpstr>Sensitivity EURUSD</vt:lpstr>
      <vt:lpstr>MTM Analysis CCY/Volume effect (Graph)</vt:lpstr>
      <vt:lpstr>MTM Analysis CCY/Volume effect (Table)</vt:lpstr>
      <vt:lpstr> </vt:lpstr>
      <vt:lpstr>EURCZK - Historical &amp; Planned</vt:lpstr>
      <vt:lpstr>EURCZK - Synthesis</vt:lpstr>
      <vt:lpstr>EURCZK - 2014</vt:lpstr>
      <vt:lpstr>EURCZK - 2015</vt:lpstr>
      <vt:lpstr>EURCZK - 2016</vt:lpstr>
      <vt:lpstr>EURCZK - 2017</vt:lpstr>
      <vt:lpstr>EURCZK - 2018</vt:lpstr>
      <vt:lpstr>EURCZK - 2019</vt:lpstr>
      <vt:lpstr>EURUSD - Historical &amp; Planned</vt:lpstr>
      <vt:lpstr>EURUSD - Synthesis</vt:lpstr>
      <vt:lpstr>EURUSD - SynthesisMAX</vt:lpstr>
      <vt:lpstr>EURUSD - 2014</vt:lpstr>
      <vt:lpstr>EURUSD - 2015</vt:lpstr>
      <vt:lpstr>EURUSD - 2016</vt:lpstr>
      <vt:lpstr>EURUSD - 2017</vt:lpstr>
      <vt:lpstr>EURUSD - 2018</vt:lpstr>
      <vt:lpstr>EURUSD - 2019</vt:lpstr>
      <vt:lpstr>EURUSD - 2020</vt:lpstr>
      <vt:lpstr>USDBRL - Historical &amp; Planned</vt:lpstr>
      <vt:lpstr>USDBRL - Synthesis</vt:lpstr>
      <vt:lpstr>USDBRL - 2014</vt:lpstr>
      <vt:lpstr>USDBRL - 2015</vt:lpstr>
      <vt:lpstr>USDBRL - 2016</vt:lpstr>
      <vt:lpstr>USDBRL - 2017</vt:lpstr>
      <vt:lpstr>USDMXN - Historical &amp; Planned</vt:lpstr>
      <vt:lpstr>USDMXN - Synthesis</vt:lpstr>
      <vt:lpstr>USDMXN - 2017</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Maxime Dentroux - Kerius Finance</cp:lastModifiedBy>
  <cp:revision>710</cp:revision>
  <cp:lastPrinted>2012-02-01T10:00:25Z</cp:lastPrinted>
  <dcterms:created xsi:type="dcterms:W3CDTF">2010-04-23T15:09:35Z</dcterms:created>
  <dcterms:modified xsi:type="dcterms:W3CDTF">2018-07-05T15:42:51Z</dcterms:modified>
</cp:coreProperties>
</file>