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0"/>
  </p:notesMasterIdLst>
  <p:sldIdLst>
    <p:sldId id="256" r:id="rId3"/>
    <p:sldId id="468" r:id="rId4"/>
    <p:sldId id="469" r:id="rId5"/>
    <p:sldId id="471" r:id="rId6"/>
    <p:sldId id="470" r:id="rId7"/>
    <p:sldId id="409" r:id="rId8"/>
    <p:sldId id="410" r:id="rId9"/>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E8012"/>
    <a:srgbClr val="FF0000"/>
    <a:srgbClr val="BD8803"/>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166" autoAdjust="0"/>
    <p:restoredTop sz="94626" autoAdjust="0"/>
  </p:normalViewPr>
  <p:slideViewPr>
    <p:cSldViewPr snapToGrid="0">
      <p:cViewPr varScale="1">
        <p:scale>
          <a:sx n="80" d="100"/>
          <a:sy n="80" d="100"/>
        </p:scale>
        <p:origin x="-1560"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12/07/2018</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7/12/2018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733839" y="2754821"/>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7/12/2018</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7/12/2018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7/12/2018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7/12/2018</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7/12/2018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7/12/2018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7/12/2018</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7/12/2018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7/12/2018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7/12/2018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35389" y="3780"/>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680709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B1BE8C68-98DC-4596-83AA-276949A250ED}" type="datetimeFigureOut">
              <a:rPr lang="en-US"/>
              <a:pPr>
                <a:defRPr/>
              </a:pPr>
              <a:t>7/12/2018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pic>
        <p:nvPicPr>
          <p:cNvPr id="10"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7035389" y="3780"/>
            <a:ext cx="2047030" cy="9417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7/12/2018</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7/12/2018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7/12/2018</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7/12/2018</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7/12/2018</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7/12/2018</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7/12/2018</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7/12/2018</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7/12/2018</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7/12/2018</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7/12/2018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7/12/2018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7/12/2018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7/12/2018</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7/12/2018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7/12/2018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7/12/2018</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7/12/2018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7/12/2018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7/12/2018</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7/12/2018</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7/12/2018</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7/12/2018</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7/12/2018</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7/12/2018</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slideLayout" Target="../slideLayouts/slideLayout3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7/12/2018</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 id="2147490081" r:id="rId19"/>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7/12/2018</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19.xml"/><Relationship Id="rId4" Type="http://schemas.openxmlformats.org/officeDocument/2006/relationships/image" Target="../media/image12.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fr-FR" sz="2800" dirty="0">
                <a:solidFill>
                  <a:srgbClr val="302421"/>
                </a:solidFill>
                <a:latin typeface="Calibri" pitchFamily="34" charset="0"/>
                <a:cs typeface="Arial" pitchFamily="34" charset="0"/>
              </a:rPr>
              <a:t>Synthèse CVA-DVA - </a:t>
            </a:r>
            <a:r>
              <a:rPr lang="fr-FR" sz="2800" dirty="0" err="1">
                <a:solidFill>
                  <a:srgbClr val="302421"/>
                </a:solidFill>
                <a:latin typeface="Calibri" pitchFamily="34" charset="0"/>
                <a:cs typeface="Arial" pitchFamily="34" charset="0"/>
              </a:rPr>
              <a:t>Sensi</a:t>
            </a:r>
            <a:r>
              <a:rPr lang="fr-FR" sz="2800" dirty="0">
                <a:solidFill>
                  <a:srgbClr val="302421"/>
                </a:solidFill>
                <a:latin typeface="Calibri" pitchFamily="34" charset="0"/>
                <a:cs typeface="Arial" pitchFamily="34" charset="0"/>
              </a:rPr>
              <a:t> FX-IR</a:t>
            </a:r>
            <a:endParaRPr lang="fr-FR" sz="2800" dirty="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endParaRPr lang="fr-FR" dirty="0">
              <a:solidFill>
                <a:srgbClr val="302421"/>
              </a:solidFill>
              <a:latin typeface="Calibri" pitchFamily="34" charset="0"/>
            </a:endParaRPr>
          </a:p>
        </p:txBody>
      </p:sp>
      <p:sp>
        <p:nvSpPr>
          <p:cNvPr id="8"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
        <p:nvSpPr>
          <p:cNvPr id="2" name="ZoneTexte 1"/>
          <p:cNvSpPr txBox="1"/>
          <p:nvPr/>
        </p:nvSpPr>
        <p:spPr>
          <a:xfrm>
            <a:off x="6671061" y="5730359"/>
            <a:ext cx="2196965" cy="369332"/>
          </a:xfrm>
          <a:prstGeom prst="rect">
            <a:avLst/>
          </a:prstGeom>
          <a:noFill/>
        </p:spPr>
        <p:txBody>
          <a:bodyPr wrap="square" rtlCol="0">
            <a:spAutoFit/>
          </a:bodyPr>
          <a:lstStyle/>
          <a:p>
            <a:pPr algn="ctr"/>
            <a:r>
              <a:rPr lang="fr-FR" dirty="0">
                <a:latin typeface="Calibri" panose="020F0502020204030204" pitchFamily="34" charset="0"/>
              </a:rPr>
              <a:t>29 Juin 2018</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err="1">
                <a:solidFill>
                  <a:srgbClr val="000000"/>
                </a:solidFill>
                <a:latin typeface="Calibri" pitchFamily="34" charset="0"/>
              </a:rPr>
              <a:t>Synthèse</a:t>
            </a:r>
            <a:r>
              <a:rPr lang="en-US" sz="2400" dirty="0">
                <a:solidFill>
                  <a:srgbClr val="000000"/>
                </a:solidFill>
                <a:latin typeface="Calibri" pitchFamily="34" charset="0"/>
              </a:rPr>
              <a:t> CVA - DVA</a:t>
            </a:r>
          </a:p>
        </p:txBody>
      </p:sp>
      <p:graphicFrame>
        <p:nvGraphicFramePr>
          <p:cNvPr id="8" name="Tableau 7">
            <a:extLst>
              <a:ext uri="{FF2B5EF4-FFF2-40B4-BE49-F238E27FC236}">
                <a16:creationId xmlns:a16="http://schemas.microsoft.com/office/drawing/2014/main" xmlns="" id="{59D8F665-2D1B-4D9D-832F-BE8C39B1D221}"/>
              </a:ext>
            </a:extLst>
          </p:cNvPr>
          <p:cNvGraphicFramePr>
            <a:graphicFrameLocks noGrp="1"/>
          </p:cNvGraphicFramePr>
          <p:nvPr>
            <p:extLst>
              <p:ext uri="{D42A27DB-BD31-4B8C-83A1-F6EECF244321}">
                <p14:modId xmlns:p14="http://schemas.microsoft.com/office/powerpoint/2010/main" val="2284555970"/>
              </p:ext>
            </p:extLst>
          </p:nvPr>
        </p:nvGraphicFramePr>
        <p:xfrm>
          <a:off x="4925483" y="1828798"/>
          <a:ext cx="4218517" cy="509721"/>
        </p:xfrm>
        <a:graphic>
          <a:graphicData uri="http://schemas.openxmlformats.org/drawingml/2006/table">
            <a:tbl>
              <a:tblPr/>
              <a:tblGrid>
                <a:gridCol w="767382">
                  <a:extLst>
                    <a:ext uri="{9D8B030D-6E8A-4147-A177-3AD203B41FA5}">
                      <a16:colId xmlns:a16="http://schemas.microsoft.com/office/drawing/2014/main" xmlns="" val="2299713503"/>
                    </a:ext>
                  </a:extLst>
                </a:gridCol>
                <a:gridCol w="519234">
                  <a:extLst>
                    <a:ext uri="{9D8B030D-6E8A-4147-A177-3AD203B41FA5}">
                      <a16:colId xmlns:a16="http://schemas.microsoft.com/office/drawing/2014/main" xmlns="" val="2799873040"/>
                    </a:ext>
                  </a:extLst>
                </a:gridCol>
                <a:gridCol w="569281">
                  <a:extLst>
                    <a:ext uri="{9D8B030D-6E8A-4147-A177-3AD203B41FA5}">
                      <a16:colId xmlns:a16="http://schemas.microsoft.com/office/drawing/2014/main" xmlns="" val="3347390481"/>
                    </a:ext>
                  </a:extLst>
                </a:gridCol>
                <a:gridCol w="567196">
                  <a:extLst>
                    <a:ext uri="{9D8B030D-6E8A-4147-A177-3AD203B41FA5}">
                      <a16:colId xmlns:a16="http://schemas.microsoft.com/office/drawing/2014/main" xmlns="" val="667010675"/>
                    </a:ext>
                  </a:extLst>
                </a:gridCol>
                <a:gridCol w="792406">
                  <a:extLst>
                    <a:ext uri="{9D8B030D-6E8A-4147-A177-3AD203B41FA5}">
                      <a16:colId xmlns:a16="http://schemas.microsoft.com/office/drawing/2014/main" xmlns="" val="3211821278"/>
                    </a:ext>
                  </a:extLst>
                </a:gridCol>
                <a:gridCol w="594304">
                  <a:extLst>
                    <a:ext uri="{9D8B030D-6E8A-4147-A177-3AD203B41FA5}">
                      <a16:colId xmlns:a16="http://schemas.microsoft.com/office/drawing/2014/main" xmlns="" val="2801731233"/>
                    </a:ext>
                  </a:extLst>
                </a:gridCol>
                <a:gridCol w="408714">
                  <a:extLst>
                    <a:ext uri="{9D8B030D-6E8A-4147-A177-3AD203B41FA5}">
                      <a16:colId xmlns:a16="http://schemas.microsoft.com/office/drawing/2014/main" xmlns="" val="2126152818"/>
                    </a:ext>
                  </a:extLst>
                </a:gridCol>
              </a:tblGrid>
              <a:tr h="113329">
                <a:tc>
                  <a:txBody>
                    <a:bodyPr/>
                    <a:lstStyle/>
                    <a:p>
                      <a:pPr algn="ctr" fontAlgn="b"/>
                      <a:r>
                        <a:rPr lang="fr-CH" sz="800" b="1" i="0" u="none" strike="noStrike">
                          <a:solidFill>
                            <a:srgbClr val="000000"/>
                          </a:solidFill>
                          <a:effectLst/>
                          <a:latin typeface="Calibri" panose="020F0502020204030204" pitchFamily="34" charset="0"/>
                        </a:rPr>
                        <a:t>Markit Series 5Y</a:t>
                      </a:r>
                    </a:p>
                  </a:txBody>
                  <a:tcPr marL="7347" marR="7347" marT="7347" marB="0" anchor="b">
                    <a:lnL>
                      <a:noFill/>
                    </a:lnL>
                    <a:lnR>
                      <a:noFill/>
                    </a:lnR>
                    <a:lnT>
                      <a:noFill/>
                    </a:lnT>
                    <a:lnB>
                      <a:noFill/>
                    </a:lnB>
                    <a:solidFill>
                      <a:srgbClr val="FFFFFF"/>
                    </a:solidFill>
                  </a:tcPr>
                </a:tc>
                <a:tc>
                  <a:txBody>
                    <a:bodyPr/>
                    <a:lstStyle/>
                    <a:p>
                      <a:pPr algn="ctr" fontAlgn="b"/>
                      <a:r>
                        <a:rPr lang="fr-CH" sz="800" b="1" i="0" u="none" strike="noStrike">
                          <a:solidFill>
                            <a:srgbClr val="000000"/>
                          </a:solidFill>
                          <a:effectLst/>
                          <a:latin typeface="Calibri" panose="020F0502020204030204" pitchFamily="34" charset="0"/>
                        </a:rPr>
                        <a:t>Start Date</a:t>
                      </a:r>
                    </a:p>
                  </a:txBody>
                  <a:tcPr marL="7347" marR="7347" marT="7347"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CH" sz="800" b="1" i="0" u="none" strike="noStrike">
                          <a:solidFill>
                            <a:srgbClr val="000000"/>
                          </a:solidFill>
                          <a:effectLst/>
                          <a:latin typeface="Calibri" panose="020F0502020204030204" pitchFamily="34" charset="0"/>
                        </a:rPr>
                        <a:t>Maturity Date</a:t>
                      </a:r>
                    </a:p>
                  </a:txBody>
                  <a:tcPr marL="7347" marR="7347" marT="7347"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CH" sz="800" b="1" i="0" u="none" strike="noStrike">
                          <a:solidFill>
                            <a:srgbClr val="000000"/>
                          </a:solidFill>
                          <a:effectLst/>
                          <a:latin typeface="Calibri" panose="020F0502020204030204" pitchFamily="34" charset="0"/>
                        </a:rPr>
                        <a:t>CDS premium</a:t>
                      </a:r>
                    </a:p>
                  </a:txBody>
                  <a:tcPr marL="7347" marR="7347" marT="7347"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CH" sz="800" b="1" i="0" u="none" strike="noStrike">
                          <a:solidFill>
                            <a:srgbClr val="000000"/>
                          </a:solidFill>
                          <a:effectLst/>
                          <a:latin typeface="Calibri" panose="020F0502020204030204" pitchFamily="34" charset="0"/>
                        </a:rPr>
                        <a:t>Default probability</a:t>
                      </a:r>
                    </a:p>
                  </a:txBody>
                  <a:tcPr marL="7347" marR="7347" marT="7347"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fr-CH" sz="800" b="1" i="0" u="none" strike="noStrike">
                          <a:solidFill>
                            <a:srgbClr val="000000"/>
                          </a:solidFill>
                          <a:effectLst/>
                          <a:latin typeface="Calibri" panose="020F0502020204030204" pitchFamily="34" charset="0"/>
                        </a:rPr>
                        <a:t>Recovery</a:t>
                      </a:r>
                    </a:p>
                  </a:txBody>
                  <a:tcPr marL="7347" marR="7347" marT="7347" marB="0" anchor="b">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CH" sz="800" b="1" i="0" u="none" strike="noStrike">
                          <a:effectLst/>
                          <a:latin typeface="Calibri" panose="020F0502020204030204" pitchFamily="34" charset="0"/>
                        </a:rPr>
                        <a:t>Years</a:t>
                      </a:r>
                    </a:p>
                  </a:txBody>
                  <a:tcPr marL="7347" marR="7347" marT="7347" marB="0" anchor="ctr">
                    <a:lnL>
                      <a:noFill/>
                    </a:lnL>
                    <a:lnR>
                      <a:noFill/>
                    </a:lnR>
                    <a:lnT>
                      <a:noFill/>
                    </a:lnT>
                    <a:lnB>
                      <a:noFill/>
                    </a:lnB>
                  </a:tcPr>
                </a:tc>
                <a:extLst>
                  <a:ext uri="{0D108BD9-81ED-4DB2-BD59-A6C34878D82A}">
                    <a16:rowId xmlns:a16="http://schemas.microsoft.com/office/drawing/2014/main" xmlns="" val="992216233"/>
                  </a:ext>
                </a:extLst>
              </a:tr>
              <a:tr h="113329">
                <a:tc>
                  <a:txBody>
                    <a:bodyPr/>
                    <a:lstStyle/>
                    <a:p>
                      <a:pPr algn="ctr" fontAlgn="b"/>
                      <a:r>
                        <a:rPr lang="fr-CH" sz="800" b="1" i="0" u="none" strike="noStrike">
                          <a:solidFill>
                            <a:srgbClr val="000000"/>
                          </a:solidFill>
                          <a:effectLst/>
                          <a:latin typeface="Calibri" panose="020F0502020204030204" pitchFamily="34" charset="0"/>
                        </a:rPr>
                        <a:t> </a:t>
                      </a:r>
                    </a:p>
                  </a:txBody>
                  <a:tcPr marL="7347" marR="7347" marT="7347"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CH" sz="800" b="0" i="0" u="none" strike="noStrike">
                          <a:solidFill>
                            <a:srgbClr val="808080"/>
                          </a:solidFill>
                          <a:effectLst/>
                          <a:latin typeface="Calibri" panose="020F0502020204030204" pitchFamily="34" charset="0"/>
                        </a:rPr>
                        <a:t> </a:t>
                      </a:r>
                    </a:p>
                  </a:txBody>
                  <a:tcPr marL="7347" marR="7347" marT="7347" marB="0" anchor="b">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fr-CH" sz="800" b="0" i="0" u="none" strike="noStrike" dirty="0">
                          <a:solidFill>
                            <a:srgbClr val="808080"/>
                          </a:solidFill>
                          <a:effectLst/>
                          <a:latin typeface="Calibri" panose="020F0502020204030204" pitchFamily="34" charset="0"/>
                        </a:rPr>
                        <a:t> </a:t>
                      </a:r>
                    </a:p>
                  </a:txBody>
                  <a:tcPr marL="7347" marR="7347" marT="7347" marB="0" anchor="b">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ctr"/>
                      <a:r>
                        <a:rPr lang="fr-CH" sz="800" b="0" i="0" u="none" strike="noStrike">
                          <a:solidFill>
                            <a:srgbClr val="808080"/>
                          </a:solidFill>
                          <a:effectLst/>
                          <a:latin typeface="Calibri" panose="020F0502020204030204" pitchFamily="34" charset="0"/>
                        </a:rPr>
                        <a:t> </a:t>
                      </a:r>
                    </a:p>
                  </a:txBody>
                  <a:tcPr marL="7347" marR="7347" marT="7347"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fr-CH" sz="800" b="0" i="0" u="none" strike="noStrike">
                          <a:solidFill>
                            <a:srgbClr val="808080"/>
                          </a:solidFill>
                          <a:effectLst/>
                          <a:latin typeface="Calibri" panose="020F0502020204030204" pitchFamily="34" charset="0"/>
                        </a:rPr>
                        <a:t> </a:t>
                      </a:r>
                    </a:p>
                  </a:txBody>
                  <a:tcPr marL="7347" marR="7347" marT="7347"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r>
                        <a:rPr lang="fr-CH" sz="800" b="0" i="0" u="none" strike="noStrike">
                          <a:solidFill>
                            <a:srgbClr val="808080"/>
                          </a:solidFill>
                          <a:effectLst/>
                          <a:latin typeface="Calibri" panose="020F0502020204030204" pitchFamily="34" charset="0"/>
                        </a:rPr>
                        <a:t> </a:t>
                      </a:r>
                    </a:p>
                  </a:txBody>
                  <a:tcPr marL="7347" marR="7347" marT="7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ctr" fontAlgn="ctr"/>
                      <a:endParaRPr lang="fr-CH" sz="800" b="0" i="0" u="none" strike="noStrike">
                        <a:solidFill>
                          <a:srgbClr val="808080"/>
                        </a:solidFill>
                        <a:effectLst/>
                        <a:latin typeface="Calibri" panose="020F0502020204030204" pitchFamily="34" charset="0"/>
                      </a:endParaRPr>
                    </a:p>
                  </a:txBody>
                  <a:tcPr marL="7347" marR="7347" marT="7347" marB="0" anchor="ctr">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xmlns="" val="2705662955"/>
                  </a:ext>
                </a:extLst>
              </a:tr>
              <a:tr h="113329">
                <a:tc>
                  <a:txBody>
                    <a:bodyPr/>
                    <a:lstStyle/>
                    <a:p>
                      <a:pPr algn="ctr" fontAlgn="b"/>
                      <a:r>
                        <a:rPr lang="fr-CH" sz="800" b="1" i="0" u="none" strike="noStrike">
                          <a:solidFill>
                            <a:srgbClr val="000000"/>
                          </a:solidFill>
                          <a:effectLst/>
                          <a:latin typeface="Calibri" panose="020F0502020204030204" pitchFamily="34" charset="0"/>
                        </a:rPr>
                        <a:t>24</a:t>
                      </a:r>
                    </a:p>
                  </a:txBody>
                  <a:tcPr marL="7347" marR="7347" marT="7347"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CH" sz="800" b="0" i="0" u="none" strike="noStrike">
                          <a:solidFill>
                            <a:srgbClr val="000000"/>
                          </a:solidFill>
                          <a:effectLst/>
                          <a:latin typeface="Calibri" panose="020F0502020204030204" pitchFamily="34" charset="0"/>
                        </a:rPr>
                        <a:t>21.09.2015</a:t>
                      </a:r>
                    </a:p>
                  </a:txBody>
                  <a:tcPr marL="7347" marR="7347" marT="7347" marB="0" anchor="b">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b"/>
                      <a:r>
                        <a:rPr lang="fr-CH" sz="800" b="0" i="0" u="none" strike="noStrike">
                          <a:solidFill>
                            <a:srgbClr val="000000"/>
                          </a:solidFill>
                          <a:effectLst/>
                          <a:latin typeface="Calibri" panose="020F0502020204030204" pitchFamily="34" charset="0"/>
                        </a:rPr>
                        <a:t>20.12.2020</a:t>
                      </a:r>
                    </a:p>
                  </a:txBody>
                  <a:tcPr marL="7347" marR="7347" marT="7347" marB="0" anchor="b">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190.281</a:t>
                      </a:r>
                    </a:p>
                  </a:txBody>
                  <a:tcPr marL="7347" marR="7347" marT="7347"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7.66%</a:t>
                      </a:r>
                    </a:p>
                  </a:txBody>
                  <a:tcPr marL="7347" marR="7347" marT="7347"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40%</a:t>
                      </a:r>
                    </a:p>
                  </a:txBody>
                  <a:tcPr marL="7347" marR="7347" marT="7347"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dirty="0">
                          <a:effectLst/>
                          <a:latin typeface="Calibri" panose="020F0502020204030204" pitchFamily="34" charset="0"/>
                        </a:rPr>
                        <a:t>5.00 </a:t>
                      </a:r>
                    </a:p>
                  </a:txBody>
                  <a:tcPr marL="7347" marR="7347" marT="7347" marB="0" anchor="ctr">
                    <a:lnL w="635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xmlns="" val="3041267224"/>
                  </a:ext>
                </a:extLst>
              </a:tr>
            </a:tbl>
          </a:graphicData>
        </a:graphic>
      </p:graphicFrame>
      <p:graphicFrame>
        <p:nvGraphicFramePr>
          <p:cNvPr id="9" name="Tableau 8">
            <a:extLst>
              <a:ext uri="{FF2B5EF4-FFF2-40B4-BE49-F238E27FC236}">
                <a16:creationId xmlns:a16="http://schemas.microsoft.com/office/drawing/2014/main" xmlns="" id="{A81FBFBD-D1B6-4695-B046-3B0E708E99E6}"/>
              </a:ext>
            </a:extLst>
          </p:cNvPr>
          <p:cNvGraphicFramePr>
            <a:graphicFrameLocks noGrp="1"/>
          </p:cNvGraphicFramePr>
          <p:nvPr>
            <p:extLst>
              <p:ext uri="{D42A27DB-BD31-4B8C-83A1-F6EECF244321}">
                <p14:modId xmlns:p14="http://schemas.microsoft.com/office/powerpoint/2010/main" val="3379243445"/>
              </p:ext>
            </p:extLst>
          </p:nvPr>
        </p:nvGraphicFramePr>
        <p:xfrm>
          <a:off x="4216402" y="2590800"/>
          <a:ext cx="4868330" cy="3258516"/>
        </p:xfrm>
        <a:graphic>
          <a:graphicData uri="http://schemas.openxmlformats.org/drawingml/2006/table">
            <a:tbl>
              <a:tblPr/>
              <a:tblGrid>
                <a:gridCol w="409784">
                  <a:extLst>
                    <a:ext uri="{9D8B030D-6E8A-4147-A177-3AD203B41FA5}">
                      <a16:colId xmlns:a16="http://schemas.microsoft.com/office/drawing/2014/main" xmlns="" val="255035569"/>
                    </a:ext>
                  </a:extLst>
                </a:gridCol>
                <a:gridCol w="486620">
                  <a:extLst>
                    <a:ext uri="{9D8B030D-6E8A-4147-A177-3AD203B41FA5}">
                      <a16:colId xmlns:a16="http://schemas.microsoft.com/office/drawing/2014/main" xmlns="" val="1192877622"/>
                    </a:ext>
                  </a:extLst>
                </a:gridCol>
                <a:gridCol w="520767">
                  <a:extLst>
                    <a:ext uri="{9D8B030D-6E8A-4147-A177-3AD203B41FA5}">
                      <a16:colId xmlns:a16="http://schemas.microsoft.com/office/drawing/2014/main" xmlns="" val="379778887"/>
                    </a:ext>
                  </a:extLst>
                </a:gridCol>
                <a:gridCol w="614678">
                  <a:extLst>
                    <a:ext uri="{9D8B030D-6E8A-4147-A177-3AD203B41FA5}">
                      <a16:colId xmlns:a16="http://schemas.microsoft.com/office/drawing/2014/main" xmlns="" val="1205991784"/>
                    </a:ext>
                  </a:extLst>
                </a:gridCol>
                <a:gridCol w="606141">
                  <a:extLst>
                    <a:ext uri="{9D8B030D-6E8A-4147-A177-3AD203B41FA5}">
                      <a16:colId xmlns:a16="http://schemas.microsoft.com/office/drawing/2014/main" xmlns="" val="1571796495"/>
                    </a:ext>
                  </a:extLst>
                </a:gridCol>
                <a:gridCol w="811032">
                  <a:extLst>
                    <a:ext uri="{9D8B030D-6E8A-4147-A177-3AD203B41FA5}">
                      <a16:colId xmlns:a16="http://schemas.microsoft.com/office/drawing/2014/main" xmlns="" val="3173508673"/>
                    </a:ext>
                  </a:extLst>
                </a:gridCol>
                <a:gridCol w="426861">
                  <a:extLst>
                    <a:ext uri="{9D8B030D-6E8A-4147-A177-3AD203B41FA5}">
                      <a16:colId xmlns:a16="http://schemas.microsoft.com/office/drawing/2014/main" xmlns="" val="371545676"/>
                    </a:ext>
                  </a:extLst>
                </a:gridCol>
                <a:gridCol w="409784">
                  <a:extLst>
                    <a:ext uri="{9D8B030D-6E8A-4147-A177-3AD203B41FA5}">
                      <a16:colId xmlns:a16="http://schemas.microsoft.com/office/drawing/2014/main" xmlns="" val="3872521176"/>
                    </a:ext>
                  </a:extLst>
                </a:gridCol>
                <a:gridCol w="582663">
                  <a:extLst>
                    <a:ext uri="{9D8B030D-6E8A-4147-A177-3AD203B41FA5}">
                      <a16:colId xmlns:a16="http://schemas.microsoft.com/office/drawing/2014/main" xmlns="" val="190492556"/>
                    </a:ext>
                  </a:extLst>
                </a:gridCol>
              </a:tblGrid>
              <a:tr h="239538">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b"/>
                      <a:r>
                        <a:rPr lang="fr-CH" sz="800" b="1" i="0" u="none" strike="noStrike">
                          <a:solidFill>
                            <a:srgbClr val="000000"/>
                          </a:solidFill>
                          <a:effectLst/>
                          <a:latin typeface="Calibri" panose="020F0502020204030204" pitchFamily="34" charset="0"/>
                        </a:rPr>
                        <a:t>Markit Series 3Y</a:t>
                      </a:r>
                    </a:p>
                  </a:txBody>
                  <a:tcPr marL="6509" marR="6509" marT="6509" marB="0" anchor="b">
                    <a:lnL>
                      <a:noFill/>
                    </a:lnL>
                    <a:lnR>
                      <a:noFill/>
                    </a:lnR>
                    <a:lnT>
                      <a:noFill/>
                    </a:lnT>
                    <a:lnB>
                      <a:noFill/>
                    </a:lnB>
                    <a:solidFill>
                      <a:srgbClr val="FFFFFF"/>
                    </a:solidFill>
                  </a:tcPr>
                </a:tc>
                <a:tc>
                  <a:txBody>
                    <a:bodyPr/>
                    <a:lstStyle/>
                    <a:p>
                      <a:pPr algn="ctr" fontAlgn="b"/>
                      <a:r>
                        <a:rPr lang="fr-CH" sz="800" b="1" i="0" u="none" strike="noStrike">
                          <a:solidFill>
                            <a:srgbClr val="000000"/>
                          </a:solidFill>
                          <a:effectLst/>
                          <a:latin typeface="Calibri" panose="020F0502020204030204" pitchFamily="34" charset="0"/>
                        </a:rPr>
                        <a:t>Start Date</a:t>
                      </a:r>
                    </a:p>
                  </a:txBody>
                  <a:tcPr marL="6509" marR="6509" marT="6509" marB="0" anchor="b">
                    <a:lnL>
                      <a:noFill/>
                    </a:lnL>
                    <a:lnR>
                      <a:noFill/>
                    </a:lnR>
                    <a:lnT>
                      <a:noFill/>
                    </a:lnT>
                    <a:lnB>
                      <a:noFill/>
                    </a:lnB>
                    <a:solidFill>
                      <a:srgbClr val="FFFFFF"/>
                    </a:solidFill>
                  </a:tcPr>
                </a:tc>
                <a:tc>
                  <a:txBody>
                    <a:bodyPr/>
                    <a:lstStyle/>
                    <a:p>
                      <a:pPr algn="ctr" fontAlgn="b"/>
                      <a:r>
                        <a:rPr lang="fr-CH" sz="800" b="1" i="0" u="none" strike="noStrike">
                          <a:solidFill>
                            <a:srgbClr val="000000"/>
                          </a:solidFill>
                          <a:effectLst/>
                          <a:latin typeface="Calibri" panose="020F0502020204030204" pitchFamily="34" charset="0"/>
                        </a:rPr>
                        <a:t>Maturity Date</a:t>
                      </a:r>
                    </a:p>
                  </a:txBody>
                  <a:tcPr marL="6509" marR="6509" marT="6509" marB="0" anchor="b">
                    <a:lnL>
                      <a:noFill/>
                    </a:lnL>
                    <a:lnR>
                      <a:noFill/>
                    </a:lnR>
                    <a:lnT>
                      <a:noFill/>
                    </a:lnT>
                    <a:lnB>
                      <a:noFill/>
                    </a:lnB>
                    <a:solidFill>
                      <a:srgbClr val="FFFFFF"/>
                    </a:solidFill>
                  </a:tcPr>
                </a:tc>
                <a:tc>
                  <a:txBody>
                    <a:bodyPr/>
                    <a:lstStyle/>
                    <a:p>
                      <a:pPr algn="ctr" fontAlgn="b"/>
                      <a:r>
                        <a:rPr lang="fr-CH" sz="800" b="1" i="0" u="none" strike="noStrike">
                          <a:solidFill>
                            <a:srgbClr val="000000"/>
                          </a:solidFill>
                          <a:effectLst/>
                          <a:latin typeface="Calibri" panose="020F0502020204030204" pitchFamily="34" charset="0"/>
                        </a:rPr>
                        <a:t>CDS premium</a:t>
                      </a:r>
                    </a:p>
                  </a:txBody>
                  <a:tcPr marL="6509" marR="6509" marT="6509" marB="0" anchor="b">
                    <a:lnL>
                      <a:noFill/>
                    </a:lnL>
                    <a:lnR>
                      <a:noFill/>
                    </a:lnR>
                    <a:lnT>
                      <a:noFill/>
                    </a:lnT>
                    <a:lnB>
                      <a:noFill/>
                    </a:lnB>
                    <a:solidFill>
                      <a:srgbClr val="FFFFFF"/>
                    </a:solidFill>
                  </a:tcPr>
                </a:tc>
                <a:tc>
                  <a:txBody>
                    <a:bodyPr/>
                    <a:lstStyle/>
                    <a:p>
                      <a:pPr algn="ctr" fontAlgn="b"/>
                      <a:r>
                        <a:rPr lang="fr-CH" sz="800" b="1" i="0" u="none" strike="noStrike">
                          <a:solidFill>
                            <a:srgbClr val="000000"/>
                          </a:solidFill>
                          <a:effectLst/>
                          <a:latin typeface="Calibri" panose="020F0502020204030204" pitchFamily="34" charset="0"/>
                        </a:rPr>
                        <a:t>Default probability</a:t>
                      </a:r>
                    </a:p>
                  </a:txBody>
                  <a:tcPr marL="6509" marR="6509" marT="6509" marB="0" anchor="b">
                    <a:lnL>
                      <a:noFill/>
                    </a:lnL>
                    <a:lnR>
                      <a:noFill/>
                    </a:lnR>
                    <a:lnT>
                      <a:noFill/>
                    </a:lnT>
                    <a:lnB>
                      <a:noFill/>
                    </a:lnB>
                    <a:solidFill>
                      <a:srgbClr val="FFFFFF"/>
                    </a:solidFill>
                  </a:tcPr>
                </a:tc>
                <a:tc>
                  <a:txBody>
                    <a:bodyPr/>
                    <a:lstStyle/>
                    <a:p>
                      <a:pPr algn="ctr" fontAlgn="b"/>
                      <a:r>
                        <a:rPr lang="fr-CH" sz="800" b="1" i="0" u="none" strike="noStrike">
                          <a:solidFill>
                            <a:srgbClr val="000000"/>
                          </a:solidFill>
                          <a:effectLst/>
                          <a:latin typeface="Calibri" panose="020F0502020204030204" pitchFamily="34" charset="0"/>
                        </a:rPr>
                        <a:t>Recovery</a:t>
                      </a:r>
                    </a:p>
                  </a:txBody>
                  <a:tcPr marL="6509" marR="6509" marT="6509" marB="0" anchor="b">
                    <a:lnL>
                      <a:noFill/>
                    </a:lnL>
                    <a:lnR>
                      <a:noFill/>
                    </a:lnR>
                    <a:lnT>
                      <a:noFill/>
                    </a:lnT>
                    <a:lnB>
                      <a:noFill/>
                    </a:lnB>
                    <a:solidFill>
                      <a:srgbClr val="FFFFFF"/>
                    </a:solidFill>
                  </a:tcPr>
                </a:tc>
                <a:tc>
                  <a:txBody>
                    <a:bodyPr/>
                    <a:lstStyle/>
                    <a:p>
                      <a:pPr algn="ctr" fontAlgn="ctr"/>
                      <a:r>
                        <a:rPr lang="fr-CH" sz="800" b="1" i="0" u="none" strike="noStrike">
                          <a:effectLst/>
                          <a:latin typeface="Calibri" panose="020F0502020204030204" pitchFamily="34" charset="0"/>
                        </a:rPr>
                        <a:t>Years</a:t>
                      </a:r>
                    </a:p>
                  </a:txBody>
                  <a:tcPr marL="6509" marR="6509" marT="6509" marB="0" anchor="ctr">
                    <a:lnL>
                      <a:noFill/>
                    </a:lnL>
                    <a:lnR>
                      <a:noFill/>
                    </a:lnR>
                    <a:lnT>
                      <a:noFill/>
                    </a:lnT>
                    <a:lnB>
                      <a:noFill/>
                    </a:lnB>
                  </a:tcPr>
                </a:tc>
                <a:tc>
                  <a:txBody>
                    <a:bodyPr/>
                    <a:lstStyle/>
                    <a:p>
                      <a:pPr algn="ctr" fontAlgn="b"/>
                      <a:r>
                        <a:rPr lang="fr-CH" sz="800" b="1" i="0" u="none" strike="noStrike">
                          <a:solidFill>
                            <a:srgbClr val="000000"/>
                          </a:solidFill>
                          <a:effectLst/>
                          <a:latin typeface="Calibri" panose="020F0502020204030204" pitchFamily="34" charset="0"/>
                        </a:rPr>
                        <a:t>Markit Series</a:t>
                      </a:r>
                    </a:p>
                  </a:txBody>
                  <a:tcPr marL="6509" marR="6509" marT="6509" marB="0" anchor="b">
                    <a:lnL>
                      <a:noFill/>
                    </a:lnL>
                    <a:lnR>
                      <a:noFill/>
                    </a:lnR>
                    <a:lnT>
                      <a:noFill/>
                    </a:lnT>
                    <a:lnB>
                      <a:noFill/>
                    </a:lnB>
                    <a:solidFill>
                      <a:srgbClr val="FFFFFF"/>
                    </a:solidFill>
                  </a:tcPr>
                </a:tc>
                <a:extLst>
                  <a:ext uri="{0D108BD9-81ED-4DB2-BD59-A6C34878D82A}">
                    <a16:rowId xmlns:a16="http://schemas.microsoft.com/office/drawing/2014/main" xmlns="" val="1080349961"/>
                  </a:ext>
                </a:extLst>
              </a:tr>
              <a:tr h="130781">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b"/>
                      <a:r>
                        <a:rPr lang="fr-CH" sz="800" b="1" i="0" u="none" strike="noStrike">
                          <a:solidFill>
                            <a:srgbClr val="000000"/>
                          </a:solidFill>
                          <a:effectLst/>
                          <a:latin typeface="Calibri" panose="020F0502020204030204" pitchFamily="34" charset="0"/>
                        </a:rPr>
                        <a:t> </a:t>
                      </a:r>
                    </a:p>
                  </a:txBody>
                  <a:tcPr marL="6509" marR="6509" marT="6509" marB="0" anchor="b">
                    <a:lnL>
                      <a:noFill/>
                    </a:lnL>
                    <a:lnR>
                      <a:noFill/>
                    </a:lnR>
                    <a:lnT>
                      <a:noFill/>
                    </a:lnT>
                    <a:lnB>
                      <a:noFill/>
                    </a:lnB>
                    <a:solidFill>
                      <a:srgbClr val="FFFFFF"/>
                    </a:solidFill>
                  </a:tcPr>
                </a:tc>
                <a:tc>
                  <a:txBody>
                    <a:bodyPr/>
                    <a:lstStyle/>
                    <a:p>
                      <a:pPr algn="ctr" fontAlgn="b"/>
                      <a:r>
                        <a:rPr lang="fr-CH" sz="800" b="1" i="0" u="none" strike="noStrike">
                          <a:solidFill>
                            <a:srgbClr val="000000"/>
                          </a:solidFill>
                          <a:effectLst/>
                          <a:latin typeface="Calibri" panose="020F0502020204030204" pitchFamily="34" charset="0"/>
                        </a:rPr>
                        <a:t> </a:t>
                      </a:r>
                    </a:p>
                  </a:txBody>
                  <a:tcPr marL="6509" marR="6509" marT="6509" marB="0" anchor="b">
                    <a:lnL>
                      <a:noFill/>
                    </a:lnL>
                    <a:lnR>
                      <a:noFill/>
                    </a:lnR>
                    <a:lnT>
                      <a:noFill/>
                    </a:lnT>
                    <a:lnB>
                      <a:noFill/>
                    </a:lnB>
                    <a:solidFill>
                      <a:srgbClr val="B8CCE4"/>
                    </a:solidFill>
                  </a:tcPr>
                </a:tc>
                <a:tc>
                  <a:txBody>
                    <a:bodyPr/>
                    <a:lstStyle/>
                    <a:p>
                      <a:pPr algn="ctr" fontAlgn="b"/>
                      <a:r>
                        <a:rPr lang="fr-CH" sz="800" b="0" i="0" u="none" strike="noStrike">
                          <a:solidFill>
                            <a:srgbClr val="000000"/>
                          </a:solidFill>
                          <a:effectLst/>
                          <a:latin typeface="Calibri" panose="020F0502020204030204" pitchFamily="34" charset="0"/>
                        </a:rPr>
                        <a:t>20.06.2018</a:t>
                      </a:r>
                    </a:p>
                  </a:txBody>
                  <a:tcPr marL="6509" marR="6509" marT="6509" marB="0" anchor="b">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b"/>
                      <a:r>
                        <a:rPr lang="fr-CH" sz="800" b="1" i="0" u="none" strike="noStrike">
                          <a:solidFill>
                            <a:srgbClr val="000000"/>
                          </a:solidFill>
                          <a:effectLst/>
                          <a:latin typeface="Calibri" panose="020F0502020204030204" pitchFamily="34" charset="0"/>
                        </a:rPr>
                        <a:t> </a:t>
                      </a:r>
                    </a:p>
                  </a:txBody>
                  <a:tcPr marL="6509" marR="6509" marT="6509" marB="0" anchor="b">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b"/>
                      <a:r>
                        <a:rPr lang="fr-CH" sz="800" b="1" i="0" u="none" strike="noStrike">
                          <a:solidFill>
                            <a:srgbClr val="000000"/>
                          </a:solidFill>
                          <a:effectLst/>
                          <a:latin typeface="Calibri" panose="020F0502020204030204" pitchFamily="34" charset="0"/>
                        </a:rPr>
                        <a:t> </a:t>
                      </a:r>
                    </a:p>
                  </a:txBody>
                  <a:tcPr marL="6509" marR="6509" marT="6509" marB="0" anchor="b">
                    <a:lnL>
                      <a:noFill/>
                    </a:lnL>
                    <a:lnR>
                      <a:noFill/>
                    </a:lnR>
                    <a:lnT>
                      <a:noFill/>
                    </a:lnT>
                    <a:lnB>
                      <a:noFill/>
                    </a:lnB>
                    <a:solidFill>
                      <a:srgbClr val="B8CCE4"/>
                    </a:solidFill>
                  </a:tcPr>
                </a:tc>
                <a:tc>
                  <a:txBody>
                    <a:bodyPr/>
                    <a:lstStyle/>
                    <a:p>
                      <a:pPr algn="ctr" fontAlgn="b"/>
                      <a:r>
                        <a:rPr lang="fr-CH" sz="800" b="1" i="0" u="none" strike="noStrike">
                          <a:solidFill>
                            <a:srgbClr val="000000"/>
                          </a:solidFill>
                          <a:effectLst/>
                          <a:latin typeface="Calibri" panose="020F0502020204030204" pitchFamily="34" charset="0"/>
                        </a:rPr>
                        <a:t> </a:t>
                      </a:r>
                    </a:p>
                  </a:txBody>
                  <a:tcPr marL="6509" marR="6509" marT="6509" marB="0" anchor="b">
                    <a:lnL>
                      <a:noFill/>
                    </a:lnL>
                    <a:lnR>
                      <a:noFill/>
                    </a:lnR>
                    <a:lnT>
                      <a:noFill/>
                    </a:lnT>
                    <a:lnB>
                      <a:noFill/>
                    </a:lnB>
                    <a:solidFill>
                      <a:srgbClr val="B8CCE4"/>
                    </a:solidFill>
                  </a:tcPr>
                </a:tc>
                <a:tc>
                  <a:txBody>
                    <a:bodyPr/>
                    <a:lstStyle/>
                    <a:p>
                      <a:pPr algn="ctr" fontAlgn="ctr"/>
                      <a:r>
                        <a:rPr lang="fr-CH" sz="800" b="1" i="0" u="none" strike="noStrike">
                          <a:effectLst/>
                          <a:latin typeface="Calibri" panose="020F0502020204030204" pitchFamily="34" charset="0"/>
                        </a:rPr>
                        <a:t> </a:t>
                      </a:r>
                    </a:p>
                  </a:txBody>
                  <a:tcPr marL="6509" marR="6509" marT="6509" marB="0" anchor="ctr">
                    <a:lnL>
                      <a:noFill/>
                    </a:lnL>
                    <a:lnR>
                      <a:noFill/>
                    </a:lnR>
                    <a:lnT>
                      <a:noFill/>
                    </a:lnT>
                    <a:lnB>
                      <a:noFill/>
                    </a:lnB>
                    <a:solidFill>
                      <a:srgbClr val="B8CCE4"/>
                    </a:solidFill>
                  </a:tcPr>
                </a:tc>
                <a:tc>
                  <a:txBody>
                    <a:bodyPr/>
                    <a:lstStyle/>
                    <a:p>
                      <a:pPr algn="ctr" fontAlgn="ctr"/>
                      <a:r>
                        <a:rPr lang="fr-CH" sz="700" b="0" i="0" u="none" strike="noStrike">
                          <a:effectLst/>
                          <a:latin typeface="Calibri" panose="020F0502020204030204" pitchFamily="34" charset="0"/>
                        </a:rPr>
                        <a:t>23</a:t>
                      </a:r>
                    </a:p>
                  </a:txBody>
                  <a:tcPr marL="6509" marR="6509" marT="6509" marB="0" anchor="ctr">
                    <a:lnL>
                      <a:noFill/>
                    </a:lnL>
                    <a:lnR>
                      <a:noFill/>
                    </a:lnR>
                    <a:lnT>
                      <a:noFill/>
                    </a:lnT>
                    <a:lnB>
                      <a:noFill/>
                    </a:lnB>
                    <a:solidFill>
                      <a:srgbClr val="B8CCE4"/>
                    </a:solidFill>
                  </a:tcPr>
                </a:tc>
                <a:extLst>
                  <a:ext uri="{0D108BD9-81ED-4DB2-BD59-A6C34878D82A}">
                    <a16:rowId xmlns:a16="http://schemas.microsoft.com/office/drawing/2014/main" xmlns="" val="3332596238"/>
                  </a:ext>
                </a:extLst>
              </a:tr>
              <a:tr h="130781">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b"/>
                      <a:r>
                        <a:rPr lang="fr-CH" sz="800" b="1" i="0" u="none" strike="noStrike">
                          <a:solidFill>
                            <a:srgbClr val="000000"/>
                          </a:solidFill>
                          <a:effectLst/>
                          <a:latin typeface="Calibri" panose="020F0502020204030204" pitchFamily="34" charset="0"/>
                        </a:rPr>
                        <a:t>24</a:t>
                      </a:r>
                    </a:p>
                  </a:txBody>
                  <a:tcPr marL="6509" marR="6509" marT="6509"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CH" sz="800" b="0" i="0" u="none" strike="noStrike" dirty="0">
                          <a:solidFill>
                            <a:srgbClr val="000000"/>
                          </a:solidFill>
                          <a:effectLst/>
                          <a:latin typeface="Calibri" panose="020F0502020204030204" pitchFamily="34" charset="0"/>
                        </a:rPr>
                        <a:t>21.09.2015</a:t>
                      </a:r>
                    </a:p>
                  </a:txBody>
                  <a:tcPr marL="6509" marR="6509" marT="6509" marB="0" anchor="b">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b"/>
                      <a:r>
                        <a:rPr lang="fr-CH" sz="800" b="0" i="0" u="none" strike="noStrike">
                          <a:solidFill>
                            <a:srgbClr val="000000"/>
                          </a:solidFill>
                          <a:effectLst/>
                          <a:latin typeface="Calibri" panose="020F0502020204030204" pitchFamily="34" charset="0"/>
                        </a:rPr>
                        <a:t>20.12.2018</a:t>
                      </a:r>
                    </a:p>
                  </a:txBody>
                  <a:tcPr marL="6509" marR="6509" marT="6509" marB="0" anchor="b">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153.0971</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1.23%</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40%</a:t>
                      </a:r>
                    </a:p>
                  </a:txBody>
                  <a:tcPr marL="6509" marR="6509" marT="65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0.50 </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700" b="0" i="0" u="none" strike="noStrike">
                          <a:effectLst/>
                          <a:latin typeface="Calibri" panose="020F0502020204030204" pitchFamily="34" charset="0"/>
                        </a:rPr>
                        <a:t>24</a:t>
                      </a:r>
                    </a:p>
                  </a:txBody>
                  <a:tcPr marL="6509" marR="6509" marT="6509" marB="0" anchor="ctr">
                    <a:lnL>
                      <a:noFill/>
                    </a:lnL>
                    <a:lnR>
                      <a:noFill/>
                    </a:lnR>
                    <a:lnT>
                      <a:noFill/>
                    </a:lnT>
                    <a:lnB>
                      <a:noFill/>
                    </a:lnB>
                    <a:solidFill>
                      <a:srgbClr val="B8CCE4"/>
                    </a:solidFill>
                  </a:tcPr>
                </a:tc>
                <a:extLst>
                  <a:ext uri="{0D108BD9-81ED-4DB2-BD59-A6C34878D82A}">
                    <a16:rowId xmlns:a16="http://schemas.microsoft.com/office/drawing/2014/main" xmlns="" val="1466244310"/>
                  </a:ext>
                </a:extLst>
              </a:tr>
              <a:tr h="130781">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b"/>
                      <a:r>
                        <a:rPr lang="fr-CH" sz="800" b="1" i="0" u="none" strike="noStrike">
                          <a:solidFill>
                            <a:srgbClr val="000000"/>
                          </a:solidFill>
                          <a:effectLst/>
                          <a:latin typeface="Calibri" panose="020F0502020204030204" pitchFamily="34" charset="0"/>
                        </a:rPr>
                        <a:t>25</a:t>
                      </a:r>
                    </a:p>
                  </a:txBody>
                  <a:tcPr marL="6509" marR="6509" marT="6509"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CH" sz="800" b="0" i="0" u="none" strike="noStrike">
                          <a:solidFill>
                            <a:srgbClr val="000000"/>
                          </a:solidFill>
                          <a:effectLst/>
                          <a:latin typeface="Calibri" panose="020F0502020204030204" pitchFamily="34" charset="0"/>
                        </a:rPr>
                        <a:t>21.03.2016</a:t>
                      </a:r>
                    </a:p>
                  </a:txBody>
                  <a:tcPr marL="6509" marR="6509" marT="6509" marB="0" anchor="b">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b"/>
                      <a:r>
                        <a:rPr lang="fr-CH" sz="800" b="0" i="0" u="none" strike="noStrike">
                          <a:solidFill>
                            <a:srgbClr val="000000"/>
                          </a:solidFill>
                          <a:effectLst/>
                          <a:latin typeface="Calibri" panose="020F0502020204030204" pitchFamily="34" charset="0"/>
                        </a:rPr>
                        <a:t>20.06.2019</a:t>
                      </a:r>
                    </a:p>
                  </a:txBody>
                  <a:tcPr marL="6509" marR="6509" marT="6509" marB="0" anchor="b">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150.5308</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2.45%</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40%</a:t>
                      </a:r>
                    </a:p>
                  </a:txBody>
                  <a:tcPr marL="6509" marR="6509" marT="65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1.00 </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700" b="0" i="0" u="none" strike="noStrike">
                          <a:effectLst/>
                          <a:latin typeface="Calibri" panose="020F0502020204030204" pitchFamily="34" charset="0"/>
                        </a:rPr>
                        <a:t>25</a:t>
                      </a:r>
                    </a:p>
                  </a:txBody>
                  <a:tcPr marL="6509" marR="6509" marT="6509" marB="0" anchor="ctr">
                    <a:lnL>
                      <a:noFill/>
                    </a:lnL>
                    <a:lnR>
                      <a:noFill/>
                    </a:lnR>
                    <a:lnT>
                      <a:noFill/>
                    </a:lnT>
                    <a:lnB>
                      <a:noFill/>
                    </a:lnB>
                    <a:solidFill>
                      <a:srgbClr val="B8CCE4"/>
                    </a:solidFill>
                  </a:tcPr>
                </a:tc>
                <a:extLst>
                  <a:ext uri="{0D108BD9-81ED-4DB2-BD59-A6C34878D82A}">
                    <a16:rowId xmlns:a16="http://schemas.microsoft.com/office/drawing/2014/main" xmlns="" val="2561554080"/>
                  </a:ext>
                </a:extLst>
              </a:tr>
              <a:tr h="130781">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b"/>
                      <a:r>
                        <a:rPr lang="fr-CH" sz="800" b="1" i="0" u="none" strike="noStrike">
                          <a:solidFill>
                            <a:srgbClr val="000000"/>
                          </a:solidFill>
                          <a:effectLst/>
                          <a:latin typeface="Calibri" panose="020F0502020204030204" pitchFamily="34" charset="0"/>
                        </a:rPr>
                        <a:t>26</a:t>
                      </a:r>
                    </a:p>
                  </a:txBody>
                  <a:tcPr marL="6509" marR="6509" marT="6509"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CH" sz="800" b="0" i="0" u="none" strike="noStrike">
                          <a:solidFill>
                            <a:srgbClr val="000000"/>
                          </a:solidFill>
                          <a:effectLst/>
                          <a:latin typeface="Calibri" panose="020F0502020204030204" pitchFamily="34" charset="0"/>
                        </a:rPr>
                        <a:t>20.09.2016</a:t>
                      </a:r>
                    </a:p>
                  </a:txBody>
                  <a:tcPr marL="6509" marR="6509" marT="6509" marB="0" anchor="b">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b"/>
                      <a:r>
                        <a:rPr lang="fr-CH" sz="800" b="0" i="0" u="none" strike="noStrike">
                          <a:solidFill>
                            <a:srgbClr val="000000"/>
                          </a:solidFill>
                          <a:effectLst/>
                          <a:latin typeface="Calibri" panose="020F0502020204030204" pitchFamily="34" charset="0"/>
                        </a:rPr>
                        <a:t>20.12.2019</a:t>
                      </a:r>
                    </a:p>
                  </a:txBody>
                  <a:tcPr marL="6509" marR="6509" marT="6509" marB="0" anchor="b">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161.6738</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3.96%</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40%</a:t>
                      </a:r>
                    </a:p>
                  </a:txBody>
                  <a:tcPr marL="6509" marR="6509" marT="65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1.50 </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700" b="0" i="0" u="none" strike="noStrike">
                          <a:effectLst/>
                          <a:latin typeface="Calibri" panose="020F0502020204030204" pitchFamily="34" charset="0"/>
                        </a:rPr>
                        <a:t>26</a:t>
                      </a:r>
                    </a:p>
                  </a:txBody>
                  <a:tcPr marL="6509" marR="6509" marT="6509" marB="0" anchor="ctr">
                    <a:lnL>
                      <a:noFill/>
                    </a:lnL>
                    <a:lnR>
                      <a:noFill/>
                    </a:lnR>
                    <a:lnT>
                      <a:noFill/>
                    </a:lnT>
                    <a:lnB>
                      <a:noFill/>
                    </a:lnB>
                    <a:solidFill>
                      <a:srgbClr val="B8CCE4"/>
                    </a:solidFill>
                  </a:tcPr>
                </a:tc>
                <a:extLst>
                  <a:ext uri="{0D108BD9-81ED-4DB2-BD59-A6C34878D82A}">
                    <a16:rowId xmlns:a16="http://schemas.microsoft.com/office/drawing/2014/main" xmlns="" val="3098040514"/>
                  </a:ext>
                </a:extLst>
              </a:tr>
              <a:tr h="130985">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b"/>
                      <a:r>
                        <a:rPr lang="fr-CH" sz="800" b="1" i="0" u="none" strike="noStrike">
                          <a:solidFill>
                            <a:srgbClr val="000000"/>
                          </a:solidFill>
                          <a:effectLst/>
                          <a:latin typeface="Calibri" panose="020F0502020204030204" pitchFamily="34" charset="0"/>
                        </a:rPr>
                        <a:t>27</a:t>
                      </a:r>
                    </a:p>
                  </a:txBody>
                  <a:tcPr marL="6509" marR="6509" marT="6509" marB="0" anchor="b">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b"/>
                      <a:r>
                        <a:rPr lang="fr-CH" sz="800" b="0" i="0" u="none" strike="noStrike">
                          <a:solidFill>
                            <a:srgbClr val="000000"/>
                          </a:solidFill>
                          <a:effectLst/>
                          <a:latin typeface="Calibri" panose="020F0502020204030204" pitchFamily="34" charset="0"/>
                        </a:rPr>
                        <a:t>20.03.2017</a:t>
                      </a:r>
                    </a:p>
                  </a:txBody>
                  <a:tcPr marL="6509" marR="6509" marT="6509" marB="0" anchor="b">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b"/>
                      <a:r>
                        <a:rPr lang="fr-CH" sz="800" b="0" i="0" u="none" strike="noStrike">
                          <a:solidFill>
                            <a:srgbClr val="000000"/>
                          </a:solidFill>
                          <a:effectLst/>
                          <a:latin typeface="Calibri" panose="020F0502020204030204" pitchFamily="34" charset="0"/>
                        </a:rPr>
                        <a:t>20.06.2020</a:t>
                      </a:r>
                    </a:p>
                  </a:txBody>
                  <a:tcPr marL="6509" marR="6509" marT="6509" marB="0" anchor="b">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173.2706</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5.63%</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40%</a:t>
                      </a:r>
                    </a:p>
                  </a:txBody>
                  <a:tcPr marL="6509" marR="6509" marT="65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2.00 </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700" b="0" i="0" u="none" strike="noStrike">
                          <a:effectLst/>
                          <a:latin typeface="Calibri" panose="020F0502020204030204" pitchFamily="34" charset="0"/>
                        </a:rPr>
                        <a:t>27</a:t>
                      </a:r>
                    </a:p>
                  </a:txBody>
                  <a:tcPr marL="6509" marR="6509" marT="6509" marB="0" anchor="ctr">
                    <a:lnL>
                      <a:noFill/>
                    </a:lnL>
                    <a:lnR>
                      <a:noFill/>
                    </a:lnR>
                    <a:lnT>
                      <a:noFill/>
                    </a:lnT>
                    <a:lnB>
                      <a:noFill/>
                    </a:lnB>
                    <a:solidFill>
                      <a:srgbClr val="B8CCE4"/>
                    </a:solidFill>
                  </a:tcPr>
                </a:tc>
                <a:extLst>
                  <a:ext uri="{0D108BD9-81ED-4DB2-BD59-A6C34878D82A}">
                    <a16:rowId xmlns:a16="http://schemas.microsoft.com/office/drawing/2014/main" xmlns="" val="1233530771"/>
                  </a:ext>
                </a:extLst>
              </a:tr>
              <a:tr h="130781">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b"/>
                      <a:r>
                        <a:rPr lang="fr-CH" sz="800" b="1" i="0" u="none" strike="noStrike">
                          <a:solidFill>
                            <a:srgbClr val="000000"/>
                          </a:solidFill>
                          <a:effectLst/>
                          <a:latin typeface="Calibri" panose="020F0502020204030204" pitchFamily="34" charset="0"/>
                        </a:rPr>
                        <a:t>28</a:t>
                      </a:r>
                    </a:p>
                  </a:txBody>
                  <a:tcPr marL="6509" marR="6509" marT="6509"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CH" sz="800" b="0" i="0" u="none" strike="noStrike">
                          <a:solidFill>
                            <a:srgbClr val="000000"/>
                          </a:solidFill>
                          <a:effectLst/>
                          <a:latin typeface="Calibri" panose="020F0502020204030204" pitchFamily="34" charset="0"/>
                        </a:rPr>
                        <a:t>20.09.2017</a:t>
                      </a:r>
                    </a:p>
                  </a:txBody>
                  <a:tcPr marL="6509" marR="6509" marT="6509" marB="0" anchor="b">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b"/>
                      <a:r>
                        <a:rPr lang="fr-CH" sz="800" b="0" i="0" u="none" strike="noStrike">
                          <a:solidFill>
                            <a:srgbClr val="000000"/>
                          </a:solidFill>
                          <a:effectLst/>
                          <a:latin typeface="Calibri" panose="020F0502020204030204" pitchFamily="34" charset="0"/>
                        </a:rPr>
                        <a:t>20.12.2020</a:t>
                      </a:r>
                    </a:p>
                  </a:txBody>
                  <a:tcPr marL="6509" marR="6509" marT="6509" marB="0" anchor="b">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207.7229</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8.34%</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40%</a:t>
                      </a:r>
                    </a:p>
                  </a:txBody>
                  <a:tcPr marL="6509" marR="6509" marT="65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2.50 </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700" b="0" i="0" u="none" strike="noStrike">
                          <a:effectLst/>
                          <a:latin typeface="Calibri" panose="020F0502020204030204" pitchFamily="34" charset="0"/>
                        </a:rPr>
                        <a:t>28</a:t>
                      </a:r>
                    </a:p>
                  </a:txBody>
                  <a:tcPr marL="6509" marR="6509" marT="6509" marB="0" anchor="ctr">
                    <a:lnL>
                      <a:noFill/>
                    </a:lnL>
                    <a:lnR>
                      <a:noFill/>
                    </a:lnR>
                    <a:lnT>
                      <a:noFill/>
                    </a:lnT>
                    <a:lnB>
                      <a:noFill/>
                    </a:lnB>
                    <a:solidFill>
                      <a:srgbClr val="B8CCE4"/>
                    </a:solidFill>
                  </a:tcPr>
                </a:tc>
                <a:extLst>
                  <a:ext uri="{0D108BD9-81ED-4DB2-BD59-A6C34878D82A}">
                    <a16:rowId xmlns:a16="http://schemas.microsoft.com/office/drawing/2014/main" xmlns="" val="920101718"/>
                  </a:ext>
                </a:extLst>
              </a:tr>
              <a:tr h="130781">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b"/>
                      <a:r>
                        <a:rPr lang="fr-CH" sz="800" b="1" i="0" u="none" strike="noStrike">
                          <a:solidFill>
                            <a:srgbClr val="000000"/>
                          </a:solidFill>
                          <a:effectLst/>
                          <a:latin typeface="Calibri" panose="020F0502020204030204" pitchFamily="34" charset="0"/>
                        </a:rPr>
                        <a:t>29</a:t>
                      </a:r>
                    </a:p>
                  </a:txBody>
                  <a:tcPr marL="6509" marR="6509" marT="6509" marB="0" anchor="b">
                    <a:lnL>
                      <a:noFill/>
                    </a:lnL>
                    <a:lnR w="635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b"/>
                      <a:r>
                        <a:rPr lang="fr-CH" sz="800" b="0" i="0" u="none" strike="noStrike">
                          <a:solidFill>
                            <a:srgbClr val="000000"/>
                          </a:solidFill>
                          <a:effectLst/>
                          <a:latin typeface="Calibri" panose="020F0502020204030204" pitchFamily="34" charset="0"/>
                        </a:rPr>
                        <a:t>20.03.2018</a:t>
                      </a:r>
                    </a:p>
                  </a:txBody>
                  <a:tcPr marL="6509" marR="6509" marT="6509" marB="0" anchor="b">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b"/>
                      <a:r>
                        <a:rPr lang="fr-CH" sz="800" b="0" i="0" u="none" strike="noStrike">
                          <a:solidFill>
                            <a:srgbClr val="000000"/>
                          </a:solidFill>
                          <a:effectLst/>
                          <a:latin typeface="Calibri" panose="020F0502020204030204" pitchFamily="34" charset="0"/>
                        </a:rPr>
                        <a:t>20.06.2021</a:t>
                      </a:r>
                    </a:p>
                  </a:txBody>
                  <a:tcPr marL="6509" marR="6509" marT="6509" marB="0" anchor="b">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effectLst/>
                          <a:latin typeface="Calibri" panose="020F0502020204030204" pitchFamily="34" charset="0"/>
                        </a:rPr>
                        <a:t>240.2246</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effectLst/>
                          <a:latin typeface="Calibri" panose="020F0502020204030204" pitchFamily="34" charset="0"/>
                        </a:rPr>
                        <a:t>11.39%</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40%</a:t>
                      </a:r>
                    </a:p>
                  </a:txBody>
                  <a:tcPr marL="6509" marR="6509" marT="65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3.00 </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700" b="0" i="0" u="none" strike="noStrike">
                          <a:effectLst/>
                          <a:latin typeface="Calibri" panose="020F0502020204030204" pitchFamily="34" charset="0"/>
                        </a:rPr>
                        <a:t>29</a:t>
                      </a:r>
                    </a:p>
                  </a:txBody>
                  <a:tcPr marL="6509" marR="6509" marT="6509" marB="0" anchor="ctr">
                    <a:lnL>
                      <a:noFill/>
                    </a:lnL>
                    <a:lnR>
                      <a:noFill/>
                    </a:lnR>
                    <a:lnT>
                      <a:noFill/>
                    </a:lnT>
                    <a:lnB>
                      <a:noFill/>
                    </a:lnB>
                    <a:solidFill>
                      <a:srgbClr val="B8CCE4"/>
                    </a:solidFill>
                  </a:tcPr>
                </a:tc>
                <a:extLst>
                  <a:ext uri="{0D108BD9-81ED-4DB2-BD59-A6C34878D82A}">
                    <a16:rowId xmlns:a16="http://schemas.microsoft.com/office/drawing/2014/main" xmlns="" val="1858140579"/>
                  </a:ext>
                </a:extLst>
              </a:tr>
              <a:tr h="130781">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endParaRPr lang="fr-CH" sz="8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endParaRPr lang="fr-CH" sz="8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endParaRPr lang="fr-CH" sz="8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endParaRPr lang="fr-CH" sz="8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endParaRPr lang="fr-CH" sz="8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endParaRPr lang="fr-CH" sz="8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endParaRPr lang="fr-CH" sz="8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extLst>
                  <a:ext uri="{0D108BD9-81ED-4DB2-BD59-A6C34878D82A}">
                    <a16:rowId xmlns:a16="http://schemas.microsoft.com/office/drawing/2014/main" xmlns="" val="1456752326"/>
                  </a:ext>
                </a:extLst>
              </a:tr>
              <a:tr h="130781">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endParaRPr lang="fr-CH" sz="800" b="0" i="0" u="none" strike="noStrike">
                        <a:solidFill>
                          <a:srgbClr val="000000"/>
                        </a:solidFill>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r>
                        <a:rPr lang="fr-CH" sz="800" b="1" i="0" u="none" strike="noStrike">
                          <a:solidFill>
                            <a:srgbClr val="000000"/>
                          </a:solidFill>
                          <a:effectLst/>
                          <a:latin typeface="Calibri" panose="020F0502020204030204" pitchFamily="34" charset="0"/>
                        </a:rPr>
                        <a:t>1Y</a:t>
                      </a:r>
                    </a:p>
                  </a:txBody>
                  <a:tcPr marL="6509" marR="6509" marT="6509"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CH" sz="800" b="1" i="0" u="none" strike="noStrike">
                          <a:solidFill>
                            <a:srgbClr val="000000"/>
                          </a:solidFill>
                          <a:effectLst/>
                          <a:latin typeface="Calibri" panose="020F0502020204030204" pitchFamily="34" charset="0"/>
                        </a:rPr>
                        <a:t>2Y</a:t>
                      </a:r>
                    </a:p>
                  </a:txBody>
                  <a:tcPr marL="6509" marR="6509" marT="6509"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CH" sz="800" b="1" i="0" u="none" strike="noStrike">
                          <a:solidFill>
                            <a:srgbClr val="000000"/>
                          </a:solidFill>
                          <a:effectLst/>
                          <a:latin typeface="Calibri" panose="020F0502020204030204" pitchFamily="34" charset="0"/>
                        </a:rPr>
                        <a:t>1Y</a:t>
                      </a:r>
                    </a:p>
                  </a:txBody>
                  <a:tcPr marL="6509" marR="6509" marT="6509"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CH" sz="800" b="1" i="0" u="none" strike="noStrike">
                          <a:solidFill>
                            <a:srgbClr val="000000"/>
                          </a:solidFill>
                          <a:effectLst/>
                          <a:latin typeface="Calibri" panose="020F0502020204030204" pitchFamily="34" charset="0"/>
                        </a:rPr>
                        <a:t>2Y</a:t>
                      </a:r>
                    </a:p>
                  </a:txBody>
                  <a:tcPr marL="6509" marR="6509" marT="6509"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fr-CH" sz="800" b="1" i="0" u="none" strike="noStrike">
                          <a:solidFill>
                            <a:srgbClr val="000000"/>
                          </a:solidFill>
                          <a:effectLst/>
                          <a:latin typeface="Calibri" panose="020F0502020204030204" pitchFamily="34" charset="0"/>
                        </a:rPr>
                        <a:t> </a:t>
                      </a:r>
                    </a:p>
                  </a:txBody>
                  <a:tcPr marL="6509" marR="6509" marT="6509" marB="0" anchor="ctr">
                    <a:lnL>
                      <a:noFill/>
                    </a:lnL>
                    <a:lnR>
                      <a:noFill/>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endParaRPr lang="fr-CH" sz="8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extLst>
                  <a:ext uri="{0D108BD9-81ED-4DB2-BD59-A6C34878D82A}">
                    <a16:rowId xmlns:a16="http://schemas.microsoft.com/office/drawing/2014/main" xmlns="" val="4177626840"/>
                  </a:ext>
                </a:extLst>
              </a:tr>
              <a:tr h="130781">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r>
                        <a:rPr lang="fr-CH" sz="800" b="1" i="0" u="none" strike="noStrike">
                          <a:solidFill>
                            <a:srgbClr val="000000"/>
                          </a:solidFill>
                          <a:effectLst/>
                          <a:latin typeface="Calibri" panose="020F0502020204030204" pitchFamily="34" charset="0"/>
                        </a:rPr>
                        <a:t>BNP</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CH" sz="800" b="0" i="0" u="none" strike="noStrike">
                          <a:solidFill>
                            <a:srgbClr val="000000"/>
                          </a:solidFill>
                          <a:effectLst/>
                          <a:latin typeface="Calibri" panose="020F0502020204030204" pitchFamily="34" charset="0"/>
                        </a:rPr>
                        <a:t>25.29 </a:t>
                      </a:r>
                    </a:p>
                  </a:txBody>
                  <a:tcPr marL="6509" marR="6509" marT="650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33.77 </a:t>
                      </a:r>
                    </a:p>
                  </a:txBody>
                  <a:tcPr marL="6509" marR="6509" marT="650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0.42%</a:t>
                      </a:r>
                    </a:p>
                  </a:txBody>
                  <a:tcPr marL="6509" marR="6509" marT="650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1.12%</a:t>
                      </a:r>
                    </a:p>
                  </a:txBody>
                  <a:tcPr marL="6509" marR="6509" marT="6509"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40.00%</a:t>
                      </a:r>
                    </a:p>
                  </a:txBody>
                  <a:tcPr marL="6509" marR="6509" marT="65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B8CCE4"/>
                    </a:solidFill>
                  </a:tcPr>
                </a:tc>
                <a:tc>
                  <a:txBody>
                    <a:bodyPr/>
                    <a:lstStyle/>
                    <a:p>
                      <a:pPr algn="ctr" fontAlgn="ctr"/>
                      <a:endParaRPr lang="fr-CH" sz="800" b="0" i="0" u="none" strike="noStrike">
                        <a:effectLst/>
                        <a:latin typeface="Calibri" panose="020F0502020204030204" pitchFamily="34" charset="0"/>
                      </a:endParaRP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extLst>
                  <a:ext uri="{0D108BD9-81ED-4DB2-BD59-A6C34878D82A}">
                    <a16:rowId xmlns:a16="http://schemas.microsoft.com/office/drawing/2014/main" xmlns="" val="2323328776"/>
                  </a:ext>
                </a:extLst>
              </a:tr>
              <a:tr h="130781">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r>
                        <a:rPr lang="fr-CH" sz="800" b="1" i="0" u="none" strike="noStrike">
                          <a:solidFill>
                            <a:srgbClr val="000000"/>
                          </a:solidFill>
                          <a:effectLst/>
                          <a:latin typeface="Calibri" panose="020F0502020204030204" pitchFamily="34" charset="0"/>
                        </a:rPr>
                        <a:t>CA</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CH" sz="800" b="0" i="0" u="none" strike="noStrike">
                          <a:solidFill>
                            <a:srgbClr val="000000"/>
                          </a:solidFill>
                          <a:effectLst/>
                          <a:latin typeface="Calibri" panose="020F0502020204030204" pitchFamily="34" charset="0"/>
                        </a:rPr>
                        <a:t>22.37 </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30.36 </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0.37%</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1.01%</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40.00%</a:t>
                      </a:r>
                    </a:p>
                  </a:txBody>
                  <a:tcPr marL="6509" marR="6509" marT="65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endParaRPr lang="fr-CH" sz="800" b="0" i="0" u="none" strike="noStrike">
                        <a:effectLst/>
                        <a:latin typeface="Calibri" panose="020F0502020204030204" pitchFamily="34" charset="0"/>
                      </a:endParaRP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extLst>
                  <a:ext uri="{0D108BD9-81ED-4DB2-BD59-A6C34878D82A}">
                    <a16:rowId xmlns:a16="http://schemas.microsoft.com/office/drawing/2014/main" xmlns="" val="2212744273"/>
                  </a:ext>
                </a:extLst>
              </a:tr>
              <a:tr h="130781">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r>
                        <a:rPr lang="fr-CH" sz="800" b="1" i="0" u="none" strike="noStrike">
                          <a:solidFill>
                            <a:srgbClr val="000000"/>
                          </a:solidFill>
                          <a:effectLst/>
                          <a:latin typeface="Calibri" panose="020F0502020204030204" pitchFamily="34" charset="0"/>
                        </a:rPr>
                        <a:t>LCL</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CH" sz="800" b="0" i="0" u="none" strike="noStrike">
                          <a:solidFill>
                            <a:srgbClr val="000000"/>
                          </a:solidFill>
                          <a:effectLst/>
                          <a:latin typeface="Calibri" panose="020F0502020204030204" pitchFamily="34" charset="0"/>
                        </a:rPr>
                        <a:t>22.37 </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30.36 </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0.37%</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1.01%</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40.00%</a:t>
                      </a:r>
                    </a:p>
                  </a:txBody>
                  <a:tcPr marL="6509" marR="6509" marT="65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endParaRPr lang="fr-CH" sz="800" b="0" i="0" u="none" strike="noStrike">
                        <a:effectLst/>
                        <a:latin typeface="Calibri" panose="020F0502020204030204" pitchFamily="34" charset="0"/>
                      </a:endParaRP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extLst>
                  <a:ext uri="{0D108BD9-81ED-4DB2-BD59-A6C34878D82A}">
                    <a16:rowId xmlns:a16="http://schemas.microsoft.com/office/drawing/2014/main" xmlns="" val="1009788560"/>
                  </a:ext>
                </a:extLst>
              </a:tr>
              <a:tr h="130781">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r>
                        <a:rPr lang="fr-CH" sz="800" b="1" i="0" u="none" strike="noStrike">
                          <a:solidFill>
                            <a:srgbClr val="000000"/>
                          </a:solidFill>
                          <a:effectLst/>
                          <a:latin typeface="Calibri" panose="020F0502020204030204" pitchFamily="34" charset="0"/>
                        </a:rPr>
                        <a:t>CMCIC</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CH" sz="800" b="0" i="0" u="none" strike="noStrike">
                          <a:solidFill>
                            <a:srgbClr val="000000"/>
                          </a:solidFill>
                          <a:effectLst/>
                          <a:latin typeface="Calibri" panose="020F0502020204030204" pitchFamily="34" charset="0"/>
                        </a:rPr>
                        <a:t>5.46 </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12.15 </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0.09%</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0.41%</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40.00%</a:t>
                      </a:r>
                    </a:p>
                  </a:txBody>
                  <a:tcPr marL="6509" marR="6509" marT="65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endParaRPr lang="fr-CH" sz="800" b="0" i="0" u="none" strike="noStrike">
                        <a:effectLst/>
                        <a:latin typeface="Calibri" panose="020F0502020204030204" pitchFamily="34" charset="0"/>
                      </a:endParaRP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extLst>
                  <a:ext uri="{0D108BD9-81ED-4DB2-BD59-A6C34878D82A}">
                    <a16:rowId xmlns:a16="http://schemas.microsoft.com/office/drawing/2014/main" xmlns="" val="2208746906"/>
                  </a:ext>
                </a:extLst>
              </a:tr>
              <a:tr h="130781">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r>
                        <a:rPr lang="fr-CH" sz="800" b="1" i="0" u="none" strike="noStrike">
                          <a:solidFill>
                            <a:srgbClr val="000000"/>
                          </a:solidFill>
                          <a:effectLst/>
                          <a:latin typeface="Calibri" panose="020F0502020204030204" pitchFamily="34" charset="0"/>
                        </a:rPr>
                        <a:t>BECM</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CH" sz="800" b="0" i="0" u="none" strike="noStrike">
                          <a:solidFill>
                            <a:srgbClr val="000000"/>
                          </a:solidFill>
                          <a:effectLst/>
                          <a:latin typeface="Calibri" panose="020F0502020204030204" pitchFamily="34" charset="0"/>
                        </a:rPr>
                        <a:t>5.46 </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12.15 </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0.09%</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0.41%</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40.00%</a:t>
                      </a:r>
                    </a:p>
                  </a:txBody>
                  <a:tcPr marL="6509" marR="6509" marT="65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endParaRPr lang="fr-CH" sz="800" b="0" i="0" u="none" strike="noStrike">
                        <a:effectLst/>
                        <a:latin typeface="Calibri" panose="020F0502020204030204" pitchFamily="34" charset="0"/>
                      </a:endParaRP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extLst>
                  <a:ext uri="{0D108BD9-81ED-4DB2-BD59-A6C34878D82A}">
                    <a16:rowId xmlns:a16="http://schemas.microsoft.com/office/drawing/2014/main" xmlns="" val="744454669"/>
                  </a:ext>
                </a:extLst>
              </a:tr>
              <a:tr h="130781">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r>
                        <a:rPr lang="fr-CH" sz="800" b="1" i="0" u="none" strike="noStrike">
                          <a:solidFill>
                            <a:srgbClr val="000000"/>
                          </a:solidFill>
                          <a:effectLst/>
                          <a:latin typeface="Calibri" panose="020F0502020204030204" pitchFamily="34" charset="0"/>
                        </a:rPr>
                        <a:t>CIC SO</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CH" sz="800" b="0" i="0" u="none" strike="noStrike">
                          <a:solidFill>
                            <a:srgbClr val="000000"/>
                          </a:solidFill>
                          <a:effectLst/>
                          <a:latin typeface="Calibri" panose="020F0502020204030204" pitchFamily="34" charset="0"/>
                        </a:rPr>
                        <a:t>5.46 </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12.15 </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0.09%</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0.41%</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40.00%</a:t>
                      </a:r>
                    </a:p>
                  </a:txBody>
                  <a:tcPr marL="6509" marR="6509" marT="65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endParaRPr lang="fr-CH" sz="800" b="0" i="0" u="none" strike="noStrike">
                        <a:effectLst/>
                        <a:latin typeface="Calibri" panose="020F0502020204030204" pitchFamily="34" charset="0"/>
                      </a:endParaRP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extLst>
                  <a:ext uri="{0D108BD9-81ED-4DB2-BD59-A6C34878D82A}">
                    <a16:rowId xmlns:a16="http://schemas.microsoft.com/office/drawing/2014/main" xmlns="" val="249789962"/>
                  </a:ext>
                </a:extLst>
              </a:tr>
              <a:tr h="130781">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r>
                        <a:rPr lang="fr-CH" sz="800" b="1" i="0" u="none" strike="noStrike">
                          <a:solidFill>
                            <a:srgbClr val="000000"/>
                          </a:solidFill>
                          <a:effectLst/>
                          <a:latin typeface="Calibri" panose="020F0502020204030204" pitchFamily="34" charset="0"/>
                        </a:rPr>
                        <a:t>HSBC</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CH" sz="800" b="0" i="0" u="none" strike="noStrike">
                          <a:solidFill>
                            <a:srgbClr val="000000"/>
                          </a:solidFill>
                          <a:effectLst/>
                          <a:latin typeface="Calibri" panose="020F0502020204030204" pitchFamily="34" charset="0"/>
                        </a:rPr>
                        <a:t>15.14 </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19.20 </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0.25%</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0.64%</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40.00%</a:t>
                      </a:r>
                    </a:p>
                  </a:txBody>
                  <a:tcPr marL="6509" marR="6509" marT="65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endParaRPr lang="fr-CH" sz="800" b="0" i="0" u="none" strike="noStrike">
                        <a:effectLst/>
                        <a:latin typeface="Calibri" panose="020F0502020204030204" pitchFamily="34" charset="0"/>
                      </a:endParaRP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extLst>
                  <a:ext uri="{0D108BD9-81ED-4DB2-BD59-A6C34878D82A}">
                    <a16:rowId xmlns:a16="http://schemas.microsoft.com/office/drawing/2014/main" xmlns="" val="1310015458"/>
                  </a:ext>
                </a:extLst>
              </a:tr>
              <a:tr h="130781">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r>
                        <a:rPr lang="fr-CH" sz="800" b="1" i="0" u="none" strike="noStrike">
                          <a:solidFill>
                            <a:srgbClr val="000000"/>
                          </a:solidFill>
                          <a:effectLst/>
                          <a:latin typeface="Calibri" panose="020F0502020204030204" pitchFamily="34" charset="0"/>
                        </a:rPr>
                        <a:t>NATIXIS</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CH" sz="800" b="0" i="0" u="none" strike="noStrike">
                          <a:solidFill>
                            <a:srgbClr val="000000"/>
                          </a:solidFill>
                          <a:effectLst/>
                          <a:latin typeface="Calibri" panose="020F0502020204030204" pitchFamily="34" charset="0"/>
                        </a:rPr>
                        <a:t>19.28 </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24.09 </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0.32%</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0.80%</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40.00%</a:t>
                      </a:r>
                    </a:p>
                  </a:txBody>
                  <a:tcPr marL="6509" marR="6509" marT="65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endParaRPr lang="fr-CH" sz="800" b="0" i="0" u="none" strike="noStrike">
                        <a:effectLst/>
                        <a:latin typeface="Calibri" panose="020F0502020204030204" pitchFamily="34" charset="0"/>
                      </a:endParaRP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extLst>
                  <a:ext uri="{0D108BD9-81ED-4DB2-BD59-A6C34878D82A}">
                    <a16:rowId xmlns:a16="http://schemas.microsoft.com/office/drawing/2014/main" xmlns="" val="2091286360"/>
                  </a:ext>
                </a:extLst>
              </a:tr>
              <a:tr h="130781">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r>
                        <a:rPr lang="fr-CH" sz="800" b="1" i="0" u="none" strike="noStrike">
                          <a:solidFill>
                            <a:srgbClr val="000000"/>
                          </a:solidFill>
                          <a:effectLst/>
                          <a:latin typeface="Calibri" panose="020F0502020204030204" pitchFamily="34" charset="0"/>
                        </a:rPr>
                        <a:t>NOMURA</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CH" sz="800" b="0" i="0" u="none" strike="noStrike">
                          <a:solidFill>
                            <a:srgbClr val="000000"/>
                          </a:solidFill>
                          <a:effectLst/>
                          <a:latin typeface="Calibri" panose="020F0502020204030204" pitchFamily="34" charset="0"/>
                        </a:rPr>
                        <a:t>13.02 </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20.32 </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0.20%</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0.62%</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40.00%</a:t>
                      </a:r>
                    </a:p>
                  </a:txBody>
                  <a:tcPr marL="6509" marR="6509" marT="65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endParaRPr lang="fr-CH" sz="800" b="0" i="0" u="none" strike="noStrike">
                        <a:effectLst/>
                        <a:latin typeface="Calibri" panose="020F0502020204030204" pitchFamily="34" charset="0"/>
                      </a:endParaRP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extLst>
                  <a:ext uri="{0D108BD9-81ED-4DB2-BD59-A6C34878D82A}">
                    <a16:rowId xmlns:a16="http://schemas.microsoft.com/office/drawing/2014/main" xmlns="" val="3052793955"/>
                  </a:ext>
                </a:extLst>
              </a:tr>
              <a:tr h="130781">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r>
                        <a:rPr lang="fr-CH" sz="800" b="1" i="0" u="none" strike="noStrike">
                          <a:solidFill>
                            <a:srgbClr val="000000"/>
                          </a:solidFill>
                          <a:effectLst/>
                          <a:latin typeface="Calibri" panose="020F0502020204030204" pitchFamily="34" charset="0"/>
                        </a:rPr>
                        <a:t>WU</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CH" sz="800" b="0" i="0" u="none" strike="noStrike">
                          <a:solidFill>
                            <a:srgbClr val="000000"/>
                          </a:solidFill>
                          <a:effectLst/>
                          <a:latin typeface="Calibri" panose="020F0502020204030204" pitchFamily="34" charset="0"/>
                        </a:rPr>
                        <a:t>23.22 </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36.58 </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0.38%</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1.21%</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40.00%</a:t>
                      </a:r>
                    </a:p>
                  </a:txBody>
                  <a:tcPr marL="6509" marR="6509" marT="65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endParaRPr lang="fr-CH" sz="800" b="0" i="0" u="none" strike="noStrike">
                        <a:effectLst/>
                        <a:latin typeface="Calibri" panose="020F0502020204030204" pitchFamily="34" charset="0"/>
                      </a:endParaRP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extLst>
                  <a:ext uri="{0D108BD9-81ED-4DB2-BD59-A6C34878D82A}">
                    <a16:rowId xmlns:a16="http://schemas.microsoft.com/office/drawing/2014/main" xmlns="" val="4200112560"/>
                  </a:ext>
                </a:extLst>
              </a:tr>
              <a:tr h="130781">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r>
                        <a:rPr lang="fr-CH" sz="800" b="1" i="0" u="none" strike="noStrike">
                          <a:solidFill>
                            <a:srgbClr val="000000"/>
                          </a:solidFill>
                          <a:effectLst/>
                          <a:latin typeface="Calibri" panose="020F0502020204030204" pitchFamily="34" charset="0"/>
                        </a:rPr>
                        <a:t>SG</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CH" sz="800" b="0" i="0" u="none" strike="noStrike">
                          <a:solidFill>
                            <a:srgbClr val="000000"/>
                          </a:solidFill>
                          <a:effectLst/>
                          <a:latin typeface="Calibri" panose="020F0502020204030204" pitchFamily="34" charset="0"/>
                        </a:rPr>
                        <a:t>25.80 </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29.07 </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0.42%</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0.97%</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40.00%</a:t>
                      </a:r>
                    </a:p>
                  </a:txBody>
                  <a:tcPr marL="6509" marR="6509" marT="65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endParaRPr lang="fr-CH" sz="800" b="0" i="0" u="none" strike="noStrike">
                        <a:effectLst/>
                        <a:latin typeface="Calibri" panose="020F0502020204030204" pitchFamily="34" charset="0"/>
                      </a:endParaRP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extLst>
                  <a:ext uri="{0D108BD9-81ED-4DB2-BD59-A6C34878D82A}">
                    <a16:rowId xmlns:a16="http://schemas.microsoft.com/office/drawing/2014/main" xmlns="" val="1248233142"/>
                  </a:ext>
                </a:extLst>
              </a:tr>
              <a:tr h="130781">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r>
                        <a:rPr lang="fr-CH" sz="800" b="1" i="0" u="none" strike="noStrike">
                          <a:solidFill>
                            <a:srgbClr val="000000"/>
                          </a:solidFill>
                          <a:effectLst/>
                          <a:latin typeface="Calibri" panose="020F0502020204030204" pitchFamily="34" charset="0"/>
                        </a:rPr>
                        <a:t>DB</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CH" sz="800" b="0" i="0" u="none" strike="noStrike">
                          <a:solidFill>
                            <a:srgbClr val="000000"/>
                          </a:solidFill>
                          <a:effectLst/>
                          <a:latin typeface="Calibri" panose="020F0502020204030204" pitchFamily="34" charset="0"/>
                        </a:rPr>
                        <a:t>124.33 </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139.76 </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2.03%</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4.57%</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40.00%</a:t>
                      </a:r>
                    </a:p>
                  </a:txBody>
                  <a:tcPr marL="6509" marR="6509" marT="65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endParaRPr lang="fr-CH" sz="800" b="0" i="0" u="none" strike="noStrike">
                        <a:effectLst/>
                        <a:latin typeface="Calibri" panose="020F0502020204030204" pitchFamily="34" charset="0"/>
                      </a:endParaRP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extLst>
                  <a:ext uri="{0D108BD9-81ED-4DB2-BD59-A6C34878D82A}">
                    <a16:rowId xmlns:a16="http://schemas.microsoft.com/office/drawing/2014/main" xmlns="" val="3577669248"/>
                  </a:ext>
                </a:extLst>
              </a:tr>
              <a:tr h="130781">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r>
                        <a:rPr lang="fr-CH" sz="800" b="1" i="0" u="none" strike="noStrike">
                          <a:solidFill>
                            <a:srgbClr val="000000"/>
                          </a:solidFill>
                          <a:effectLst/>
                          <a:latin typeface="Calibri" panose="020F0502020204030204" pitchFamily="34" charset="0"/>
                        </a:rPr>
                        <a:t>GS</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CH" sz="800" b="0" i="0" u="none" strike="noStrike">
                          <a:solidFill>
                            <a:srgbClr val="000000"/>
                          </a:solidFill>
                          <a:effectLst/>
                          <a:latin typeface="Calibri" panose="020F0502020204030204" pitchFamily="34" charset="0"/>
                        </a:rPr>
                        <a:t>24.20 </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31.31 </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0.40%</a:t>
                      </a: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1.04%</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40.00%</a:t>
                      </a:r>
                    </a:p>
                  </a:txBody>
                  <a:tcPr marL="6509" marR="6509" marT="65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solidFill>
                      <a:srgbClr val="B8CCE4"/>
                    </a:solidFill>
                  </a:tcPr>
                </a:tc>
                <a:tc>
                  <a:txBody>
                    <a:bodyPr/>
                    <a:lstStyle/>
                    <a:p>
                      <a:pPr algn="ctr" fontAlgn="ctr"/>
                      <a:endParaRPr lang="fr-CH" sz="800" b="0" i="0" u="none" strike="noStrike">
                        <a:effectLst/>
                        <a:latin typeface="Calibri" panose="020F0502020204030204" pitchFamily="34" charset="0"/>
                      </a:endParaRP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extLst>
                  <a:ext uri="{0D108BD9-81ED-4DB2-BD59-A6C34878D82A}">
                    <a16:rowId xmlns:a16="http://schemas.microsoft.com/office/drawing/2014/main" xmlns="" val="1639777600"/>
                  </a:ext>
                </a:extLst>
              </a:tr>
              <a:tr h="130781">
                <a:tc>
                  <a:txBody>
                    <a:bodyPr/>
                    <a:lstStyle/>
                    <a:p>
                      <a:pPr algn="ctr" fontAlgn="ctr"/>
                      <a:endParaRPr lang="fr-CH" sz="700" b="0" i="0" u="none" strike="noStrike">
                        <a:effectLst/>
                        <a:latin typeface="Calibri" panose="020F0502020204030204" pitchFamily="34" charset="0"/>
                      </a:endParaRPr>
                    </a:p>
                  </a:txBody>
                  <a:tcPr marL="6509" marR="6509" marT="6509" marB="0" anchor="ctr">
                    <a:lnL>
                      <a:noFill/>
                    </a:lnL>
                    <a:lnR>
                      <a:noFill/>
                    </a:lnR>
                    <a:lnT>
                      <a:noFill/>
                    </a:lnT>
                    <a:lnB>
                      <a:noFill/>
                    </a:lnB>
                  </a:tcPr>
                </a:tc>
                <a:tc>
                  <a:txBody>
                    <a:bodyPr/>
                    <a:lstStyle/>
                    <a:p>
                      <a:pPr algn="ctr" fontAlgn="ctr"/>
                      <a:r>
                        <a:rPr lang="fr-CH" sz="800" b="1" i="0" u="none" strike="noStrike">
                          <a:solidFill>
                            <a:srgbClr val="000000"/>
                          </a:solidFill>
                          <a:effectLst/>
                          <a:latin typeface="Calibri" panose="020F0502020204030204" pitchFamily="34" charset="0"/>
                        </a:rPr>
                        <a:t>BARCLAYS</a:t>
                      </a:r>
                    </a:p>
                  </a:txBody>
                  <a:tcPr marL="6509" marR="6509" marT="6509" marB="0" anchor="ctr">
                    <a:lnL>
                      <a:noFill/>
                    </a:lnL>
                    <a:lnR w="6350" cap="flat" cmpd="sng" algn="ctr">
                      <a:solidFill>
                        <a:srgbClr val="000000"/>
                      </a:solidFill>
                      <a:prstDash val="solid"/>
                      <a:round/>
                      <a:headEnd type="none" w="med" len="med"/>
                      <a:tailEnd type="none" w="med" len="med"/>
                    </a:lnR>
                    <a:lnT>
                      <a:noFill/>
                    </a:lnT>
                    <a:lnB>
                      <a:noFill/>
                    </a:lnB>
                  </a:tcPr>
                </a:tc>
                <a:tc>
                  <a:txBody>
                    <a:bodyPr/>
                    <a:lstStyle/>
                    <a:p>
                      <a:pPr algn="ctr" fontAlgn="ctr"/>
                      <a:r>
                        <a:rPr lang="fr-CH" sz="800" b="0" i="0" u="none" strike="noStrike">
                          <a:solidFill>
                            <a:srgbClr val="000000"/>
                          </a:solidFill>
                          <a:effectLst/>
                          <a:latin typeface="Calibri" panose="020F0502020204030204" pitchFamily="34" charset="0"/>
                        </a:rPr>
                        <a:t>33.92 </a:t>
                      </a:r>
                    </a:p>
                  </a:txBody>
                  <a:tcPr marL="6509" marR="6509" marT="6509"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39.80 </a:t>
                      </a:r>
                    </a:p>
                  </a:txBody>
                  <a:tcPr marL="6509" marR="6509" marT="6509"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0.56%</a:t>
                      </a:r>
                    </a:p>
                  </a:txBody>
                  <a:tcPr marL="6509" marR="6509" marT="6509" marB="0" anchor="ctr">
                    <a:lnL w="6350" cap="flat" cmpd="sng" algn="ctr">
                      <a:solidFill>
                        <a:srgbClr val="000000"/>
                      </a:solidFill>
                      <a:prstDash val="solid"/>
                      <a:round/>
                      <a:headEnd type="none" w="med" len="med"/>
                      <a:tailEnd type="none" w="med" len="med"/>
                    </a:lnL>
                    <a:lnR>
                      <a:noFill/>
                    </a:lnR>
                    <a:lnT>
                      <a:noFill/>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1.32%</a:t>
                      </a:r>
                    </a:p>
                  </a:txBody>
                  <a:tcPr marL="6509" marR="6509" marT="6509"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r>
                        <a:rPr lang="fr-CH" sz="800" b="0" i="0" u="none" strike="noStrike">
                          <a:solidFill>
                            <a:srgbClr val="000000"/>
                          </a:solidFill>
                          <a:effectLst/>
                          <a:latin typeface="Calibri" panose="020F0502020204030204" pitchFamily="34" charset="0"/>
                        </a:rPr>
                        <a:t>40.00%</a:t>
                      </a:r>
                    </a:p>
                  </a:txBody>
                  <a:tcPr marL="6509" marR="6509" marT="650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CCE4"/>
                    </a:solidFill>
                  </a:tcPr>
                </a:tc>
                <a:tc>
                  <a:txBody>
                    <a:bodyPr/>
                    <a:lstStyle/>
                    <a:p>
                      <a:pPr algn="ctr" fontAlgn="ctr"/>
                      <a:endParaRPr lang="fr-CH" sz="800" b="0" i="0" u="none" strike="noStrike">
                        <a:effectLst/>
                        <a:latin typeface="Calibri" panose="020F0502020204030204" pitchFamily="34" charset="0"/>
                      </a:endParaRPr>
                    </a:p>
                  </a:txBody>
                  <a:tcPr marL="6509" marR="6509" marT="6509" marB="0" anchor="ctr">
                    <a:lnL w="635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endParaRPr lang="fr-CH" sz="700" b="0" i="0" u="none" strike="noStrike" dirty="0">
                        <a:effectLst/>
                        <a:latin typeface="Calibri" panose="020F0502020204030204" pitchFamily="34" charset="0"/>
                      </a:endParaRPr>
                    </a:p>
                  </a:txBody>
                  <a:tcPr marL="6509" marR="6509" marT="6509" marB="0" anchor="ctr">
                    <a:lnL>
                      <a:noFill/>
                    </a:lnL>
                    <a:lnR>
                      <a:noFill/>
                    </a:lnR>
                    <a:lnT>
                      <a:noFill/>
                    </a:lnT>
                    <a:lnB>
                      <a:noFill/>
                    </a:lnB>
                  </a:tcPr>
                </a:tc>
                <a:extLst>
                  <a:ext uri="{0D108BD9-81ED-4DB2-BD59-A6C34878D82A}">
                    <a16:rowId xmlns:a16="http://schemas.microsoft.com/office/drawing/2014/main" xmlns="" val="1595770619"/>
                  </a:ext>
                </a:extLst>
              </a:tr>
            </a:tbl>
          </a:graphicData>
        </a:graphic>
      </p:graphicFrame>
      <p:graphicFrame>
        <p:nvGraphicFramePr>
          <p:cNvPr id="12" name="Tableau 11">
            <a:extLst>
              <a:ext uri="{FF2B5EF4-FFF2-40B4-BE49-F238E27FC236}">
                <a16:creationId xmlns:a16="http://schemas.microsoft.com/office/drawing/2014/main" xmlns="" id="{29BA3132-B0C8-49FE-BBC5-7587CD239BB4}"/>
              </a:ext>
            </a:extLst>
          </p:cNvPr>
          <p:cNvGraphicFramePr>
            <a:graphicFrameLocks noGrp="1"/>
          </p:cNvGraphicFramePr>
          <p:nvPr>
            <p:extLst>
              <p:ext uri="{D42A27DB-BD31-4B8C-83A1-F6EECF244321}">
                <p14:modId xmlns:p14="http://schemas.microsoft.com/office/powerpoint/2010/main" val="1430043615"/>
              </p:ext>
            </p:extLst>
          </p:nvPr>
        </p:nvGraphicFramePr>
        <p:xfrm>
          <a:off x="62441" y="1354243"/>
          <a:ext cx="4280959" cy="2515917"/>
        </p:xfrm>
        <a:graphic>
          <a:graphicData uri="http://schemas.openxmlformats.org/drawingml/2006/table">
            <a:tbl>
              <a:tblPr/>
              <a:tblGrid>
                <a:gridCol w="2178730">
                  <a:extLst>
                    <a:ext uri="{9D8B030D-6E8A-4147-A177-3AD203B41FA5}">
                      <a16:colId xmlns:a16="http://schemas.microsoft.com/office/drawing/2014/main" xmlns="" val="2792972035"/>
                    </a:ext>
                  </a:extLst>
                </a:gridCol>
                <a:gridCol w="211141">
                  <a:extLst>
                    <a:ext uri="{9D8B030D-6E8A-4147-A177-3AD203B41FA5}">
                      <a16:colId xmlns:a16="http://schemas.microsoft.com/office/drawing/2014/main" xmlns="" val="2123980252"/>
                    </a:ext>
                  </a:extLst>
                </a:gridCol>
                <a:gridCol w="945544">
                  <a:extLst>
                    <a:ext uri="{9D8B030D-6E8A-4147-A177-3AD203B41FA5}">
                      <a16:colId xmlns:a16="http://schemas.microsoft.com/office/drawing/2014/main" xmlns="" val="555012999"/>
                    </a:ext>
                  </a:extLst>
                </a:gridCol>
                <a:gridCol w="945544">
                  <a:extLst>
                    <a:ext uri="{9D8B030D-6E8A-4147-A177-3AD203B41FA5}">
                      <a16:colId xmlns:a16="http://schemas.microsoft.com/office/drawing/2014/main" xmlns="" val="920570624"/>
                    </a:ext>
                  </a:extLst>
                </a:gridCol>
              </a:tblGrid>
              <a:tr h="301429">
                <a:tc>
                  <a:txBody>
                    <a:bodyPr/>
                    <a:lstStyle/>
                    <a:p>
                      <a:pPr algn="l" fontAlgn="b"/>
                      <a:r>
                        <a:rPr lang="fr-CH" sz="1200" b="1" i="0" u="none" strike="noStrike">
                          <a:solidFill>
                            <a:srgbClr val="FFFFFF"/>
                          </a:solidFill>
                          <a:effectLst/>
                          <a:latin typeface="Arial" panose="020B0604020202020204" pitchFamily="34" charset="0"/>
                        </a:rPr>
                        <a:t> </a:t>
                      </a:r>
                    </a:p>
                  </a:txBody>
                  <a:tcPr marL="9525" marR="9525" marT="9525" marB="0" anchor="b">
                    <a:lnL>
                      <a:noFill/>
                    </a:lnL>
                    <a:lnR>
                      <a:noFill/>
                    </a:lnR>
                    <a:lnT>
                      <a:noFill/>
                    </a:lnT>
                    <a:lnB>
                      <a:noFill/>
                    </a:lnB>
                    <a:solidFill>
                      <a:srgbClr val="FFFFFF"/>
                    </a:solidFill>
                  </a:tcPr>
                </a:tc>
                <a:tc>
                  <a:txBody>
                    <a:bodyPr/>
                    <a:lstStyle/>
                    <a:p>
                      <a:pPr algn="l" fontAlgn="b"/>
                      <a:r>
                        <a:rPr lang="fr-CH" sz="1800" b="1" i="0" u="none" strike="noStrike">
                          <a:solidFill>
                            <a:srgbClr val="FFFFFF"/>
                          </a:solidFill>
                          <a:effectLst/>
                          <a:latin typeface="Calibri" panose="020F0502020204030204" pitchFamily="34" charset="0"/>
                        </a:rPr>
                        <a:t> </a:t>
                      </a:r>
                    </a:p>
                  </a:txBody>
                  <a:tcPr marL="9525" marR="9525" marT="9525" marB="0" anchor="b">
                    <a:lnL>
                      <a:noFill/>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CH" sz="1200" b="1" i="0" u="none" strike="noStrike">
                          <a:effectLst/>
                          <a:latin typeface="Calibri" panose="020F0502020204030204" pitchFamily="34" charset="0"/>
                        </a:rPr>
                        <a:t> CVA </a:t>
                      </a:r>
                    </a:p>
                  </a:txBody>
                  <a:tcPr marL="9525" marR="9525" marT="9525"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fontAlgn="ctr"/>
                      <a:r>
                        <a:rPr lang="fr-CH" sz="1200" b="1" i="0" u="none" strike="noStrike">
                          <a:effectLst/>
                          <a:latin typeface="Calibri" panose="020F0502020204030204" pitchFamily="34" charset="0"/>
                        </a:rPr>
                        <a:t> DVA </a:t>
                      </a:r>
                    </a:p>
                  </a:txBody>
                  <a:tcPr marL="9525" marR="9525" marT="9525"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extLst>
                  <a:ext uri="{0D108BD9-81ED-4DB2-BD59-A6C34878D82A}">
                    <a16:rowId xmlns:a16="http://schemas.microsoft.com/office/drawing/2014/main" xmlns="" val="2865333401"/>
                  </a:ext>
                </a:extLst>
              </a:tr>
              <a:tr h="190277">
                <a:tc>
                  <a:txBody>
                    <a:bodyPr/>
                    <a:lstStyle/>
                    <a:p>
                      <a:pPr algn="l" fontAlgn="b"/>
                      <a:r>
                        <a:rPr lang="fr-CH" sz="1000" b="0" i="0" u="none" strike="noStrike">
                          <a:effectLst/>
                          <a:latin typeface="Arial" panose="020B0604020202020204" pitchFamily="34" charset="0"/>
                        </a:rPr>
                        <a:t>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fr-CH" sz="1200" b="1" i="0" u="none" strike="noStrike">
                          <a:solidFill>
                            <a:srgbClr val="FFFFFF"/>
                          </a:solidFill>
                          <a:effectLst/>
                          <a:latin typeface="Calibri" panose="020F0502020204030204" pitchFamily="34" charset="0"/>
                        </a:rPr>
                        <a:t> </a:t>
                      </a:r>
                    </a:p>
                  </a:txBody>
                  <a:tcPr marL="9525" marR="9525" marT="9525" marB="0" anchor="b">
                    <a:lnL>
                      <a:noFill/>
                    </a:lnL>
                    <a:lnR>
                      <a:noFill/>
                    </a:lnR>
                    <a:lnT>
                      <a:noFill/>
                    </a:lnT>
                    <a:lnB>
                      <a:noFill/>
                    </a:lnB>
                    <a:solidFill>
                      <a:srgbClr val="FFFFFF"/>
                    </a:solidFill>
                  </a:tcPr>
                </a:tc>
                <a:tc>
                  <a:txBody>
                    <a:bodyPr/>
                    <a:lstStyle/>
                    <a:p>
                      <a:pPr algn="l" fontAlgn="b"/>
                      <a:r>
                        <a:rPr lang="fr-CH" sz="1200" b="1" i="0" u="none" strike="noStrike">
                          <a:solidFill>
                            <a:srgbClr val="FFFFFF"/>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fr-CH" sz="1200" b="1" i="0" u="none" strike="noStrike">
                          <a:solidFill>
                            <a:srgbClr val="FFFFFF"/>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4005959461"/>
                  </a:ext>
                </a:extLst>
              </a:tr>
              <a:tr h="301429">
                <a:tc>
                  <a:txBody>
                    <a:bodyPr/>
                    <a:lstStyle/>
                    <a:p>
                      <a:pPr algn="ctr" fontAlgn="ctr"/>
                      <a:r>
                        <a:rPr lang="fr-CH" sz="1200" b="1" i="0" u="none" strike="noStrike">
                          <a:effectLst/>
                          <a:latin typeface="Calibri" panose="020F0502020204030204" pitchFamily="34" charset="0"/>
                        </a:rPr>
                        <a:t> TOTAL FX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l" fontAlgn="b"/>
                      <a:r>
                        <a:rPr lang="fr-CH" sz="1800" b="1" i="0" u="none" strike="noStrike">
                          <a:solidFill>
                            <a:srgbClr val="FFFFFF"/>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CH" sz="1200" b="1" i="0" u="none" strike="noStrike">
                          <a:solidFill>
                            <a:srgbClr val="FF0000"/>
                          </a:solidFill>
                          <a:effectLst/>
                          <a:latin typeface="Calibri" panose="020F0502020204030204" pitchFamily="34" charset="0"/>
                        </a:rPr>
                        <a:t>         -122,797 </a:t>
                      </a:r>
                    </a:p>
                  </a:txBody>
                  <a:tcPr marL="9525" marR="9525" marT="9525"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ctr" fontAlgn="ctr"/>
                      <a:r>
                        <a:rPr lang="fr-CH" sz="1200" b="1" i="0" u="none" strike="noStrike">
                          <a:effectLst/>
                          <a:latin typeface="Calibri" panose="020F0502020204030204" pitchFamily="34" charset="0"/>
                        </a:rPr>
                        <a:t>          462,102 </a:t>
                      </a:r>
                    </a:p>
                  </a:txBody>
                  <a:tcPr marL="9525" marR="9525" marT="9525"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extLst>
                  <a:ext uri="{0D108BD9-81ED-4DB2-BD59-A6C34878D82A}">
                    <a16:rowId xmlns:a16="http://schemas.microsoft.com/office/drawing/2014/main" xmlns="" val="2341205600"/>
                  </a:ext>
                </a:extLst>
              </a:tr>
              <a:tr h="280705">
                <a:tc>
                  <a:txBody>
                    <a:bodyPr/>
                    <a:lstStyle/>
                    <a:p>
                      <a:pPr algn="l" fontAlgn="b"/>
                      <a:r>
                        <a:rPr lang="fr-CH" sz="1200" b="1" i="0" u="none" strike="noStrike">
                          <a:solidFill>
                            <a:srgbClr val="FFFFFF"/>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fr-CH" sz="1800" b="1" i="0" u="none" strike="noStrike">
                          <a:solidFill>
                            <a:srgbClr val="FFFFFF"/>
                          </a:solidFill>
                          <a:effectLst/>
                          <a:latin typeface="Calibri" panose="020F0502020204030204" pitchFamily="34" charset="0"/>
                        </a:rPr>
                        <a:t> </a:t>
                      </a:r>
                    </a:p>
                  </a:txBody>
                  <a:tcPr marL="9525" marR="9525" marT="9525" marB="0" anchor="b">
                    <a:lnL>
                      <a:noFill/>
                    </a:lnL>
                    <a:lnR>
                      <a:noFill/>
                    </a:lnR>
                    <a:lnT>
                      <a:noFill/>
                    </a:lnT>
                    <a:lnB>
                      <a:noFill/>
                    </a:lnB>
                    <a:solidFill>
                      <a:srgbClr val="FFFFFF"/>
                    </a:solidFill>
                  </a:tcPr>
                </a:tc>
                <a:tc>
                  <a:txBody>
                    <a:bodyPr/>
                    <a:lstStyle/>
                    <a:p>
                      <a:pPr algn="l" fontAlgn="b"/>
                      <a:r>
                        <a:rPr lang="fr-CH" sz="1200" b="1" i="0" u="none" strike="noStrike">
                          <a:solidFill>
                            <a:srgbClr val="FFFFFF"/>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l" fontAlgn="b"/>
                      <a:r>
                        <a:rPr lang="fr-CH" sz="1200" b="1" i="0" u="none" strike="noStrike">
                          <a:solidFill>
                            <a:srgbClr val="FFFFFF"/>
                          </a:solidFill>
                          <a:effectLst/>
                          <a:latin typeface="Calibri" panose="020F0502020204030204" pitchFamily="34" charset="0"/>
                        </a:rPr>
                        <a:t> </a:t>
                      </a: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xmlns="" val="1121710383"/>
                  </a:ext>
                </a:extLst>
              </a:tr>
              <a:tr h="280705">
                <a:tc>
                  <a:txBody>
                    <a:bodyPr/>
                    <a:lstStyle/>
                    <a:p>
                      <a:pPr algn="ctr" fontAlgn="ctr"/>
                      <a:r>
                        <a:rPr lang="fr-CH" sz="1200" b="1" i="0" u="none" strike="noStrike" dirty="0">
                          <a:effectLst/>
                          <a:latin typeface="Calibri" panose="020F0502020204030204" pitchFamily="34" charset="0"/>
                        </a:rPr>
                        <a:t> EURCZK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DE9D9"/>
                    </a:solidFill>
                  </a:tcPr>
                </a:tc>
                <a:tc>
                  <a:txBody>
                    <a:bodyPr/>
                    <a:lstStyle/>
                    <a:p>
                      <a:pPr algn="l" fontAlgn="b"/>
                      <a:r>
                        <a:rPr lang="fr-CH" sz="1800" b="1" i="0" u="none" strike="noStrike">
                          <a:solidFill>
                            <a:srgbClr val="FFFFFF"/>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CH" sz="1200" b="1" i="0" u="none" strike="noStrike">
                          <a:solidFill>
                            <a:srgbClr val="FF0000"/>
                          </a:solidFill>
                          <a:effectLst/>
                          <a:latin typeface="Calibri" panose="020F0502020204030204" pitchFamily="34" charset="0"/>
                        </a:rPr>
                        <a:t>                -673 </a:t>
                      </a:r>
                    </a:p>
                  </a:txBody>
                  <a:tcPr marL="9525" marR="9525" marT="9525"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FDE9D9"/>
                    </a:solidFill>
                  </a:tcPr>
                </a:tc>
                <a:tc>
                  <a:txBody>
                    <a:bodyPr/>
                    <a:lstStyle/>
                    <a:p>
                      <a:pPr algn="ctr" fontAlgn="ctr"/>
                      <a:r>
                        <a:rPr lang="fr-CH" sz="1200" b="1" i="0" u="none" strike="noStrike">
                          <a:effectLst/>
                          <a:latin typeface="Calibri" panose="020F0502020204030204" pitchFamily="34" charset="0"/>
                        </a:rPr>
                        <a:t>            11,628 </a:t>
                      </a:r>
                    </a:p>
                  </a:txBody>
                  <a:tcPr marL="9525" marR="9525" marT="9525"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FDE9D9"/>
                    </a:solidFill>
                  </a:tcPr>
                </a:tc>
                <a:extLst>
                  <a:ext uri="{0D108BD9-81ED-4DB2-BD59-A6C34878D82A}">
                    <a16:rowId xmlns:a16="http://schemas.microsoft.com/office/drawing/2014/main" xmlns="" val="3350260159"/>
                  </a:ext>
                </a:extLst>
              </a:tr>
              <a:tr h="280705">
                <a:tc>
                  <a:txBody>
                    <a:bodyPr/>
                    <a:lstStyle/>
                    <a:p>
                      <a:pPr algn="ctr" fontAlgn="ctr"/>
                      <a:r>
                        <a:rPr lang="fr-CH" sz="1200" b="1" i="0" u="none" strike="noStrike">
                          <a:effectLst/>
                          <a:latin typeface="Calibri" panose="020F0502020204030204" pitchFamily="34" charset="0"/>
                        </a:rPr>
                        <a:t> EURGBP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DE9D9"/>
                    </a:solidFill>
                  </a:tcPr>
                </a:tc>
                <a:tc>
                  <a:txBody>
                    <a:bodyPr/>
                    <a:lstStyle/>
                    <a:p>
                      <a:pPr algn="l" fontAlgn="b"/>
                      <a:r>
                        <a:rPr lang="fr-CH" sz="1800" b="1" i="0" u="none" strike="noStrike">
                          <a:solidFill>
                            <a:srgbClr val="FFFFFF"/>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CH" sz="1200" b="1" i="0" u="none" strike="noStrike">
                          <a:effectLst/>
                          <a:latin typeface="Calibri" panose="020F0502020204030204" pitchFamily="34" charset="0"/>
                        </a:rPr>
                        <a:t>                    -   </a:t>
                      </a:r>
                    </a:p>
                  </a:txBody>
                  <a:tcPr marL="9525" marR="9525" marT="9525" marB="0" anchor="ctr">
                    <a:lnL w="12700" cap="flat" cmpd="sng" algn="ctr">
                      <a:solidFill>
                        <a:srgbClr val="000000"/>
                      </a:solidFill>
                      <a:prstDash val="solid"/>
                      <a:round/>
                      <a:headEnd type="none" w="med" len="med"/>
                      <a:tailEnd type="none" w="med" len="med"/>
                    </a:lnL>
                    <a:lnR>
                      <a:noFill/>
                    </a:lnR>
                    <a:lnT>
                      <a:noFill/>
                    </a:lnT>
                    <a:lnB>
                      <a:noFill/>
                    </a:lnB>
                    <a:solidFill>
                      <a:srgbClr val="FDE9D9"/>
                    </a:solidFill>
                  </a:tcPr>
                </a:tc>
                <a:tc>
                  <a:txBody>
                    <a:bodyPr/>
                    <a:lstStyle/>
                    <a:p>
                      <a:pPr algn="ctr" fontAlgn="ctr"/>
                      <a:r>
                        <a:rPr lang="fr-CH" sz="1200" b="1" i="0" u="none" strike="noStrike">
                          <a:effectLst/>
                          <a:latin typeface="Calibri" panose="020F0502020204030204" pitchFamily="34" charset="0"/>
                        </a:rPr>
                        <a:t>                    -   </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solidFill>
                      <a:srgbClr val="FDE9D9"/>
                    </a:solidFill>
                  </a:tcPr>
                </a:tc>
                <a:extLst>
                  <a:ext uri="{0D108BD9-81ED-4DB2-BD59-A6C34878D82A}">
                    <a16:rowId xmlns:a16="http://schemas.microsoft.com/office/drawing/2014/main" xmlns="" val="953023649"/>
                  </a:ext>
                </a:extLst>
              </a:tr>
              <a:tr h="280705">
                <a:tc>
                  <a:txBody>
                    <a:bodyPr/>
                    <a:lstStyle/>
                    <a:p>
                      <a:pPr algn="ctr" fontAlgn="ctr"/>
                      <a:r>
                        <a:rPr lang="fr-CH" sz="1200" b="1" i="0" u="none" strike="noStrike">
                          <a:effectLst/>
                          <a:latin typeface="Calibri" panose="020F0502020204030204" pitchFamily="34" charset="0"/>
                        </a:rPr>
                        <a:t> EURUSD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DE9D9"/>
                    </a:solidFill>
                  </a:tcPr>
                </a:tc>
                <a:tc>
                  <a:txBody>
                    <a:bodyPr/>
                    <a:lstStyle/>
                    <a:p>
                      <a:pPr algn="l" fontAlgn="b"/>
                      <a:r>
                        <a:rPr lang="fr-CH" sz="1800" b="1" i="0" u="none" strike="noStrike">
                          <a:solidFill>
                            <a:srgbClr val="FFFFFF"/>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CH" sz="1200" b="1" i="0" u="none" strike="noStrike">
                          <a:solidFill>
                            <a:srgbClr val="FF0000"/>
                          </a:solidFill>
                          <a:effectLst/>
                          <a:latin typeface="Calibri" panose="020F0502020204030204" pitchFamily="34" charset="0"/>
                        </a:rPr>
                        <a:t>         -122,124 </a:t>
                      </a:r>
                    </a:p>
                  </a:txBody>
                  <a:tcPr marL="9525" marR="9525" marT="9525" marB="0" anchor="ctr">
                    <a:lnL w="12700" cap="flat" cmpd="sng" algn="ctr">
                      <a:solidFill>
                        <a:srgbClr val="000000"/>
                      </a:solidFill>
                      <a:prstDash val="solid"/>
                      <a:round/>
                      <a:headEnd type="none" w="med" len="med"/>
                      <a:tailEnd type="none" w="med" len="med"/>
                    </a:lnL>
                    <a:lnR>
                      <a:noFill/>
                    </a:lnR>
                    <a:lnT>
                      <a:noFill/>
                    </a:lnT>
                    <a:lnB>
                      <a:noFill/>
                    </a:lnB>
                    <a:solidFill>
                      <a:srgbClr val="FDE9D9"/>
                    </a:solidFill>
                  </a:tcPr>
                </a:tc>
                <a:tc>
                  <a:txBody>
                    <a:bodyPr/>
                    <a:lstStyle/>
                    <a:p>
                      <a:pPr algn="ctr" fontAlgn="ctr"/>
                      <a:r>
                        <a:rPr lang="fr-CH" sz="1200" b="1" i="0" u="none" strike="noStrike">
                          <a:effectLst/>
                          <a:latin typeface="Calibri" panose="020F0502020204030204" pitchFamily="34" charset="0"/>
                        </a:rPr>
                        <a:t>          450,474 </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solidFill>
                      <a:srgbClr val="FDE9D9"/>
                    </a:solidFill>
                  </a:tcPr>
                </a:tc>
                <a:extLst>
                  <a:ext uri="{0D108BD9-81ED-4DB2-BD59-A6C34878D82A}">
                    <a16:rowId xmlns:a16="http://schemas.microsoft.com/office/drawing/2014/main" xmlns="" val="1966726347"/>
                  </a:ext>
                </a:extLst>
              </a:tr>
              <a:tr h="280705">
                <a:tc>
                  <a:txBody>
                    <a:bodyPr/>
                    <a:lstStyle/>
                    <a:p>
                      <a:pPr algn="ctr" fontAlgn="ctr"/>
                      <a:r>
                        <a:rPr lang="fr-CH" sz="1200" b="1" i="0" u="none" strike="noStrike">
                          <a:effectLst/>
                          <a:latin typeface="Calibri" panose="020F0502020204030204" pitchFamily="34" charset="0"/>
                        </a:rPr>
                        <a:t> USDBRL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DE9D9"/>
                    </a:solidFill>
                  </a:tcPr>
                </a:tc>
                <a:tc>
                  <a:txBody>
                    <a:bodyPr/>
                    <a:lstStyle/>
                    <a:p>
                      <a:pPr algn="l" fontAlgn="b"/>
                      <a:r>
                        <a:rPr lang="fr-CH" sz="1800" b="1" i="0" u="none" strike="noStrike">
                          <a:solidFill>
                            <a:srgbClr val="FFFFFF"/>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CH" sz="1200" b="1" i="0" u="none" strike="noStrike">
                          <a:effectLst/>
                          <a:latin typeface="Calibri" panose="020F0502020204030204" pitchFamily="34" charset="0"/>
                        </a:rPr>
                        <a:t>                    -   </a:t>
                      </a:r>
                    </a:p>
                  </a:txBody>
                  <a:tcPr marL="9525" marR="9525" marT="9525" marB="0" anchor="ctr">
                    <a:lnL w="12700" cap="flat" cmpd="sng" algn="ctr">
                      <a:solidFill>
                        <a:srgbClr val="000000"/>
                      </a:solidFill>
                      <a:prstDash val="solid"/>
                      <a:round/>
                      <a:headEnd type="none" w="med" len="med"/>
                      <a:tailEnd type="none" w="med" len="med"/>
                    </a:lnL>
                    <a:lnR>
                      <a:noFill/>
                    </a:lnR>
                    <a:lnT>
                      <a:noFill/>
                    </a:lnT>
                    <a:lnB>
                      <a:noFill/>
                    </a:lnB>
                    <a:solidFill>
                      <a:srgbClr val="FDE9D9"/>
                    </a:solidFill>
                  </a:tcPr>
                </a:tc>
                <a:tc>
                  <a:txBody>
                    <a:bodyPr/>
                    <a:lstStyle/>
                    <a:p>
                      <a:pPr algn="ctr" fontAlgn="ctr"/>
                      <a:r>
                        <a:rPr lang="fr-CH" sz="1200" b="1" i="0" u="none" strike="noStrike">
                          <a:effectLst/>
                          <a:latin typeface="Calibri" panose="020F0502020204030204" pitchFamily="34" charset="0"/>
                        </a:rPr>
                        <a:t>                    -   </a:t>
                      </a:r>
                    </a:p>
                  </a:txBody>
                  <a:tcPr marL="9525" marR="9525" marT="9525" marB="0" anchor="ctr">
                    <a:lnL>
                      <a:noFill/>
                    </a:lnL>
                    <a:lnR w="12700" cap="flat" cmpd="sng" algn="ctr">
                      <a:solidFill>
                        <a:srgbClr val="000000"/>
                      </a:solidFill>
                      <a:prstDash val="solid"/>
                      <a:round/>
                      <a:headEnd type="none" w="med" len="med"/>
                      <a:tailEnd type="none" w="med" len="med"/>
                    </a:lnR>
                    <a:lnT>
                      <a:noFill/>
                    </a:lnT>
                    <a:lnB>
                      <a:noFill/>
                    </a:lnB>
                    <a:solidFill>
                      <a:srgbClr val="FDE9D9"/>
                    </a:solidFill>
                  </a:tcPr>
                </a:tc>
                <a:extLst>
                  <a:ext uri="{0D108BD9-81ED-4DB2-BD59-A6C34878D82A}">
                    <a16:rowId xmlns:a16="http://schemas.microsoft.com/office/drawing/2014/main" xmlns="" val="3362424851"/>
                  </a:ext>
                </a:extLst>
              </a:tr>
              <a:tr h="301429">
                <a:tc>
                  <a:txBody>
                    <a:bodyPr/>
                    <a:lstStyle/>
                    <a:p>
                      <a:pPr algn="ctr" fontAlgn="ctr"/>
                      <a:r>
                        <a:rPr lang="fr-CH" sz="1200" b="1" i="0" u="none" strike="noStrike">
                          <a:effectLst/>
                          <a:latin typeface="Calibri" panose="020F0502020204030204" pitchFamily="34" charset="0"/>
                        </a:rPr>
                        <a:t> USDMXN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DE9D9"/>
                    </a:solidFill>
                  </a:tcPr>
                </a:tc>
                <a:tc>
                  <a:txBody>
                    <a:bodyPr/>
                    <a:lstStyle/>
                    <a:p>
                      <a:pPr algn="l" fontAlgn="b"/>
                      <a:r>
                        <a:rPr lang="fr-CH" sz="1800" b="1" i="0" u="none" strike="noStrike">
                          <a:solidFill>
                            <a:srgbClr val="FFFFFF"/>
                          </a:solidFill>
                          <a:effectLst/>
                          <a:latin typeface="Calibri" panose="020F0502020204030204" pitchFamily="34" charset="0"/>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solidFill>
                      <a:srgbClr val="FFFFFF"/>
                    </a:solidFill>
                  </a:tcPr>
                </a:tc>
                <a:tc>
                  <a:txBody>
                    <a:bodyPr/>
                    <a:lstStyle/>
                    <a:p>
                      <a:pPr algn="ctr" fontAlgn="ctr"/>
                      <a:r>
                        <a:rPr lang="fr-CH" sz="1200" b="1" i="0" u="none" strike="noStrike">
                          <a:effectLst/>
                          <a:latin typeface="Calibri" panose="020F0502020204030204" pitchFamily="34" charset="0"/>
                        </a:rPr>
                        <a:t>                    -   </a:t>
                      </a:r>
                    </a:p>
                  </a:txBody>
                  <a:tcPr marL="9525" marR="9525" marT="9525"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FDE9D9"/>
                    </a:solidFill>
                  </a:tcPr>
                </a:tc>
                <a:tc>
                  <a:txBody>
                    <a:bodyPr/>
                    <a:lstStyle/>
                    <a:p>
                      <a:pPr algn="ctr" fontAlgn="ctr"/>
                      <a:r>
                        <a:rPr lang="fr-CH" sz="1200" b="1" i="0" u="none" strike="noStrike" dirty="0">
                          <a:effectLst/>
                          <a:latin typeface="Calibri" panose="020F0502020204030204" pitchFamily="34" charset="0"/>
                        </a:rPr>
                        <a:t>                    -   </a:t>
                      </a:r>
                    </a:p>
                  </a:txBody>
                  <a:tcPr marL="9525" marR="9525" marT="9525"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FDE9D9"/>
                    </a:solidFill>
                  </a:tcPr>
                </a:tc>
                <a:extLst>
                  <a:ext uri="{0D108BD9-81ED-4DB2-BD59-A6C34878D82A}">
                    <a16:rowId xmlns:a16="http://schemas.microsoft.com/office/drawing/2014/main" xmlns="" val="3331430789"/>
                  </a:ext>
                </a:extLst>
              </a:tr>
            </a:tbl>
          </a:graphicData>
        </a:graphic>
      </p:graphicFrame>
    </p:spTree>
    <p:extLst>
      <p:ext uri="{BB962C8B-B14F-4D97-AF65-F5344CB8AC3E}">
        <p14:creationId xmlns:p14="http://schemas.microsoft.com/office/powerpoint/2010/main" val="35092446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xmlns="" id="{E13F421A-6BDF-488E-9948-951F41B1E6E0}"/>
              </a:ext>
            </a:extLst>
          </p:cNvPr>
          <p:cNvPicPr>
            <a:picLocks noChangeAspect="1"/>
          </p:cNvPicPr>
          <p:nvPr/>
        </p:nvPicPr>
        <p:blipFill>
          <a:blip r:embed="rId2"/>
          <a:stretch>
            <a:fillRect/>
          </a:stretch>
        </p:blipFill>
        <p:spPr>
          <a:xfrm>
            <a:off x="98746" y="2142067"/>
            <a:ext cx="8977520" cy="2573866"/>
          </a:xfrm>
          <a:prstGeom prst="rect">
            <a:avLst/>
          </a:prstGeom>
        </p:spPr>
      </p:pic>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000000"/>
                </a:solidFill>
                <a:latin typeface="Calibri" pitchFamily="34" charset="0"/>
              </a:rPr>
              <a:t>Variation FX +5%</a:t>
            </a:r>
          </a:p>
        </p:txBody>
      </p:sp>
    </p:spTree>
    <p:extLst>
      <p:ext uri="{BB962C8B-B14F-4D97-AF65-F5344CB8AC3E}">
        <p14:creationId xmlns:p14="http://schemas.microsoft.com/office/powerpoint/2010/main" val="29092483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a:extLst>
              <a:ext uri="{FF2B5EF4-FFF2-40B4-BE49-F238E27FC236}">
                <a16:creationId xmlns:a16="http://schemas.microsoft.com/office/drawing/2014/main" xmlns="" id="{1B847453-AA11-401A-811B-409BCC7E2EF0}"/>
              </a:ext>
            </a:extLst>
          </p:cNvPr>
          <p:cNvPicPr>
            <a:picLocks noChangeAspect="1"/>
          </p:cNvPicPr>
          <p:nvPr/>
        </p:nvPicPr>
        <p:blipFill>
          <a:blip r:embed="rId2"/>
          <a:stretch>
            <a:fillRect/>
          </a:stretch>
        </p:blipFill>
        <p:spPr>
          <a:xfrm>
            <a:off x="0" y="2408041"/>
            <a:ext cx="9050867" cy="2511091"/>
          </a:xfrm>
          <a:prstGeom prst="rect">
            <a:avLst/>
          </a:prstGeom>
        </p:spPr>
      </p:pic>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000000"/>
                </a:solidFill>
                <a:latin typeface="Calibri" pitchFamily="34" charset="0"/>
              </a:rPr>
              <a:t>Variation FX -5%</a:t>
            </a:r>
          </a:p>
        </p:txBody>
      </p:sp>
    </p:spTree>
    <p:extLst>
      <p:ext uri="{BB962C8B-B14F-4D97-AF65-F5344CB8AC3E}">
        <p14:creationId xmlns:p14="http://schemas.microsoft.com/office/powerpoint/2010/main" val="28466579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xmlns="" id="{B1872AF9-E15B-481E-831B-5F0367E5B507}"/>
              </a:ext>
            </a:extLst>
          </p:cNvPr>
          <p:cNvPicPr>
            <a:picLocks noChangeAspect="1"/>
          </p:cNvPicPr>
          <p:nvPr/>
        </p:nvPicPr>
        <p:blipFill>
          <a:blip r:embed="rId2"/>
          <a:stretch>
            <a:fillRect/>
          </a:stretch>
        </p:blipFill>
        <p:spPr>
          <a:xfrm>
            <a:off x="194733" y="4616126"/>
            <a:ext cx="8805334" cy="1539141"/>
          </a:xfrm>
          <a:prstGeom prst="rect">
            <a:avLst/>
          </a:prstGeom>
        </p:spPr>
      </p:pic>
      <p:pic>
        <p:nvPicPr>
          <p:cNvPr id="3" name="Image 2">
            <a:extLst>
              <a:ext uri="{FF2B5EF4-FFF2-40B4-BE49-F238E27FC236}">
                <a16:creationId xmlns:a16="http://schemas.microsoft.com/office/drawing/2014/main" xmlns="" id="{00A28D17-B32F-41F4-AE59-7D6ABB3FE506}"/>
              </a:ext>
            </a:extLst>
          </p:cNvPr>
          <p:cNvPicPr>
            <a:picLocks noChangeAspect="1"/>
          </p:cNvPicPr>
          <p:nvPr/>
        </p:nvPicPr>
        <p:blipFill>
          <a:blip r:embed="rId3"/>
          <a:stretch>
            <a:fillRect/>
          </a:stretch>
        </p:blipFill>
        <p:spPr>
          <a:xfrm>
            <a:off x="186266" y="2788463"/>
            <a:ext cx="8839201" cy="1622669"/>
          </a:xfrm>
          <a:prstGeom prst="rect">
            <a:avLst/>
          </a:prstGeom>
        </p:spPr>
      </p:pic>
      <p:pic>
        <p:nvPicPr>
          <p:cNvPr id="2" name="Image 1">
            <a:extLst>
              <a:ext uri="{FF2B5EF4-FFF2-40B4-BE49-F238E27FC236}">
                <a16:creationId xmlns:a16="http://schemas.microsoft.com/office/drawing/2014/main" xmlns="" id="{45453FD3-8731-4397-9C40-F467EF1E2C90}"/>
              </a:ext>
            </a:extLst>
          </p:cNvPr>
          <p:cNvPicPr>
            <a:picLocks noChangeAspect="1"/>
          </p:cNvPicPr>
          <p:nvPr/>
        </p:nvPicPr>
        <p:blipFill>
          <a:blip r:embed="rId4"/>
          <a:stretch>
            <a:fillRect/>
          </a:stretch>
        </p:blipFill>
        <p:spPr>
          <a:xfrm>
            <a:off x="169333" y="1333580"/>
            <a:ext cx="8890000" cy="1308019"/>
          </a:xfrm>
          <a:prstGeom prst="rect">
            <a:avLst/>
          </a:prstGeom>
        </p:spPr>
      </p:pic>
      <p:sp>
        <p:nvSpPr>
          <p:cNvPr id="10" name="TitleCross"/>
          <p:cNvSpPr txBox="1">
            <a:spLocks noChangeArrowheads="1"/>
          </p:cNvSpPr>
          <p:nvPr/>
        </p:nvSpPr>
        <p:spPr bwMode="auto">
          <a:xfrm>
            <a:off x="0" y="444033"/>
            <a:ext cx="9144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sz="2400" dirty="0">
                <a:solidFill>
                  <a:srgbClr val="000000"/>
                </a:solidFill>
                <a:latin typeface="Calibri" pitchFamily="34" charset="0"/>
              </a:rPr>
              <a:t>Variation IR -100bp / +100bp</a:t>
            </a:r>
          </a:p>
        </p:txBody>
      </p:sp>
    </p:spTree>
    <p:extLst>
      <p:ext uri="{BB962C8B-B14F-4D97-AF65-F5344CB8AC3E}">
        <p14:creationId xmlns:p14="http://schemas.microsoft.com/office/powerpoint/2010/main" val="395592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US" sz="1200" b="1" dirty="0">
                <a:solidFill>
                  <a:srgbClr val="9FA795">
                    <a:lumMod val="50000"/>
                  </a:srgbClr>
                </a:solidFill>
                <a:latin typeface="Calibri" pitchFamily="34" charset="0"/>
                <a:cs typeface="Calibri" pitchFamily="34" charset="0"/>
              </a:rPr>
              <a:t>This document has been prepared for the Finance department of the Client. It must not be communicated or published externally without prior written consent of  KERIUS FINANCE </a:t>
            </a:r>
          </a:p>
          <a:p>
            <a:pPr defTabSz="914400" fontAlgn="auto">
              <a:spcBef>
                <a:spcPct val="20000"/>
              </a:spcBef>
              <a:spcAft>
                <a:spcPts val="0"/>
              </a:spcAft>
              <a:defRPr/>
            </a:pPr>
            <a:endParaRPr lang="en-US"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US"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Please note that this document does not constitute a contractual documentation of the transactions or processes that may be described, nor a recommendation or solicitation to enter into the transactions or processes described herein.  If the Client is interested in setting up this type of transactions or processes, the Client should conduct his own analysis of the suitability to his needs.  The Client must also verify the consequences of his decisions, including accounting and fiscal  aspects. The Client is also responsible for the implementation of his decisions.</a:t>
            </a:r>
          </a:p>
          <a:p>
            <a:pPr algn="just" defTabSz="914400" fontAlgn="auto">
              <a:spcBef>
                <a:spcPct val="20000"/>
              </a:spcBef>
              <a:spcAft>
                <a:spcPts val="0"/>
              </a:spcAft>
              <a:defRPr/>
            </a:pPr>
            <a:r>
              <a:rPr lang="en-US" sz="1200" dirty="0">
                <a:solidFill>
                  <a:srgbClr val="9FA795">
                    <a:lumMod val="50000"/>
                  </a:srgbClr>
                </a:solidFill>
                <a:latin typeface="Calibri" pitchFamily="34" charset="0"/>
                <a:cs typeface="Calibri" pitchFamily="34" charset="0"/>
              </a:rPr>
              <a:t>Neither  KERIUS FINANCE nor its directors and employees accept liability for any loss or damage resulting from the use of this document and expressly excludes all liability in respect of any implication of the described ideas or transactions on the Client’s own specific particulars.</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6995</TotalTime>
  <Words>738</Words>
  <Application>Microsoft Office PowerPoint</Application>
  <PresentationFormat>Affichage à l'écran (4:3)</PresentationFormat>
  <Paragraphs>254</Paragraphs>
  <Slides>7</Slides>
  <Notes>0</Notes>
  <HiddenSlides>0</HiddenSlides>
  <MMClips>0</MMClips>
  <ScaleCrop>false</ScaleCrop>
  <HeadingPairs>
    <vt:vector size="4" baseType="variant">
      <vt:variant>
        <vt:lpstr>Thème</vt:lpstr>
      </vt:variant>
      <vt:variant>
        <vt:i4>2</vt:i4>
      </vt:variant>
      <vt:variant>
        <vt:lpstr>Titres des diapositives</vt:lpstr>
      </vt:variant>
      <vt:variant>
        <vt:i4>7</vt:i4>
      </vt:variant>
    </vt:vector>
  </HeadingPairs>
  <TitlesOfParts>
    <vt:vector size="9" baseType="lpstr">
      <vt:lpstr>Inspiration</vt:lpstr>
      <vt:lpstr>1_Inspiration</vt:lpstr>
      <vt:lpstr>Synthèse CVA-DVA - Sensi FX-IR</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Maxime Dentroux - Kerius Finance</cp:lastModifiedBy>
  <cp:revision>840</cp:revision>
  <cp:lastPrinted>2012-02-01T10:00:25Z</cp:lastPrinted>
  <dcterms:created xsi:type="dcterms:W3CDTF">2010-04-23T15:09:35Z</dcterms:created>
  <dcterms:modified xsi:type="dcterms:W3CDTF">2018-07-12T11:10:17Z</dcterms:modified>
</cp:coreProperties>
</file>