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49"/>
  </p:notesMasterIdLst>
  <p:sldIdLst>
    <p:sldId id="256" r:id="rId3"/>
    <p:sldId id="466" r:id="rId4"/>
    <p:sldId id="476" r:id="rId5"/>
    <p:sldId id="493" r:id="rId6"/>
    <p:sldId id="533" r:id="rId7"/>
    <p:sldId id="494" r:id="rId8"/>
    <p:sldId id="529" r:id="rId9"/>
    <p:sldId id="530" r:id="rId10"/>
    <p:sldId id="531" r:id="rId11"/>
    <p:sldId id="532" r:id="rId12"/>
    <p:sldId id="528" r:id="rId13"/>
    <p:sldId id="527" r:id="rId14"/>
    <p:sldId id="470" r:id="rId15"/>
    <p:sldId id="458" r:id="rId16"/>
    <p:sldId id="497" r:id="rId17"/>
    <p:sldId id="499" r:id="rId18"/>
    <p:sldId id="500" r:id="rId19"/>
    <p:sldId id="501" r:id="rId20"/>
    <p:sldId id="502" r:id="rId21"/>
    <p:sldId id="503" r:id="rId22"/>
    <p:sldId id="504" r:id="rId23"/>
    <p:sldId id="505" r:id="rId24"/>
    <p:sldId id="456" r:id="rId25"/>
    <p:sldId id="506" r:id="rId26"/>
    <p:sldId id="507" r:id="rId27"/>
    <p:sldId id="508" r:id="rId28"/>
    <p:sldId id="509" r:id="rId29"/>
    <p:sldId id="510" r:id="rId30"/>
    <p:sldId id="511" r:id="rId31"/>
    <p:sldId id="512" r:id="rId32"/>
    <p:sldId id="513" r:id="rId33"/>
    <p:sldId id="514" r:id="rId34"/>
    <p:sldId id="515" r:id="rId35"/>
    <p:sldId id="457" r:id="rId36"/>
    <p:sldId id="516" r:id="rId37"/>
    <p:sldId id="518" r:id="rId38"/>
    <p:sldId id="519" r:id="rId39"/>
    <p:sldId id="520" r:id="rId40"/>
    <p:sldId id="521" r:id="rId41"/>
    <p:sldId id="522" r:id="rId42"/>
    <p:sldId id="459" r:id="rId43"/>
    <p:sldId id="523" r:id="rId44"/>
    <p:sldId id="525" r:id="rId45"/>
    <p:sldId id="526" r:id="rId46"/>
    <p:sldId id="409" r:id="rId47"/>
    <p:sldId id="410" r:id="rId48"/>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80" d="100"/>
          <a:sy n="80" d="100"/>
        </p:scale>
        <p:origin x="-1589"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04/06/2019</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6/4/2019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xmlns="" id="{35282229-44C9-44B7-8B62-AA7853151010}"/>
              </a:ext>
            </a:extLst>
          </p:cNvPr>
          <p:cNvPicPr>
            <a:picLocks noChangeAspect="1"/>
          </p:cNvPicPr>
          <p:nvPr userDrawn="1"/>
        </p:nvPicPr>
        <p:blipFill>
          <a:blip r:embed="rId3"/>
          <a:stretch>
            <a:fillRect/>
          </a:stretch>
        </p:blipFill>
        <p:spPr>
          <a:xfrm>
            <a:off x="3333294" y="2853662"/>
            <a:ext cx="2198430" cy="708840"/>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6/4/2019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6/4/2019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6/4/2019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6/4/2019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6/4/2019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6/4/2019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6/4/2019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6/4/2019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6/4/2019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xmlns="" id="{516C98AB-72AB-4957-9E87-BC62A12A85A4}"/>
              </a:ext>
            </a:extLst>
          </p:cNvPr>
          <p:cNvPicPr>
            <a:picLocks noChangeAspect="1"/>
          </p:cNvPicPr>
          <p:nvPr userDrawn="1"/>
        </p:nvPicPr>
        <p:blipFill>
          <a:blip r:embed="rId3"/>
          <a:stretch>
            <a:fillRect/>
          </a:stretch>
        </p:blipFill>
        <p:spPr>
          <a:xfrm>
            <a:off x="7473290" y="409651"/>
            <a:ext cx="1247824" cy="402336"/>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6/4/2019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6/4/2019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6/4/2019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6/4/2019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6/4/2019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6/4/2019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6/4/2019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6/4/2019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1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3.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image" Target="../media/image75.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r>
              <a:rPr lang="en-GB" dirty="0"/>
              <a:t/>
            </a:r>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31/05/2019</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USDMXN</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xmlns="" id="{8FDA198D-3128-4AC5-BC59-29DB8BE77487}"/>
              </a:ext>
            </a:extLst>
          </p:cNvPr>
          <p:cNvPicPr>
            <a:picLocks noChangeAspect="1"/>
          </p:cNvPicPr>
          <p:nvPr/>
        </p:nvPicPr>
        <p:blipFill>
          <a:blip r:embed="rId2"/>
          <a:stretch>
            <a:fillRect/>
          </a:stretch>
        </p:blipFill>
        <p:spPr>
          <a:xfrm>
            <a:off x="317500" y="1143000"/>
            <a:ext cx="3296051" cy="1905000"/>
          </a:xfrm>
          <a:prstGeom prst="rect">
            <a:avLst/>
          </a:prstGeom>
        </p:spPr>
      </p:pic>
      <p:pic>
        <p:nvPicPr>
          <p:cNvPr id="8" name="Image 7">
            <a:extLst>
              <a:ext uri="{FF2B5EF4-FFF2-40B4-BE49-F238E27FC236}">
                <a16:creationId xmlns:a16="http://schemas.microsoft.com/office/drawing/2014/main" xmlns="" id="{1640BF33-6DD5-40FE-B2A9-A03DD2DFE6B2}"/>
              </a:ext>
            </a:extLst>
          </p:cNvPr>
          <p:cNvPicPr>
            <a:picLocks noChangeAspect="1"/>
          </p:cNvPicPr>
          <p:nvPr/>
        </p:nvPicPr>
        <p:blipFill>
          <a:blip r:embed="rId3"/>
          <a:stretch>
            <a:fillRect/>
          </a:stretch>
        </p:blipFill>
        <p:spPr>
          <a:xfrm>
            <a:off x="3429000" y="3175000"/>
            <a:ext cx="5246184" cy="3429000"/>
          </a:xfrm>
          <a:prstGeom prst="rect">
            <a:avLst/>
          </a:prstGeom>
        </p:spPr>
      </p:pic>
    </p:spTree>
    <p:extLst>
      <p:ext uri="{BB962C8B-B14F-4D97-AF65-F5344CB8AC3E}">
        <p14:creationId xmlns:p14="http://schemas.microsoft.com/office/powerpoint/2010/main" val="793758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a:t>MTM Analysis CCY/Volume effect (Graph)</a:t>
            </a:r>
            <a:endParaRPr lang="en-US" dirty="0"/>
          </a:p>
        </p:txBody>
      </p:sp>
      <p:pic>
        <p:nvPicPr>
          <p:cNvPr id="3" name="Image 2">
            <a:extLst>
              <a:ext uri="{FF2B5EF4-FFF2-40B4-BE49-F238E27FC236}">
                <a16:creationId xmlns:a16="http://schemas.microsoft.com/office/drawing/2014/main" xmlns="" id="{4320614F-2234-490A-A796-F30644F20485}"/>
              </a:ext>
            </a:extLst>
          </p:cNvPr>
          <p:cNvPicPr>
            <a:picLocks noChangeAspect="1"/>
          </p:cNvPicPr>
          <p:nvPr/>
        </p:nvPicPr>
        <p:blipFill>
          <a:blip r:embed="rId2"/>
          <a:stretch>
            <a:fillRect/>
          </a:stretch>
        </p:blipFill>
        <p:spPr>
          <a:xfrm>
            <a:off x="4445000" y="1270000"/>
            <a:ext cx="3767623" cy="1651000"/>
          </a:xfrm>
          <a:prstGeom prst="rect">
            <a:avLst/>
          </a:prstGeom>
        </p:spPr>
      </p:pic>
      <p:pic>
        <p:nvPicPr>
          <p:cNvPr id="5" name="Image 4">
            <a:extLst>
              <a:ext uri="{FF2B5EF4-FFF2-40B4-BE49-F238E27FC236}">
                <a16:creationId xmlns:a16="http://schemas.microsoft.com/office/drawing/2014/main" xmlns="" id="{AE901B29-C117-42E7-8D9C-AA87DE7B2551}"/>
              </a:ext>
            </a:extLst>
          </p:cNvPr>
          <p:cNvPicPr>
            <a:picLocks noChangeAspect="1"/>
          </p:cNvPicPr>
          <p:nvPr/>
        </p:nvPicPr>
        <p:blipFill>
          <a:blip r:embed="rId3"/>
          <a:stretch>
            <a:fillRect/>
          </a:stretch>
        </p:blipFill>
        <p:spPr>
          <a:xfrm>
            <a:off x="4445000" y="3175000"/>
            <a:ext cx="3773850" cy="1651000"/>
          </a:xfrm>
          <a:prstGeom prst="rect">
            <a:avLst/>
          </a:prstGeom>
        </p:spPr>
      </p:pic>
      <p:pic>
        <p:nvPicPr>
          <p:cNvPr id="6" name="Image 5">
            <a:extLst>
              <a:ext uri="{FF2B5EF4-FFF2-40B4-BE49-F238E27FC236}">
                <a16:creationId xmlns:a16="http://schemas.microsoft.com/office/drawing/2014/main" xmlns="" id="{D2950957-A430-4448-A292-4CCC4C8C1149}"/>
              </a:ext>
            </a:extLst>
          </p:cNvPr>
          <p:cNvPicPr>
            <a:picLocks noChangeAspect="1"/>
          </p:cNvPicPr>
          <p:nvPr/>
        </p:nvPicPr>
        <p:blipFill>
          <a:blip r:embed="rId4"/>
          <a:stretch>
            <a:fillRect/>
          </a:stretch>
        </p:blipFill>
        <p:spPr>
          <a:xfrm>
            <a:off x="4445000" y="5080000"/>
            <a:ext cx="3753457" cy="1651000"/>
          </a:xfrm>
          <a:prstGeom prst="rect">
            <a:avLst/>
          </a:prstGeom>
        </p:spPr>
      </p:pic>
    </p:spTree>
    <p:extLst>
      <p:ext uri="{BB962C8B-B14F-4D97-AF65-F5344CB8AC3E}">
        <p14:creationId xmlns:p14="http://schemas.microsoft.com/office/powerpoint/2010/main" val="292881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MTM Analysis CCY/Volume effect (Table)</a:t>
            </a:r>
            <a:endParaRPr lang="en-US" dirty="0"/>
          </a:p>
        </p:txBody>
      </p:sp>
      <p:sp>
        <p:nvSpPr>
          <p:cNvPr id="4" name="EtiquettePerformanceMIN">
            <a:extLst>
              <a:ext uri="{FF2B5EF4-FFF2-40B4-BE49-F238E27FC236}">
                <a16:creationId xmlns:a16="http://schemas.microsoft.com/office/drawing/2014/main" xmlns=""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xmlns=""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xmlns="" id="{70D68051-B1EA-4AFA-9707-CB8370407E21}"/>
              </a:ext>
            </a:extLst>
          </p:cNvPr>
          <p:cNvPicPr>
            <a:picLocks noChangeAspect="1"/>
          </p:cNvPicPr>
          <p:nvPr/>
        </p:nvPicPr>
        <p:blipFill>
          <a:blip r:embed="rId2"/>
          <a:stretch>
            <a:fillRect/>
          </a:stretch>
        </p:blipFill>
        <p:spPr>
          <a:xfrm>
            <a:off x="254000" y="2540000"/>
            <a:ext cx="8636000" cy="2088068"/>
          </a:xfrm>
          <a:prstGeom prst="rect">
            <a:avLst/>
          </a:prstGeom>
        </p:spPr>
      </p:pic>
    </p:spTree>
    <p:extLst>
      <p:ext uri="{BB962C8B-B14F-4D97-AF65-F5344CB8AC3E}">
        <p14:creationId xmlns:p14="http://schemas.microsoft.com/office/powerpoint/2010/main" val="3752279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EURCZK - Historical &amp; Planned</a:t>
            </a:r>
            <a:endParaRPr lang="en-US" dirty="0"/>
          </a:p>
        </p:txBody>
      </p:sp>
      <p:pic>
        <p:nvPicPr>
          <p:cNvPr id="3" name="Image 2">
            <a:extLst>
              <a:ext uri="{FF2B5EF4-FFF2-40B4-BE49-F238E27FC236}">
                <a16:creationId xmlns:a16="http://schemas.microsoft.com/office/drawing/2014/main" xmlns="" id="{658D9631-5291-4F12-A53C-55D52F7F6FE2}"/>
              </a:ext>
            </a:extLst>
          </p:cNvPr>
          <p:cNvPicPr>
            <a:picLocks noChangeAspect="1"/>
          </p:cNvPicPr>
          <p:nvPr/>
        </p:nvPicPr>
        <p:blipFill>
          <a:blip r:embed="rId2"/>
          <a:stretch>
            <a:fillRect/>
          </a:stretch>
        </p:blipFill>
        <p:spPr>
          <a:xfrm>
            <a:off x="825500" y="1270000"/>
            <a:ext cx="7420501" cy="5051201"/>
          </a:xfrm>
          <a:prstGeom prst="rect">
            <a:avLst/>
          </a:prstGeom>
        </p:spPr>
      </p:pic>
    </p:spTree>
    <p:extLst>
      <p:ext uri="{BB962C8B-B14F-4D97-AF65-F5344CB8AC3E}">
        <p14:creationId xmlns:p14="http://schemas.microsoft.com/office/powerpoint/2010/main" val="918284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Synthesis</a:t>
            </a:r>
          </a:p>
        </p:txBody>
      </p:sp>
      <p:pic>
        <p:nvPicPr>
          <p:cNvPr id="3" name="EURCZK_ImageSynthesisMIN">
            <a:extLst>
              <a:ext uri="{FF2B5EF4-FFF2-40B4-BE49-F238E27FC236}">
                <a16:creationId xmlns:a16="http://schemas.microsoft.com/office/drawing/2014/main" xmlns="" id="{5CD4DD30-86F3-48DD-AF05-2E91B71A0110}"/>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945315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- 2014</a:t>
            </a:r>
          </a:p>
        </p:txBody>
      </p:sp>
      <p:pic>
        <p:nvPicPr>
          <p:cNvPr id="3" name="EURCZK_ImageALLOC">
            <a:extLst>
              <a:ext uri="{FF2B5EF4-FFF2-40B4-BE49-F238E27FC236}">
                <a16:creationId xmlns:a16="http://schemas.microsoft.com/office/drawing/2014/main" xmlns="" id="{A1929A52-4C14-45A6-A999-A2E6DA500AC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xmlns="" id="{1B7D722C-1F2C-48CD-8CCE-73E106FD8A6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152744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- 2015</a:t>
            </a:r>
          </a:p>
        </p:txBody>
      </p:sp>
      <p:pic>
        <p:nvPicPr>
          <p:cNvPr id="3" name="EURCZK_ImageALLOC">
            <a:extLst>
              <a:ext uri="{FF2B5EF4-FFF2-40B4-BE49-F238E27FC236}">
                <a16:creationId xmlns:a16="http://schemas.microsoft.com/office/drawing/2014/main" xmlns="" id="{48783272-D656-4E25-82DC-8A426AAD1B1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xmlns="" id="{063EF877-99A6-4361-A8A0-F1E22D7155B1}"/>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604150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- 2016</a:t>
            </a:r>
          </a:p>
        </p:txBody>
      </p:sp>
      <p:pic>
        <p:nvPicPr>
          <p:cNvPr id="3" name="EURCZK_ImageALLOC">
            <a:extLst>
              <a:ext uri="{FF2B5EF4-FFF2-40B4-BE49-F238E27FC236}">
                <a16:creationId xmlns:a16="http://schemas.microsoft.com/office/drawing/2014/main" xmlns="" id="{DF589AEB-7F6D-4289-B257-466CD54AA62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xmlns="" id="{AA0FBFB2-77ED-4C39-B274-11C2DF635DF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183462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- 2017</a:t>
            </a:r>
          </a:p>
        </p:txBody>
      </p:sp>
      <p:pic>
        <p:nvPicPr>
          <p:cNvPr id="3" name="EURCZK_ImageALLOC">
            <a:extLst>
              <a:ext uri="{FF2B5EF4-FFF2-40B4-BE49-F238E27FC236}">
                <a16:creationId xmlns:a16="http://schemas.microsoft.com/office/drawing/2014/main" xmlns="" id="{C014EE62-A010-47DC-B82A-454619766B4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xmlns="" id="{FC90E7A1-8EEC-40B3-975B-7CE711ED8491}"/>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644806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- 2018</a:t>
            </a:r>
          </a:p>
        </p:txBody>
      </p:sp>
      <p:pic>
        <p:nvPicPr>
          <p:cNvPr id="3" name="EURCZK_ImageALLOC">
            <a:extLst>
              <a:ext uri="{FF2B5EF4-FFF2-40B4-BE49-F238E27FC236}">
                <a16:creationId xmlns:a16="http://schemas.microsoft.com/office/drawing/2014/main" xmlns="" id="{C8CAA99C-5BA1-4AF3-B34E-6DA31D074C6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xmlns="" id="{0338A375-266C-4443-9534-C990733ECD24}"/>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685653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- 2019</a:t>
            </a:r>
          </a:p>
        </p:txBody>
      </p:sp>
      <p:pic>
        <p:nvPicPr>
          <p:cNvPr id="3" name="EURCZK_ImageALLOC">
            <a:extLst>
              <a:ext uri="{FF2B5EF4-FFF2-40B4-BE49-F238E27FC236}">
                <a16:creationId xmlns:a16="http://schemas.microsoft.com/office/drawing/2014/main" xmlns="" id="{C650DBD3-F5A2-4180-B9D4-64938814712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xmlns="" id="{7C628F5D-55CE-4DE0-8AB5-CB3E9C01EE8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4953668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- 2020</a:t>
            </a:r>
          </a:p>
        </p:txBody>
      </p:sp>
      <p:pic>
        <p:nvPicPr>
          <p:cNvPr id="3" name="EURCZK_ImageALLOC">
            <a:extLst>
              <a:ext uri="{FF2B5EF4-FFF2-40B4-BE49-F238E27FC236}">
                <a16:creationId xmlns:a16="http://schemas.microsoft.com/office/drawing/2014/main" xmlns="" id="{79D753B3-7B31-4475-8362-7456FAFB63BE}"/>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xmlns="" id="{F1324B7B-6656-48F7-9786-A667A52A9EB1}"/>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2811714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xmlns="" id="{4ADC63D2-E734-4AE6-AE1D-1E4BD964EB6E}"/>
              </a:ext>
            </a:extLst>
          </p:cNvPr>
          <p:cNvPicPr>
            <a:picLocks noChangeAspect="1"/>
          </p:cNvPicPr>
          <p:nvPr/>
        </p:nvPicPr>
        <p:blipFill>
          <a:blip r:embed="rId2"/>
          <a:stretch>
            <a:fillRect/>
          </a:stretch>
        </p:blipFill>
        <p:spPr>
          <a:xfrm>
            <a:off x="825500" y="1270000"/>
            <a:ext cx="7420501" cy="5051201"/>
          </a:xfrm>
          <a:prstGeom prst="rect">
            <a:avLst/>
          </a:prstGeom>
        </p:spPr>
      </p:pic>
    </p:spTree>
    <p:extLst>
      <p:ext uri="{BB962C8B-B14F-4D97-AF65-F5344CB8AC3E}">
        <p14:creationId xmlns:p14="http://schemas.microsoft.com/office/powerpoint/2010/main" val="9257365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a16="http://schemas.microsoft.com/office/drawing/2014/main" xmlns="" id="{BE7436D0-B919-4B3B-955F-A450CE2ACFDC}"/>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8778887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EURUSD - SynthesisMAX">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SynthesisMAX</a:t>
            </a:r>
          </a:p>
        </p:txBody>
      </p:sp>
      <p:pic>
        <p:nvPicPr>
          <p:cNvPr id="3" name="EURUSD_ImageSynthesisMAX">
            <a:extLst>
              <a:ext uri="{FF2B5EF4-FFF2-40B4-BE49-F238E27FC236}">
                <a16:creationId xmlns:a16="http://schemas.microsoft.com/office/drawing/2014/main" xmlns="" id="{E5B893EC-F8B7-480E-BD59-C64018F00685}"/>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3673103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- 2014</a:t>
            </a:r>
          </a:p>
        </p:txBody>
      </p:sp>
      <p:pic>
        <p:nvPicPr>
          <p:cNvPr id="3" name="EURUSD_ImageALLOC">
            <a:extLst>
              <a:ext uri="{FF2B5EF4-FFF2-40B4-BE49-F238E27FC236}">
                <a16:creationId xmlns:a16="http://schemas.microsoft.com/office/drawing/2014/main" xmlns="" id="{39266D87-990D-4388-AC97-B4697E16BBD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89FD6BD9-FBFB-478B-B6CF-A868427CC35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273306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- 2015</a:t>
            </a:r>
          </a:p>
        </p:txBody>
      </p:sp>
      <p:pic>
        <p:nvPicPr>
          <p:cNvPr id="3" name="EURUSD_ImageALLOC">
            <a:extLst>
              <a:ext uri="{FF2B5EF4-FFF2-40B4-BE49-F238E27FC236}">
                <a16:creationId xmlns:a16="http://schemas.microsoft.com/office/drawing/2014/main" xmlns="" id="{DAC5F6E3-DE40-44DF-AB35-D2CA9653502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CF9F624C-3302-4CE7-B3AD-A6C739494DA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5666308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- 2016</a:t>
            </a:r>
          </a:p>
        </p:txBody>
      </p:sp>
      <p:pic>
        <p:nvPicPr>
          <p:cNvPr id="3" name="EURUSD_ImageALLOC">
            <a:extLst>
              <a:ext uri="{FF2B5EF4-FFF2-40B4-BE49-F238E27FC236}">
                <a16:creationId xmlns:a16="http://schemas.microsoft.com/office/drawing/2014/main" xmlns="" id="{021C1FCC-8F3E-40D2-AA29-E9CCEF99204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12799B67-4D07-4C28-9B79-D547053E72C9}"/>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3731592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- 2017</a:t>
            </a:r>
          </a:p>
        </p:txBody>
      </p:sp>
      <p:pic>
        <p:nvPicPr>
          <p:cNvPr id="3" name="EURUSD_ImageALLOC">
            <a:extLst>
              <a:ext uri="{FF2B5EF4-FFF2-40B4-BE49-F238E27FC236}">
                <a16:creationId xmlns:a16="http://schemas.microsoft.com/office/drawing/2014/main" xmlns="" id="{94071AC4-A934-4313-AA07-B82E82F976E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4473F7BE-537A-4AFF-BC53-4E2E9AC257B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512627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a:t>
            </a:r>
          </a:p>
        </p:txBody>
      </p:sp>
      <p:pic>
        <p:nvPicPr>
          <p:cNvPr id="3" name="EURUSD_ImageALLOC">
            <a:extLst>
              <a:ext uri="{FF2B5EF4-FFF2-40B4-BE49-F238E27FC236}">
                <a16:creationId xmlns:a16="http://schemas.microsoft.com/office/drawing/2014/main" xmlns="" id="{55C975DA-53F9-4E1F-AD5F-7BC3965142C2}"/>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5AD60D36-A4C5-4DB8-B4EF-38C843909EB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2111577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a:t>
            </a:r>
          </a:p>
        </p:txBody>
      </p:sp>
      <p:pic>
        <p:nvPicPr>
          <p:cNvPr id="3" name="EURUSD_ImageALLOC">
            <a:extLst>
              <a:ext uri="{FF2B5EF4-FFF2-40B4-BE49-F238E27FC236}">
                <a16:creationId xmlns:a16="http://schemas.microsoft.com/office/drawing/2014/main" xmlns="" id="{043C8DAC-F280-41AF-973F-89AAC8D50462}"/>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7C6D4506-4AFA-4618-B9F0-C00941A1A0D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9794860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3" name="EURUSD_ImageALLOC">
            <a:extLst>
              <a:ext uri="{FF2B5EF4-FFF2-40B4-BE49-F238E27FC236}">
                <a16:creationId xmlns:a16="http://schemas.microsoft.com/office/drawing/2014/main" xmlns="" id="{D4AAD9ED-888C-41ED-BAF4-82C09075E6E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CAC1D850-A933-4B0F-946A-D9742C24443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8635696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3" name="EURUSD_ImageALLOC">
            <a:extLst>
              <a:ext uri="{FF2B5EF4-FFF2-40B4-BE49-F238E27FC236}">
                <a16:creationId xmlns:a16="http://schemas.microsoft.com/office/drawing/2014/main" xmlns="" id="{6EAD2BA7-A7FC-468C-B1A3-317BC73C246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60D028A1-4E5D-4472-927B-7650AE032B3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6553384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USDBRL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USDBRL - Historical &amp; Planned</a:t>
            </a:r>
            <a:endParaRPr lang="en-US" dirty="0"/>
          </a:p>
        </p:txBody>
      </p:sp>
      <p:pic>
        <p:nvPicPr>
          <p:cNvPr id="3" name="Image 2">
            <a:extLst>
              <a:ext uri="{FF2B5EF4-FFF2-40B4-BE49-F238E27FC236}">
                <a16:creationId xmlns:a16="http://schemas.microsoft.com/office/drawing/2014/main" xmlns="" id="{D9D75D3B-CEC0-4C68-9C17-FC9967C48FF3}"/>
              </a:ext>
            </a:extLst>
          </p:cNvPr>
          <p:cNvPicPr>
            <a:picLocks noChangeAspect="1"/>
          </p:cNvPicPr>
          <p:nvPr/>
        </p:nvPicPr>
        <p:blipFill>
          <a:blip r:embed="rId2"/>
          <a:stretch>
            <a:fillRect/>
          </a:stretch>
        </p:blipFill>
        <p:spPr>
          <a:xfrm>
            <a:off x="825500" y="1270000"/>
            <a:ext cx="7420501" cy="5041634"/>
          </a:xfrm>
          <a:prstGeom prst="rect">
            <a:avLst/>
          </a:prstGeom>
        </p:spPr>
      </p:pic>
    </p:spTree>
    <p:extLst>
      <p:ext uri="{BB962C8B-B14F-4D97-AF65-F5344CB8AC3E}">
        <p14:creationId xmlns:p14="http://schemas.microsoft.com/office/powerpoint/2010/main" val="24351548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USDBRL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Synthesis</a:t>
            </a:r>
          </a:p>
        </p:txBody>
      </p:sp>
      <p:pic>
        <p:nvPicPr>
          <p:cNvPr id="3" name="USDBRL_ImageSynthesisMIN">
            <a:extLst>
              <a:ext uri="{FF2B5EF4-FFF2-40B4-BE49-F238E27FC236}">
                <a16:creationId xmlns:a16="http://schemas.microsoft.com/office/drawing/2014/main" xmlns="" id="{230427B3-ED51-4910-B13E-211BB500A40E}"/>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015823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- 2014</a:t>
            </a:r>
          </a:p>
        </p:txBody>
      </p:sp>
      <p:pic>
        <p:nvPicPr>
          <p:cNvPr id="3" name="USDBRL_ImageALLOC">
            <a:extLst>
              <a:ext uri="{FF2B5EF4-FFF2-40B4-BE49-F238E27FC236}">
                <a16:creationId xmlns:a16="http://schemas.microsoft.com/office/drawing/2014/main" xmlns="" id="{B3B87E71-2F64-49F0-872F-1DD86CB5CDF2}"/>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a16="http://schemas.microsoft.com/office/drawing/2014/main" xmlns="" id="{6736221F-CE8B-4A5F-8F3F-1CDC96303CA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9552719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- 2015</a:t>
            </a:r>
          </a:p>
        </p:txBody>
      </p:sp>
      <p:pic>
        <p:nvPicPr>
          <p:cNvPr id="3" name="USDBRL_ImageALLOC">
            <a:extLst>
              <a:ext uri="{FF2B5EF4-FFF2-40B4-BE49-F238E27FC236}">
                <a16:creationId xmlns:a16="http://schemas.microsoft.com/office/drawing/2014/main" xmlns="" id="{F0F0A246-8AF5-4D3C-B17B-7044BAB273C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a16="http://schemas.microsoft.com/office/drawing/2014/main" xmlns="" id="{EE3089F7-2048-4CCC-AC22-313331F478D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6487407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- 2016</a:t>
            </a:r>
          </a:p>
        </p:txBody>
      </p:sp>
      <p:pic>
        <p:nvPicPr>
          <p:cNvPr id="3" name="USDBRL_ImageALLOC">
            <a:extLst>
              <a:ext uri="{FF2B5EF4-FFF2-40B4-BE49-F238E27FC236}">
                <a16:creationId xmlns:a16="http://schemas.microsoft.com/office/drawing/2014/main" xmlns="" id="{2F567BFB-22CA-4995-B3EE-852396025E7E}"/>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a16="http://schemas.microsoft.com/office/drawing/2014/main" xmlns="" id="{52A023B2-2628-48D8-8D8F-FD146E127F7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6685752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- 2017</a:t>
            </a:r>
          </a:p>
        </p:txBody>
      </p:sp>
      <p:pic>
        <p:nvPicPr>
          <p:cNvPr id="3" name="USDBRL_ImageALLOC">
            <a:extLst>
              <a:ext uri="{FF2B5EF4-FFF2-40B4-BE49-F238E27FC236}">
                <a16:creationId xmlns:a16="http://schemas.microsoft.com/office/drawing/2014/main" xmlns="" id="{8756C1E7-1C1F-4625-87A5-C82DA7B5EBD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a16="http://schemas.microsoft.com/office/drawing/2014/main" xmlns="" id="{8CB62A4C-3A91-41F8-B710-7F05C2C6AE9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176815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Minimum</a:t>
            </a:r>
            <a:endParaRPr lang="en-US" sz="2000" dirty="0"/>
          </a:p>
        </p:txBody>
      </p:sp>
      <p:pic>
        <p:nvPicPr>
          <p:cNvPr id="3" name="_ImageTabloSynthesisMIN">
            <a:extLst>
              <a:ext uri="{FF2B5EF4-FFF2-40B4-BE49-F238E27FC236}">
                <a16:creationId xmlns:a16="http://schemas.microsoft.com/office/drawing/2014/main" xmlns="" id="{0CFC14B5-B6AC-4B5F-8ABB-FA0A593BB77A}"/>
              </a:ext>
            </a:extLst>
          </p:cNvPr>
          <p:cNvPicPr>
            <a:picLocks noChangeAspect="1"/>
          </p:cNvPicPr>
          <p:nvPr/>
        </p:nvPicPr>
        <p:blipFill>
          <a:blip r:embed="rId2"/>
          <a:stretch>
            <a:fillRect/>
          </a:stretch>
        </p:blipFill>
        <p:spPr>
          <a:xfrm>
            <a:off x="1584325" y="1654275"/>
            <a:ext cx="6635750" cy="4145590"/>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- 2019</a:t>
            </a:r>
          </a:p>
        </p:txBody>
      </p:sp>
      <p:pic>
        <p:nvPicPr>
          <p:cNvPr id="3" name="USDBRL_ImageALLOC">
            <a:extLst>
              <a:ext uri="{FF2B5EF4-FFF2-40B4-BE49-F238E27FC236}">
                <a16:creationId xmlns:a16="http://schemas.microsoft.com/office/drawing/2014/main" xmlns="" id="{DD5582EB-0252-4D6F-A003-06018300D8CC}"/>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a16="http://schemas.microsoft.com/office/drawing/2014/main" xmlns="" id="{A6044B26-B1CE-4CD1-9EF2-8E4049627DF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1278635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USDMX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USDMXN - Historical &amp; Planned</a:t>
            </a:r>
            <a:endParaRPr lang="en-US" dirty="0"/>
          </a:p>
        </p:txBody>
      </p:sp>
      <p:pic>
        <p:nvPicPr>
          <p:cNvPr id="3" name="Image 2">
            <a:extLst>
              <a:ext uri="{FF2B5EF4-FFF2-40B4-BE49-F238E27FC236}">
                <a16:creationId xmlns:a16="http://schemas.microsoft.com/office/drawing/2014/main" xmlns="" id="{25BA2134-145D-47B3-8910-C4BDD0162AF4}"/>
              </a:ext>
            </a:extLst>
          </p:cNvPr>
          <p:cNvPicPr>
            <a:picLocks noChangeAspect="1"/>
          </p:cNvPicPr>
          <p:nvPr/>
        </p:nvPicPr>
        <p:blipFill>
          <a:blip r:embed="rId2"/>
          <a:stretch>
            <a:fillRect/>
          </a:stretch>
        </p:blipFill>
        <p:spPr>
          <a:xfrm>
            <a:off x="825500" y="1270000"/>
            <a:ext cx="7420501" cy="5051201"/>
          </a:xfrm>
          <a:prstGeom prst="rect">
            <a:avLst/>
          </a:prstGeom>
        </p:spPr>
      </p:pic>
    </p:spTree>
    <p:extLst>
      <p:ext uri="{BB962C8B-B14F-4D97-AF65-F5344CB8AC3E}">
        <p14:creationId xmlns:p14="http://schemas.microsoft.com/office/powerpoint/2010/main" val="9530125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USDMX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USDMXN - Synthesis</a:t>
            </a:r>
          </a:p>
        </p:txBody>
      </p:sp>
      <p:pic>
        <p:nvPicPr>
          <p:cNvPr id="3" name="USDMXN_ImageSynthesisMIN">
            <a:extLst>
              <a:ext uri="{FF2B5EF4-FFF2-40B4-BE49-F238E27FC236}">
                <a16:creationId xmlns:a16="http://schemas.microsoft.com/office/drawing/2014/main" xmlns="" id="{46B34995-3C5D-46A9-A148-D5F91E51B5DB}"/>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41384156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USDMXN - 2017</a:t>
            </a:r>
          </a:p>
        </p:txBody>
      </p:sp>
      <p:pic>
        <p:nvPicPr>
          <p:cNvPr id="3" name="USDMXN_ImageALLOC">
            <a:extLst>
              <a:ext uri="{FF2B5EF4-FFF2-40B4-BE49-F238E27FC236}">
                <a16:creationId xmlns:a16="http://schemas.microsoft.com/office/drawing/2014/main" xmlns="" id="{AA553992-1BA8-4182-9452-1EE675E5C0A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MXN_ImageBLEND">
            <a:extLst>
              <a:ext uri="{FF2B5EF4-FFF2-40B4-BE49-F238E27FC236}">
                <a16:creationId xmlns:a16="http://schemas.microsoft.com/office/drawing/2014/main" xmlns="" id="{F02CFF2F-7ED3-4B8C-ABA4-F949D45AA234}"/>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736498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USDMXN - 2019</a:t>
            </a:r>
          </a:p>
        </p:txBody>
      </p:sp>
      <p:pic>
        <p:nvPicPr>
          <p:cNvPr id="3" name="USDMXN_ImageALLOC">
            <a:extLst>
              <a:ext uri="{FF2B5EF4-FFF2-40B4-BE49-F238E27FC236}">
                <a16:creationId xmlns:a16="http://schemas.microsoft.com/office/drawing/2014/main" xmlns="" id="{C9EFC26E-7F9E-4AC6-BBAC-25669FC3C61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MXN_ImageBLEND">
            <a:extLst>
              <a:ext uri="{FF2B5EF4-FFF2-40B4-BE49-F238E27FC236}">
                <a16:creationId xmlns:a16="http://schemas.microsoft.com/office/drawing/2014/main" xmlns="" id="{A1E4C8AF-8086-46FE-A299-4CE6F7AF60C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1887852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xmlns="" id="{3558D0C5-7DCF-4800-BDEB-1CEECCB7B51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595642" y="125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dirty="0" err="1"/>
              <a:t>Hedging</a:t>
            </a:r>
            <a:r>
              <a:rPr lang="fr-FR" sz="2000" dirty="0"/>
              <a:t> Maximum</a:t>
            </a:r>
            <a:endParaRPr lang="en-US" sz="2000" dirty="0"/>
          </a:p>
        </p:txBody>
      </p:sp>
      <p:pic>
        <p:nvPicPr>
          <p:cNvPr id="6" name="_ImageTabloSynthesisMAX">
            <a:extLst>
              <a:ext uri="{FF2B5EF4-FFF2-40B4-BE49-F238E27FC236}">
                <a16:creationId xmlns:a16="http://schemas.microsoft.com/office/drawing/2014/main" xmlns="" id="{86AFE564-BF7D-4AD2-87AB-E4FDCA34E4B4}"/>
              </a:ext>
            </a:extLst>
          </p:cNvPr>
          <p:cNvPicPr>
            <a:picLocks noChangeAspect="1"/>
          </p:cNvPicPr>
          <p:nvPr/>
        </p:nvPicPr>
        <p:blipFill>
          <a:blip r:embed="rId2"/>
          <a:stretch>
            <a:fillRect/>
          </a:stretch>
        </p:blipFill>
        <p:spPr>
          <a:xfrm>
            <a:off x="1260475" y="1711325"/>
            <a:ext cx="6978650" cy="4359812"/>
          </a:xfrm>
          <a:prstGeom prst="rect">
            <a:avLst/>
          </a:prstGeom>
        </p:spPr>
      </p:pic>
    </p:spTree>
    <p:extLst>
      <p:ext uri="{BB962C8B-B14F-4D97-AF65-F5344CB8AC3E}">
        <p14:creationId xmlns:p14="http://schemas.microsoft.com/office/powerpoint/2010/main" val="1509162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xmlns=""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Minimum</a:t>
            </a:r>
            <a:endParaRPr lang="en-US" sz="2000" dirty="0"/>
          </a:p>
        </p:txBody>
      </p:sp>
      <p:sp>
        <p:nvSpPr>
          <p:cNvPr id="5" name="EtiquettePerformanceMAX">
            <a:extLst>
              <a:ext uri="{FF2B5EF4-FFF2-40B4-BE49-F238E27FC236}">
                <a16:creationId xmlns:a16="http://schemas.microsoft.com/office/drawing/2014/main" xmlns=""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Maximum</a:t>
            </a:r>
            <a:endParaRPr lang="en-US" sz="2000" dirty="0"/>
          </a:p>
        </p:txBody>
      </p:sp>
      <p:pic>
        <p:nvPicPr>
          <p:cNvPr id="3" name="_ImageTabloPerfMIN">
            <a:extLst>
              <a:ext uri="{FF2B5EF4-FFF2-40B4-BE49-F238E27FC236}">
                <a16:creationId xmlns:a16="http://schemas.microsoft.com/office/drawing/2014/main" xmlns="" id="{341453D6-B095-4F46-8156-A9F7E489772A}"/>
              </a:ext>
            </a:extLst>
          </p:cNvPr>
          <p:cNvPicPr>
            <a:picLocks noChangeAspect="1"/>
          </p:cNvPicPr>
          <p:nvPr/>
        </p:nvPicPr>
        <p:blipFill>
          <a:blip r:embed="rId2"/>
          <a:stretch>
            <a:fillRect/>
          </a:stretch>
        </p:blipFill>
        <p:spPr>
          <a:xfrm>
            <a:off x="2917825" y="1130399"/>
            <a:ext cx="5111750" cy="2664797"/>
          </a:xfrm>
          <a:prstGeom prst="rect">
            <a:avLst/>
          </a:prstGeom>
        </p:spPr>
      </p:pic>
      <p:pic>
        <p:nvPicPr>
          <p:cNvPr id="6" name="_ImageTabloPerfMAX">
            <a:extLst>
              <a:ext uri="{FF2B5EF4-FFF2-40B4-BE49-F238E27FC236}">
                <a16:creationId xmlns:a16="http://schemas.microsoft.com/office/drawing/2014/main" xmlns="" id="{AA5AC25B-2146-46FF-A879-CB3D3202008F}"/>
              </a:ext>
            </a:extLst>
          </p:cNvPr>
          <p:cNvPicPr>
            <a:picLocks noChangeAspect="1"/>
          </p:cNvPicPr>
          <p:nvPr/>
        </p:nvPicPr>
        <p:blipFill>
          <a:blip r:embed="rId3"/>
          <a:stretch>
            <a:fillRect/>
          </a:stretch>
        </p:blipFill>
        <p:spPr>
          <a:xfrm>
            <a:off x="2917825" y="4006407"/>
            <a:ext cx="5111750" cy="2664797"/>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xmlns="" id="{1F6E5C12-D720-4379-AE69-1D3219A606CB}"/>
              </a:ext>
            </a:extLst>
          </p:cNvPr>
          <p:cNvPicPr>
            <a:picLocks noChangeAspect="1"/>
          </p:cNvPicPr>
          <p:nvPr/>
        </p:nvPicPr>
        <p:blipFill>
          <a:blip r:embed="rId2"/>
          <a:stretch>
            <a:fillRect/>
          </a:stretch>
        </p:blipFill>
        <p:spPr>
          <a:xfrm>
            <a:off x="317500" y="1143000"/>
            <a:ext cx="5526145" cy="1905000"/>
          </a:xfrm>
          <a:prstGeom prst="rect">
            <a:avLst/>
          </a:prstGeom>
        </p:spPr>
      </p:pic>
      <p:pic>
        <p:nvPicPr>
          <p:cNvPr id="8" name="Image 7">
            <a:extLst>
              <a:ext uri="{FF2B5EF4-FFF2-40B4-BE49-F238E27FC236}">
                <a16:creationId xmlns:a16="http://schemas.microsoft.com/office/drawing/2014/main" xmlns="" id="{76E54EF0-6051-4220-89FD-C383F9828750}"/>
              </a:ext>
            </a:extLst>
          </p:cNvPr>
          <p:cNvPicPr>
            <a:picLocks noChangeAspect="1"/>
          </p:cNvPicPr>
          <p:nvPr/>
        </p:nvPicPr>
        <p:blipFill>
          <a:blip r:embed="rId3"/>
          <a:stretch>
            <a:fillRect/>
          </a:stretch>
        </p:blipFill>
        <p:spPr>
          <a:xfrm>
            <a:off x="3429000" y="3175000"/>
            <a:ext cx="5240490" cy="3429000"/>
          </a:xfrm>
          <a:prstGeom prst="rect">
            <a:avLst/>
          </a:prstGeom>
        </p:spPr>
      </p:pic>
    </p:spTree>
    <p:extLst>
      <p:ext uri="{BB962C8B-B14F-4D97-AF65-F5344CB8AC3E}">
        <p14:creationId xmlns:p14="http://schemas.microsoft.com/office/powerpoint/2010/main" val="2857044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EURCZK</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xmlns="" id="{AD38629A-D0FE-444B-9354-065326C465F0}"/>
              </a:ext>
            </a:extLst>
          </p:cNvPr>
          <p:cNvPicPr>
            <a:picLocks noChangeAspect="1"/>
          </p:cNvPicPr>
          <p:nvPr/>
        </p:nvPicPr>
        <p:blipFill>
          <a:blip r:embed="rId2"/>
          <a:stretch>
            <a:fillRect/>
          </a:stretch>
        </p:blipFill>
        <p:spPr>
          <a:xfrm>
            <a:off x="317500" y="1143000"/>
            <a:ext cx="4122680" cy="1905000"/>
          </a:xfrm>
          <a:prstGeom prst="rect">
            <a:avLst/>
          </a:prstGeom>
        </p:spPr>
      </p:pic>
      <p:pic>
        <p:nvPicPr>
          <p:cNvPr id="8" name="Image 7">
            <a:extLst>
              <a:ext uri="{FF2B5EF4-FFF2-40B4-BE49-F238E27FC236}">
                <a16:creationId xmlns:a16="http://schemas.microsoft.com/office/drawing/2014/main" xmlns="" id="{DF779580-59DF-4B8A-9A77-A9CEA205D4BD}"/>
              </a:ext>
            </a:extLst>
          </p:cNvPr>
          <p:cNvPicPr>
            <a:picLocks noChangeAspect="1"/>
          </p:cNvPicPr>
          <p:nvPr/>
        </p:nvPicPr>
        <p:blipFill>
          <a:blip r:embed="rId3"/>
          <a:stretch>
            <a:fillRect/>
          </a:stretch>
        </p:blipFill>
        <p:spPr>
          <a:xfrm>
            <a:off x="3429000" y="3175000"/>
            <a:ext cx="5240490" cy="3429000"/>
          </a:xfrm>
          <a:prstGeom prst="rect">
            <a:avLst/>
          </a:prstGeom>
        </p:spPr>
      </p:pic>
    </p:spTree>
    <p:extLst>
      <p:ext uri="{BB962C8B-B14F-4D97-AF65-F5344CB8AC3E}">
        <p14:creationId xmlns:p14="http://schemas.microsoft.com/office/powerpoint/2010/main" val="1355385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USDBRL</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xmlns="" id="{EF341666-81D2-458D-A8E8-9C99837549B4}"/>
              </a:ext>
            </a:extLst>
          </p:cNvPr>
          <p:cNvPicPr>
            <a:picLocks noChangeAspect="1"/>
          </p:cNvPicPr>
          <p:nvPr/>
        </p:nvPicPr>
        <p:blipFill>
          <a:blip r:embed="rId2"/>
          <a:stretch>
            <a:fillRect/>
          </a:stretch>
        </p:blipFill>
        <p:spPr>
          <a:xfrm>
            <a:off x="317500" y="1143000"/>
            <a:ext cx="4739577" cy="1905000"/>
          </a:xfrm>
          <a:prstGeom prst="rect">
            <a:avLst/>
          </a:prstGeom>
        </p:spPr>
      </p:pic>
      <p:pic>
        <p:nvPicPr>
          <p:cNvPr id="8" name="Image 7">
            <a:extLst>
              <a:ext uri="{FF2B5EF4-FFF2-40B4-BE49-F238E27FC236}">
                <a16:creationId xmlns:a16="http://schemas.microsoft.com/office/drawing/2014/main" xmlns="" id="{61F0BE47-56A4-446D-BEB2-9E922B6B9248}"/>
              </a:ext>
            </a:extLst>
          </p:cNvPr>
          <p:cNvPicPr>
            <a:picLocks noChangeAspect="1"/>
          </p:cNvPicPr>
          <p:nvPr/>
        </p:nvPicPr>
        <p:blipFill>
          <a:blip r:embed="rId3"/>
          <a:stretch>
            <a:fillRect/>
          </a:stretch>
        </p:blipFill>
        <p:spPr>
          <a:xfrm>
            <a:off x="3429000" y="3175000"/>
            <a:ext cx="5240490" cy="3429000"/>
          </a:xfrm>
          <a:prstGeom prst="rect">
            <a:avLst/>
          </a:prstGeom>
        </p:spPr>
      </p:pic>
    </p:spTree>
    <p:extLst>
      <p:ext uri="{BB962C8B-B14F-4D97-AF65-F5344CB8AC3E}">
        <p14:creationId xmlns:p14="http://schemas.microsoft.com/office/powerpoint/2010/main" val="28177619"/>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5692</TotalTime>
  <Words>588</Words>
  <Application>Microsoft Office PowerPoint</Application>
  <PresentationFormat>Affichage à l'écran (4:3)</PresentationFormat>
  <Paragraphs>102</Paragraphs>
  <Slides>46</Slides>
  <Notes>0</Notes>
  <HiddenSlides>0</HiddenSlides>
  <MMClips>0</MMClips>
  <ScaleCrop>false</ScaleCrop>
  <HeadingPairs>
    <vt:vector size="4" baseType="variant">
      <vt:variant>
        <vt:lpstr>Thème</vt:lpstr>
      </vt:variant>
      <vt:variant>
        <vt:i4>2</vt:i4>
      </vt:variant>
      <vt:variant>
        <vt:lpstr>Titres des diapositives</vt:lpstr>
      </vt:variant>
      <vt:variant>
        <vt:i4>46</vt:i4>
      </vt:variant>
    </vt:vector>
  </HeadingPairs>
  <TitlesOfParts>
    <vt:vector size="48" baseType="lpstr">
      <vt:lpstr>Inspiration</vt:lpstr>
      <vt:lpstr>1_Inspiration</vt:lpstr>
      <vt:lpstr> Global Hedge Position</vt:lpstr>
      <vt:lpstr>Contents</vt:lpstr>
      <vt:lpstr> </vt:lpstr>
      <vt:lpstr>Hedging Summary</vt:lpstr>
      <vt:lpstr>Hedging Summary</vt:lpstr>
      <vt:lpstr>Hedging Performance</vt:lpstr>
      <vt:lpstr>Sensitivity EURUSD</vt:lpstr>
      <vt:lpstr>Sensitivity EURCZK</vt:lpstr>
      <vt:lpstr>Sensitivity USDBRL</vt:lpstr>
      <vt:lpstr>Sensitivity USDMXN</vt:lpstr>
      <vt:lpstr>MTM Analysis CCY/Volume effect (Graph)</vt:lpstr>
      <vt:lpstr>MTM Analysis CCY/Volume effect (Table)</vt:lpstr>
      <vt:lpstr> </vt:lpstr>
      <vt:lpstr>EURCZK - Historical &amp; Planned</vt:lpstr>
      <vt:lpstr>EURCZK - Synthesis</vt:lpstr>
      <vt:lpstr>EURCZK - 2014</vt:lpstr>
      <vt:lpstr>EURCZK - 2015</vt:lpstr>
      <vt:lpstr>EURCZK - 2016</vt:lpstr>
      <vt:lpstr>EURCZK - 2017</vt:lpstr>
      <vt:lpstr>EURCZK - 2018</vt:lpstr>
      <vt:lpstr>EURCZK - 2019</vt:lpstr>
      <vt:lpstr>EURCZK - 2020</vt:lpstr>
      <vt:lpstr>EURUSD - Historical &amp; Planned</vt:lpstr>
      <vt:lpstr>EURUSD - Synthesis</vt:lpstr>
      <vt:lpstr>EURUSD - SynthesisMAX</vt:lpstr>
      <vt:lpstr>EURUSD - 2014</vt:lpstr>
      <vt:lpstr>EURUSD - 2015</vt:lpstr>
      <vt:lpstr>EURUSD - 2016</vt:lpstr>
      <vt:lpstr>EURUSD - 2017</vt:lpstr>
      <vt:lpstr>EURUSD - 2018</vt:lpstr>
      <vt:lpstr>EURUSD - 2019</vt:lpstr>
      <vt:lpstr>EURUSD - 2020</vt:lpstr>
      <vt:lpstr>EURUSD - 2021</vt:lpstr>
      <vt:lpstr>USDBRL - Historical &amp; Planned</vt:lpstr>
      <vt:lpstr>USDBRL - Synthesis</vt:lpstr>
      <vt:lpstr>USDBRL - 2014</vt:lpstr>
      <vt:lpstr>USDBRL - 2015</vt:lpstr>
      <vt:lpstr>USDBRL - 2016</vt:lpstr>
      <vt:lpstr>USDBRL - 2017</vt:lpstr>
      <vt:lpstr>USDBRL - 2019</vt:lpstr>
      <vt:lpstr>USDMXN - Historical &amp; Planned</vt:lpstr>
      <vt:lpstr>USDMXN - Synthesis</vt:lpstr>
      <vt:lpstr>USDMXN - 2017</vt:lpstr>
      <vt:lpstr>USDMXN - 2019</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Maxime Dentroux - Kerius Finance</cp:lastModifiedBy>
  <cp:revision>705</cp:revision>
  <cp:lastPrinted>2012-02-01T10:00:25Z</cp:lastPrinted>
  <dcterms:created xsi:type="dcterms:W3CDTF">2010-04-23T15:09:35Z</dcterms:created>
  <dcterms:modified xsi:type="dcterms:W3CDTF">2019-06-04T11:48:13Z</dcterms:modified>
</cp:coreProperties>
</file>