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4"/>
  </p:notesMasterIdLst>
  <p:sldIdLst>
    <p:sldId id="256" r:id="rId3"/>
    <p:sldId id="466" r:id="rId4"/>
    <p:sldId id="476" r:id="rId5"/>
    <p:sldId id="493" r:id="rId6"/>
    <p:sldId id="494" r:id="rId7"/>
    <p:sldId id="470" r:id="rId8"/>
    <p:sldId id="458" r:id="rId9"/>
    <p:sldId id="497" r:id="rId10"/>
    <p:sldId id="499" r:id="rId11"/>
    <p:sldId id="500" r:id="rId12"/>
    <p:sldId id="501" r:id="rId13"/>
    <p:sldId id="459" r:id="rId14"/>
    <p:sldId id="502" r:id="rId15"/>
    <p:sldId id="504" r:id="rId16"/>
    <p:sldId id="457" r:id="rId17"/>
    <p:sldId id="505" r:id="rId18"/>
    <p:sldId id="507" r:id="rId19"/>
    <p:sldId id="508" r:id="rId20"/>
    <p:sldId id="509" r:id="rId21"/>
    <p:sldId id="409" r:id="rId22"/>
    <p:sldId id="410" r:id="rId23"/>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105" d="100"/>
          <a:sy n="105" d="100"/>
        </p:scale>
        <p:origin x="1890"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02/08/2018</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8/2/2018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10905" y="2297839"/>
            <a:ext cx="1815216" cy="1360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8/2/2018</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8/2/2018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8/2/2018</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8/2/2018</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8/2/2018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8/2/2018</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8/2/2018</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8/2/2018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8/2/2018</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Picture 2" descr="Fermeture de fin d'année"/>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935913" y="134574"/>
            <a:ext cx="907608" cy="680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8/2/2018</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8/2/2018</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8/2/2018</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8/2/2018</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8/2/2018</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8/2/2018</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8/2/2018</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8/2/2018</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8/2/2018</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31/07/2018</a:t>
            </a:r>
          </a:p>
        </p:txBody>
      </p:sp>
      <p:sp>
        <p:nvSpPr>
          <p:cNvPr id="8"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- 2017</a:t>
            </a:r>
          </a:p>
        </p:txBody>
      </p:sp>
      <p:pic>
        <p:nvPicPr>
          <p:cNvPr id="3" name="EURGBP_ImageALLOC">
            <a:extLst>
              <a:ext uri="{FF2B5EF4-FFF2-40B4-BE49-F238E27FC236}">
                <a16:creationId xmlns:a16="http://schemas.microsoft.com/office/drawing/2014/main" id="{9CEABCFB-976C-4776-9EFE-B0EA63E8EE96}"/>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A146DE88-E00B-4F43-8B12-B78AAA09B798}"/>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438539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- 2018</a:t>
            </a:r>
          </a:p>
        </p:txBody>
      </p:sp>
      <p:pic>
        <p:nvPicPr>
          <p:cNvPr id="3" name="EURGBP_ImageALLOC">
            <a:extLst>
              <a:ext uri="{FF2B5EF4-FFF2-40B4-BE49-F238E27FC236}">
                <a16:creationId xmlns:a16="http://schemas.microsoft.com/office/drawing/2014/main" id="{186877F6-8059-45A2-B042-A09824F42518}"/>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4721A949-7F68-4DA0-A66F-2C63329127DB}"/>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1642889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RUB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EURRUB - Historical &amp; Planned</a:t>
            </a:r>
            <a:endParaRPr lang="en-US" dirty="0"/>
          </a:p>
        </p:txBody>
      </p:sp>
      <p:pic>
        <p:nvPicPr>
          <p:cNvPr id="3" name="Image 2">
            <a:extLst>
              <a:ext uri="{FF2B5EF4-FFF2-40B4-BE49-F238E27FC236}">
                <a16:creationId xmlns:a16="http://schemas.microsoft.com/office/drawing/2014/main" id="{B8ADA9B6-A81E-404C-82BE-332E8E8882D8}"/>
              </a:ext>
            </a:extLst>
          </p:cNvPr>
          <p:cNvPicPr>
            <a:picLocks noChangeAspect="1"/>
          </p:cNvPicPr>
          <p:nvPr/>
        </p:nvPicPr>
        <p:blipFill>
          <a:blip r:embed="rId2"/>
          <a:stretch>
            <a:fillRect/>
          </a:stretch>
        </p:blipFill>
        <p:spPr>
          <a:xfrm>
            <a:off x="825500" y="1270000"/>
            <a:ext cx="7410938" cy="5051201"/>
          </a:xfrm>
          <a:prstGeom prst="rect">
            <a:avLst/>
          </a:prstGeom>
        </p:spPr>
      </p:pic>
    </p:spTree>
    <p:extLst>
      <p:ext uri="{BB962C8B-B14F-4D97-AF65-F5344CB8AC3E}">
        <p14:creationId xmlns:p14="http://schemas.microsoft.com/office/powerpoint/2010/main" val="24247222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EURRUB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Synthesis</a:t>
            </a:r>
          </a:p>
        </p:txBody>
      </p:sp>
      <p:pic>
        <p:nvPicPr>
          <p:cNvPr id="3" name="EURRUB_ImageSynthesisMIN">
            <a:extLst>
              <a:ext uri="{FF2B5EF4-FFF2-40B4-BE49-F238E27FC236}">
                <a16:creationId xmlns:a16="http://schemas.microsoft.com/office/drawing/2014/main" id="{D4F01C53-F076-4A22-BD91-91C56D7A406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148340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EURRUB - 2016</a:t>
            </a:r>
          </a:p>
        </p:txBody>
      </p:sp>
      <p:pic>
        <p:nvPicPr>
          <p:cNvPr id="3" name="EURRUB_ImageALLOC">
            <a:extLst>
              <a:ext uri="{FF2B5EF4-FFF2-40B4-BE49-F238E27FC236}">
                <a16:creationId xmlns:a16="http://schemas.microsoft.com/office/drawing/2014/main" id="{1E488062-00BF-4CCE-824C-63E42D1DE500}"/>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RUB_ImageBLEND">
            <a:extLst>
              <a:ext uri="{FF2B5EF4-FFF2-40B4-BE49-F238E27FC236}">
                <a16:creationId xmlns:a16="http://schemas.microsoft.com/office/drawing/2014/main" id="{728FA975-8652-4A85-A76F-086DEADF4215}"/>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9008529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E726A5B5-47F3-4B45-A411-604330E8020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4914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3" name="EURUSD_ImageSynthesisMIN">
            <a:extLst>
              <a:ext uri="{FF2B5EF4-FFF2-40B4-BE49-F238E27FC236}">
                <a16:creationId xmlns:a16="http://schemas.microsoft.com/office/drawing/2014/main" id="{9E535CDB-8450-40EB-B5CA-A96728395561}"/>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310990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- 2016</a:t>
            </a:r>
          </a:p>
        </p:txBody>
      </p:sp>
      <p:pic>
        <p:nvPicPr>
          <p:cNvPr id="3" name="EURUSD_ImageALLOC">
            <a:extLst>
              <a:ext uri="{FF2B5EF4-FFF2-40B4-BE49-F238E27FC236}">
                <a16:creationId xmlns:a16="http://schemas.microsoft.com/office/drawing/2014/main" id="{E0CBECE9-D5FC-4566-A16F-763245845862}"/>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0E747241-0574-4F9F-8EEB-5DF5CCBD1894}"/>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534205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- 2017</a:t>
            </a:r>
          </a:p>
        </p:txBody>
      </p:sp>
      <p:pic>
        <p:nvPicPr>
          <p:cNvPr id="3" name="EURUSD_ImageALLOC">
            <a:extLst>
              <a:ext uri="{FF2B5EF4-FFF2-40B4-BE49-F238E27FC236}">
                <a16:creationId xmlns:a16="http://schemas.microsoft.com/office/drawing/2014/main" id="{C0FC3E9D-7BEF-43F4-B544-C1C572FD99ED}"/>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528805F7-55AC-40D1-81B5-D1A0CB23295E}"/>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18337678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- 2018</a:t>
            </a:r>
          </a:p>
        </p:txBody>
      </p:sp>
      <p:pic>
        <p:nvPicPr>
          <p:cNvPr id="3" name="EURUSD_ImageALLOC">
            <a:extLst>
              <a:ext uri="{FF2B5EF4-FFF2-40B4-BE49-F238E27FC236}">
                <a16:creationId xmlns:a16="http://schemas.microsoft.com/office/drawing/2014/main" id="{ED6DC4E3-65DB-49AD-B422-5D6506B3D777}"/>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USD_ImageBLEND">
            <a:extLst>
              <a:ext uri="{FF2B5EF4-FFF2-40B4-BE49-F238E27FC236}">
                <a16:creationId xmlns:a16="http://schemas.microsoft.com/office/drawing/2014/main" id="{3A3302CA-990F-449B-9779-1219D234F7D9}"/>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567460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163116F1-3106-46C2-9D81-F8D4AA44139E}"/>
              </a:ext>
            </a:extLst>
          </p:cNvPr>
          <p:cNvPicPr>
            <a:picLocks noChangeAspect="1"/>
          </p:cNvPicPr>
          <p:nvPr/>
        </p:nvPicPr>
        <p:blipFill>
          <a:blip r:embed="rId2"/>
          <a:stretch>
            <a:fillRect/>
          </a:stretch>
        </p:blipFill>
        <p:spPr>
          <a:xfrm>
            <a:off x="127000" y="1524000"/>
            <a:ext cx="8890000" cy="1915312"/>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524210F-DE68-46D2-8112-E951C7C1D654}"/>
              </a:ext>
            </a:extLst>
          </p:cNvPr>
          <p:cNvPicPr>
            <a:picLocks noChangeAspect="1"/>
          </p:cNvPicPr>
          <p:nvPr/>
        </p:nvPicPr>
        <p:blipFill>
          <a:blip r:embed="rId2"/>
          <a:stretch>
            <a:fillRect/>
          </a:stretch>
        </p:blipFill>
        <p:spPr>
          <a:xfrm>
            <a:off x="127000" y="1524000"/>
            <a:ext cx="8890000" cy="2127810"/>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GBP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EURGBP - Historical &amp; Planned</a:t>
            </a:r>
            <a:endParaRPr lang="en-US" dirty="0"/>
          </a:p>
        </p:txBody>
      </p:sp>
      <p:pic>
        <p:nvPicPr>
          <p:cNvPr id="3" name="Image 2">
            <a:extLst>
              <a:ext uri="{FF2B5EF4-FFF2-40B4-BE49-F238E27FC236}">
                <a16:creationId xmlns:a16="http://schemas.microsoft.com/office/drawing/2014/main" id="{D548A80E-68F3-4E53-B10C-F47DE3C8C6C5}"/>
              </a:ext>
            </a:extLst>
          </p:cNvPr>
          <p:cNvPicPr>
            <a:picLocks noChangeAspect="1"/>
          </p:cNvPicPr>
          <p:nvPr/>
        </p:nvPicPr>
        <p:blipFill>
          <a:blip r:embed="rId2"/>
          <a:stretch>
            <a:fillRect/>
          </a:stretch>
        </p:blipFill>
        <p:spPr>
          <a:xfrm>
            <a:off x="825500" y="1270000"/>
            <a:ext cx="7410938" cy="5041634"/>
          </a:xfrm>
          <a:prstGeom prst="rect">
            <a:avLst/>
          </a:prstGeom>
        </p:spPr>
      </p:pic>
    </p:spTree>
    <p:extLst>
      <p:ext uri="{BB962C8B-B14F-4D97-AF65-F5344CB8AC3E}">
        <p14:creationId xmlns:p14="http://schemas.microsoft.com/office/powerpoint/2010/main" val="40593695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GBP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Synthesis</a:t>
            </a:r>
          </a:p>
        </p:txBody>
      </p:sp>
      <p:pic>
        <p:nvPicPr>
          <p:cNvPr id="3" name="EURGBP_ImageSynthesisMIN">
            <a:extLst>
              <a:ext uri="{FF2B5EF4-FFF2-40B4-BE49-F238E27FC236}">
                <a16:creationId xmlns:a16="http://schemas.microsoft.com/office/drawing/2014/main" id="{A66744A1-1E62-4BC4-AD40-852E12D89494}"/>
              </a:ext>
            </a:extLst>
          </p:cNvPr>
          <p:cNvPicPr>
            <a:picLocks noChangeAspect="1"/>
          </p:cNvPicPr>
          <p:nvPr/>
        </p:nvPicPr>
        <p:blipFill>
          <a:blip r:embed="rId2"/>
          <a:stretch>
            <a:fillRect/>
          </a:stretch>
        </p:blipFill>
        <p:spPr>
          <a:xfrm>
            <a:off x="825500" y="1270000"/>
            <a:ext cx="7401376" cy="5041634"/>
          </a:xfrm>
          <a:prstGeom prst="rect">
            <a:avLst/>
          </a:prstGeom>
        </p:spPr>
      </p:pic>
    </p:spTree>
    <p:extLst>
      <p:ext uri="{BB962C8B-B14F-4D97-AF65-F5344CB8AC3E}">
        <p14:creationId xmlns:p14="http://schemas.microsoft.com/office/powerpoint/2010/main" val="658571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EURGBP - 2016</a:t>
            </a:r>
          </a:p>
        </p:txBody>
      </p:sp>
      <p:pic>
        <p:nvPicPr>
          <p:cNvPr id="3" name="EURGBP_ImageALLOC">
            <a:extLst>
              <a:ext uri="{FF2B5EF4-FFF2-40B4-BE49-F238E27FC236}">
                <a16:creationId xmlns:a16="http://schemas.microsoft.com/office/drawing/2014/main" id="{3A595B9D-4AC7-4734-A816-766DC547ECEF}"/>
              </a:ext>
            </a:extLst>
          </p:cNvPr>
          <p:cNvPicPr>
            <a:picLocks noChangeAspect="1"/>
          </p:cNvPicPr>
          <p:nvPr/>
        </p:nvPicPr>
        <p:blipFill>
          <a:blip r:embed="rId2"/>
          <a:stretch>
            <a:fillRect/>
          </a:stretch>
        </p:blipFill>
        <p:spPr>
          <a:xfrm>
            <a:off x="236220" y="2349500"/>
            <a:ext cx="4207500" cy="3577934"/>
          </a:xfrm>
          <a:prstGeom prst="rect">
            <a:avLst/>
          </a:prstGeom>
        </p:spPr>
      </p:pic>
      <p:pic>
        <p:nvPicPr>
          <p:cNvPr id="4" name="EURGBP_ImageBLEND">
            <a:extLst>
              <a:ext uri="{FF2B5EF4-FFF2-40B4-BE49-F238E27FC236}">
                <a16:creationId xmlns:a16="http://schemas.microsoft.com/office/drawing/2014/main" id="{C964DF7E-A5B3-46EF-8EEF-2668FECC6022}"/>
              </a:ext>
            </a:extLst>
          </p:cNvPr>
          <p:cNvPicPr>
            <a:picLocks noChangeAspect="1"/>
          </p:cNvPicPr>
          <p:nvPr/>
        </p:nvPicPr>
        <p:blipFill>
          <a:blip r:embed="rId3"/>
          <a:stretch>
            <a:fillRect/>
          </a:stretch>
        </p:blipFill>
        <p:spPr>
          <a:xfrm>
            <a:off x="4749800" y="2349500"/>
            <a:ext cx="4217063" cy="3587500"/>
          </a:xfrm>
          <a:prstGeom prst="rect">
            <a:avLst/>
          </a:prstGeom>
        </p:spPr>
      </p:pic>
    </p:spTree>
    <p:extLst>
      <p:ext uri="{BB962C8B-B14F-4D97-AF65-F5344CB8AC3E}">
        <p14:creationId xmlns:p14="http://schemas.microsoft.com/office/powerpoint/2010/main" val="2075377296"/>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5670</TotalTime>
  <Words>510</Words>
  <Application>Microsoft Office PowerPoint</Application>
  <PresentationFormat>Affichage à l'écran (4:3)</PresentationFormat>
  <Paragraphs>72</Paragraphs>
  <Slides>21</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21</vt:i4>
      </vt:variant>
    </vt:vector>
  </HeadingPairs>
  <TitlesOfParts>
    <vt:vector size="30"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Contents</vt:lpstr>
      <vt:lpstr> </vt:lpstr>
      <vt:lpstr>Hedging Summary</vt:lpstr>
      <vt:lpstr>Hedging Performance</vt:lpstr>
      <vt:lpstr> </vt:lpstr>
      <vt:lpstr>EURGBP - Historical &amp; Planned</vt:lpstr>
      <vt:lpstr>EURGBP - Synthesis</vt:lpstr>
      <vt:lpstr>EURGBP - 2016</vt:lpstr>
      <vt:lpstr>EURGBP - 2017</vt:lpstr>
      <vt:lpstr>EURGBP - 2018</vt:lpstr>
      <vt:lpstr>EURRUB - Historical &amp; Planned</vt:lpstr>
      <vt:lpstr>EURRUB - Synthesis</vt:lpstr>
      <vt:lpstr>EURRUB - 2016</vt:lpstr>
      <vt:lpstr>EURUSD - Historical &amp; Planned</vt:lpstr>
      <vt:lpstr>EURUSD - Synthesis</vt:lpstr>
      <vt:lpstr>EURUSD - 2016</vt:lpstr>
      <vt:lpstr>EURUSD - 2017</vt:lpstr>
      <vt:lpstr>EURUSD - 2018</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Kerius</cp:lastModifiedBy>
  <cp:revision>696</cp:revision>
  <cp:lastPrinted>2012-02-01T10:00:25Z</cp:lastPrinted>
  <dcterms:created xsi:type="dcterms:W3CDTF">2010-04-23T15:09:35Z</dcterms:created>
  <dcterms:modified xsi:type="dcterms:W3CDTF">2018-08-02T11:25:50Z</dcterms:modified>
</cp:coreProperties>
</file>