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8"/>
  </p:notesMasterIdLst>
  <p:sldIdLst>
    <p:sldId id="256" r:id="rId3"/>
    <p:sldId id="466" r:id="rId4"/>
    <p:sldId id="476" r:id="rId5"/>
    <p:sldId id="493" r:id="rId6"/>
    <p:sldId id="494" r:id="rId7"/>
    <p:sldId id="470" r:id="rId8"/>
    <p:sldId id="457" r:id="rId9"/>
    <p:sldId id="497" r:id="rId10"/>
    <p:sldId id="499" r:id="rId11"/>
    <p:sldId id="500" r:id="rId12"/>
    <p:sldId id="501" r:id="rId13"/>
    <p:sldId id="502" r:id="rId14"/>
    <p:sldId id="503" r:id="rId15"/>
    <p:sldId id="458" r:id="rId16"/>
    <p:sldId id="504" r:id="rId17"/>
    <p:sldId id="506" r:id="rId18"/>
    <p:sldId id="456" r:id="rId19"/>
    <p:sldId id="507" r:id="rId20"/>
    <p:sldId id="509" r:id="rId21"/>
    <p:sldId id="510" r:id="rId22"/>
    <p:sldId id="511" r:id="rId23"/>
    <p:sldId id="512" r:id="rId24"/>
    <p:sldId id="513" r:id="rId25"/>
    <p:sldId id="409" r:id="rId26"/>
    <p:sldId id="410" r:id="rId27"/>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80" d="100"/>
          <a:sy n="80" d="100"/>
        </p:scale>
        <p:origin x="-1589" y="-72"/>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03/02/2020</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2/3/2020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Picture 2" descr="Fermeture de fin d'année"/>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10905" y="2297839"/>
            <a:ext cx="1815216" cy="1360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2/3/2020</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2/3/2020</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2/3/2020</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2/3/2020</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2/3/2020</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2/3/2020</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2/3/2020</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2/3/2020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2/3/2020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2/3/2020</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Picture 2" descr="Fermeture de fin d'année"/>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935913" y="134574"/>
            <a:ext cx="907608" cy="680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2/3/2020</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2/3/2020</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2/3/2020</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2/3/2020</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2/3/2020</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2/3/2020</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2/3/2020</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2/3/2020</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2/3/2020</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2/3/2020</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2/3/2020</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2/3/2020</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2/3/2020</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2/3/2020</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2/3/2020</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2/3/2020</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2/3/2020</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2/3/2020</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2/3/2020</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2/3/2020</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2/3/2020</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2/3/2020</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2/3/2020</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2/3/2020</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2/3/2020</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2/3/2020</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r>
              <a:rPr lang="en-GB" sz="2800">
                <a:solidFill>
                  <a:srgbClr val="302421"/>
                </a:solidFill>
                <a:latin typeface="Calibri" pitchFamily="34" charset="0"/>
                <a:cs typeface="Arial" pitchFamily="34" charset="0"/>
              </a:rPr>
              <a:t/>
            </a: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31/01/2020</a:t>
            </a:r>
          </a:p>
        </p:txBody>
      </p:sp>
      <p:sp>
        <p:nvSpPr>
          <p:cNvPr id="8"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- 2017</a:t>
            </a:r>
          </a:p>
        </p:txBody>
      </p:sp>
      <p:pic>
        <p:nvPicPr>
          <p:cNvPr id="3" name="EURGBP_ImageALLOC">
            <a:extLst>
              <a:ext uri="{FF2B5EF4-FFF2-40B4-BE49-F238E27FC236}">
                <a16:creationId xmlns:a16="http://schemas.microsoft.com/office/drawing/2014/main" xmlns="" id="{9EFDCD50-59E9-4E88-A25B-13CA8BAACA54}"/>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GBP_ImageBLEND">
            <a:extLst>
              <a:ext uri="{FF2B5EF4-FFF2-40B4-BE49-F238E27FC236}">
                <a16:creationId xmlns:a16="http://schemas.microsoft.com/office/drawing/2014/main" xmlns="" id="{CEE6F260-695E-4473-AB2A-038912B105E9}"/>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8168310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- 2018</a:t>
            </a:r>
          </a:p>
        </p:txBody>
      </p:sp>
      <p:pic>
        <p:nvPicPr>
          <p:cNvPr id="3" name="EURGBP_ImageALLOC">
            <a:extLst>
              <a:ext uri="{FF2B5EF4-FFF2-40B4-BE49-F238E27FC236}">
                <a16:creationId xmlns:a16="http://schemas.microsoft.com/office/drawing/2014/main" xmlns="" id="{14E089F4-4685-47F1-A398-F7257294B625}"/>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GBP_ImageBLEND">
            <a:extLst>
              <a:ext uri="{FF2B5EF4-FFF2-40B4-BE49-F238E27FC236}">
                <a16:creationId xmlns:a16="http://schemas.microsoft.com/office/drawing/2014/main" xmlns="" id="{44161619-9E41-47FE-A277-3C9309B3C38B}"/>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7675752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- 2019</a:t>
            </a:r>
          </a:p>
        </p:txBody>
      </p:sp>
      <p:pic>
        <p:nvPicPr>
          <p:cNvPr id="3" name="EURGBP_ImageALLOC">
            <a:extLst>
              <a:ext uri="{FF2B5EF4-FFF2-40B4-BE49-F238E27FC236}">
                <a16:creationId xmlns:a16="http://schemas.microsoft.com/office/drawing/2014/main" xmlns="" id="{3B7B499D-ABDC-4DA9-8373-D79FDB8084B6}"/>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GBP_ImageBLEND">
            <a:extLst>
              <a:ext uri="{FF2B5EF4-FFF2-40B4-BE49-F238E27FC236}">
                <a16:creationId xmlns:a16="http://schemas.microsoft.com/office/drawing/2014/main" xmlns="" id="{11C2A612-8807-431B-A51B-A9922CAB0E5D}"/>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7191319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- 2020</a:t>
            </a:r>
          </a:p>
        </p:txBody>
      </p:sp>
      <p:pic>
        <p:nvPicPr>
          <p:cNvPr id="3" name="EURGBP_ImageALLOC">
            <a:extLst>
              <a:ext uri="{FF2B5EF4-FFF2-40B4-BE49-F238E27FC236}">
                <a16:creationId xmlns:a16="http://schemas.microsoft.com/office/drawing/2014/main" xmlns="" id="{F951D1F7-9B7A-4BA4-9B65-8BB26DDD3043}"/>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GBP_ImageBLEND">
            <a:extLst>
              <a:ext uri="{FF2B5EF4-FFF2-40B4-BE49-F238E27FC236}">
                <a16:creationId xmlns:a16="http://schemas.microsoft.com/office/drawing/2014/main" xmlns="" id="{3DF64196-CEDE-4B48-8975-709D08E4210A}"/>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1937075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EURRUB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EURRUB - Historical &amp; Planned</a:t>
            </a:r>
            <a:endParaRPr lang="en-US" dirty="0"/>
          </a:p>
        </p:txBody>
      </p:sp>
      <p:pic>
        <p:nvPicPr>
          <p:cNvPr id="3" name="Image 2">
            <a:extLst>
              <a:ext uri="{FF2B5EF4-FFF2-40B4-BE49-F238E27FC236}">
                <a16:creationId xmlns:a16="http://schemas.microsoft.com/office/drawing/2014/main" xmlns="" id="{D03B221F-BF0A-4A74-9972-E321A6C92191}"/>
              </a:ext>
            </a:extLst>
          </p:cNvPr>
          <p:cNvPicPr>
            <a:picLocks noChangeAspect="1"/>
          </p:cNvPicPr>
          <p:nvPr/>
        </p:nvPicPr>
        <p:blipFill>
          <a:blip r:embed="rId2"/>
          <a:stretch>
            <a:fillRect/>
          </a:stretch>
        </p:blipFill>
        <p:spPr>
          <a:xfrm>
            <a:off x="825500" y="1270000"/>
            <a:ext cx="7410938" cy="5051201"/>
          </a:xfrm>
          <a:prstGeom prst="rect">
            <a:avLst/>
          </a:prstGeom>
        </p:spPr>
      </p:pic>
    </p:spTree>
    <p:extLst>
      <p:ext uri="{BB962C8B-B14F-4D97-AF65-F5344CB8AC3E}">
        <p14:creationId xmlns:p14="http://schemas.microsoft.com/office/powerpoint/2010/main" val="17781260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EURRUB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EURRUB - Synthesis</a:t>
            </a:r>
          </a:p>
        </p:txBody>
      </p:sp>
      <p:pic>
        <p:nvPicPr>
          <p:cNvPr id="3" name="EURRUB_ImageSynthesisMIN">
            <a:extLst>
              <a:ext uri="{FF2B5EF4-FFF2-40B4-BE49-F238E27FC236}">
                <a16:creationId xmlns:a16="http://schemas.microsoft.com/office/drawing/2014/main" xmlns="" id="{EB8AA528-BD63-4DAE-B198-99E099263391}"/>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40971969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EURRUB - 2016</a:t>
            </a:r>
          </a:p>
        </p:txBody>
      </p:sp>
      <p:pic>
        <p:nvPicPr>
          <p:cNvPr id="3" name="EURRUB_ImageALLOC">
            <a:extLst>
              <a:ext uri="{FF2B5EF4-FFF2-40B4-BE49-F238E27FC236}">
                <a16:creationId xmlns:a16="http://schemas.microsoft.com/office/drawing/2014/main" xmlns="" id="{36AEEDB5-86D1-4A97-9BC0-5BB92C048DFA}"/>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RUB_ImageBLEND">
            <a:extLst>
              <a:ext uri="{FF2B5EF4-FFF2-40B4-BE49-F238E27FC236}">
                <a16:creationId xmlns:a16="http://schemas.microsoft.com/office/drawing/2014/main" xmlns="" id="{1DFF81C0-9647-4926-8A77-35F896D6F1E8}"/>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5956979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EURUSD - Historical &amp; Planned</a:t>
            </a:r>
            <a:endParaRPr lang="en-US" dirty="0"/>
          </a:p>
        </p:txBody>
      </p:sp>
      <p:pic>
        <p:nvPicPr>
          <p:cNvPr id="3" name="Image 2">
            <a:extLst>
              <a:ext uri="{FF2B5EF4-FFF2-40B4-BE49-F238E27FC236}">
                <a16:creationId xmlns:a16="http://schemas.microsoft.com/office/drawing/2014/main" xmlns="" id="{F0D1B4F1-3BC5-465E-8FCD-C2665CAA479C}"/>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5530416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69999"/>
            <a:ext cx="7401376" cy="5093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p:cNvSpPr>
            <a:spLocks noGrp="1"/>
          </p:cNvSpPr>
          <p:nvPr>
            <p:ph type="title"/>
          </p:nvPr>
        </p:nvSpPr>
        <p:spPr/>
        <p:txBody>
          <a:bodyPr/>
          <a:lstStyle/>
          <a:p>
            <a:r>
              <a:rPr lang="en-US"/>
              <a:t>EURUSD - Synthesis</a:t>
            </a:r>
          </a:p>
        </p:txBody>
      </p:sp>
    </p:spTree>
    <p:extLst>
      <p:ext uri="{BB962C8B-B14F-4D97-AF65-F5344CB8AC3E}">
        <p14:creationId xmlns:p14="http://schemas.microsoft.com/office/powerpoint/2010/main" val="10532861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- 2016</a:t>
            </a:r>
          </a:p>
        </p:txBody>
      </p:sp>
      <p:pic>
        <p:nvPicPr>
          <p:cNvPr id="3" name="EURUSD_ImageALLOC">
            <a:extLst>
              <a:ext uri="{FF2B5EF4-FFF2-40B4-BE49-F238E27FC236}">
                <a16:creationId xmlns:a16="http://schemas.microsoft.com/office/drawing/2014/main" xmlns="" id="{811DEC9F-663D-4CCB-BBB3-1A02A99761BE}"/>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xmlns="" id="{EAB8318C-6B33-41D4-A180-AFB8786EC0EB}"/>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1180749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- 2017</a:t>
            </a:r>
          </a:p>
        </p:txBody>
      </p:sp>
      <p:pic>
        <p:nvPicPr>
          <p:cNvPr id="3" name="EURUSD_ImageALLOC">
            <a:extLst>
              <a:ext uri="{FF2B5EF4-FFF2-40B4-BE49-F238E27FC236}">
                <a16:creationId xmlns:a16="http://schemas.microsoft.com/office/drawing/2014/main" xmlns="" id="{7ED95C42-3CE8-45B9-B2BF-2024DDC68C3F}"/>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xmlns="" id="{D743E1B4-D2D8-468F-9730-7A36B409074A}"/>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5616591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- 2018</a:t>
            </a:r>
          </a:p>
        </p:txBody>
      </p:sp>
      <p:pic>
        <p:nvPicPr>
          <p:cNvPr id="3" name="EURUSD_ImageALLOC">
            <a:extLst>
              <a:ext uri="{FF2B5EF4-FFF2-40B4-BE49-F238E27FC236}">
                <a16:creationId xmlns:a16="http://schemas.microsoft.com/office/drawing/2014/main" xmlns="" id="{D3D7041D-9A01-4930-8985-76A99E8D7901}"/>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xmlns="" id="{A3848D44-7613-4AAA-B24D-A6F48187B262}"/>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5700811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- 2019</a:t>
            </a:r>
          </a:p>
        </p:txBody>
      </p:sp>
      <p:pic>
        <p:nvPicPr>
          <p:cNvPr id="3" name="EURUSD_ImageALLOC">
            <a:extLst>
              <a:ext uri="{FF2B5EF4-FFF2-40B4-BE49-F238E27FC236}">
                <a16:creationId xmlns:a16="http://schemas.microsoft.com/office/drawing/2014/main" xmlns="" id="{2F46D813-047B-4D5C-8402-03B86A8F2752}"/>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xmlns="" id="{457AE59A-6F8A-40F8-8C19-911FDF040676}"/>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7758554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- 2020</a:t>
            </a:r>
          </a:p>
        </p:txBody>
      </p:sp>
      <p:pic>
        <p:nvPicPr>
          <p:cNvPr id="3" name="EURUSD_ImageALLOC">
            <a:extLst>
              <a:ext uri="{FF2B5EF4-FFF2-40B4-BE49-F238E27FC236}">
                <a16:creationId xmlns:a16="http://schemas.microsoft.com/office/drawing/2014/main" xmlns="" id="{9019707B-2DC1-4D95-9187-7D964E780785}"/>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xmlns="" id="{F9CCA605-3867-45F1-B4F4-198B458DFE84}"/>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0887963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xmlns="" id="{DD58E732-0BDD-47F5-81C1-66D149EF29D3}"/>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xmlns=""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xmlns=""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xmlns="" id="{188C148C-30AF-41D3-9BAF-83B9CD44658E}"/>
              </a:ext>
            </a:extLst>
          </p:cNvPr>
          <p:cNvPicPr>
            <a:picLocks noChangeAspect="1"/>
          </p:cNvPicPr>
          <p:nvPr/>
        </p:nvPicPr>
        <p:blipFill>
          <a:blip r:embed="rId2"/>
          <a:stretch>
            <a:fillRect/>
          </a:stretch>
        </p:blipFill>
        <p:spPr>
          <a:xfrm>
            <a:off x="127000" y="1524000"/>
            <a:ext cx="8890000" cy="2445116"/>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xmlns=""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xmlns=""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xmlns="" id="{A3F1C672-63DB-4F93-AD33-87C49DEA0191}"/>
              </a:ext>
            </a:extLst>
          </p:cNvPr>
          <p:cNvPicPr>
            <a:picLocks noChangeAspect="1"/>
          </p:cNvPicPr>
          <p:nvPr/>
        </p:nvPicPr>
        <p:blipFill>
          <a:blip r:embed="rId2"/>
          <a:stretch>
            <a:fillRect/>
          </a:stretch>
        </p:blipFill>
        <p:spPr>
          <a:xfrm>
            <a:off x="127000" y="1524000"/>
            <a:ext cx="8890000" cy="2481571"/>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EURGBP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EURGBP - Historical &amp; Planned</a:t>
            </a:r>
            <a:endParaRPr lang="en-US" dirty="0"/>
          </a:p>
        </p:txBody>
      </p:sp>
      <p:pic>
        <p:nvPicPr>
          <p:cNvPr id="3" name="Image 2">
            <a:extLst>
              <a:ext uri="{FF2B5EF4-FFF2-40B4-BE49-F238E27FC236}">
                <a16:creationId xmlns:a16="http://schemas.microsoft.com/office/drawing/2014/main" xmlns="" id="{740E62E1-7EB1-469A-BCB5-C1AF9279002A}"/>
              </a:ext>
            </a:extLst>
          </p:cNvPr>
          <p:cNvPicPr>
            <a:picLocks noChangeAspect="1"/>
          </p:cNvPicPr>
          <p:nvPr/>
        </p:nvPicPr>
        <p:blipFill>
          <a:blip r:embed="rId2"/>
          <a:stretch>
            <a:fillRect/>
          </a:stretch>
        </p:blipFill>
        <p:spPr>
          <a:xfrm>
            <a:off x="825500" y="1270000"/>
            <a:ext cx="7410938" cy="5041634"/>
          </a:xfrm>
          <a:prstGeom prst="rect">
            <a:avLst/>
          </a:prstGeom>
        </p:spPr>
      </p:pic>
    </p:spTree>
    <p:extLst>
      <p:ext uri="{BB962C8B-B14F-4D97-AF65-F5344CB8AC3E}">
        <p14:creationId xmlns:p14="http://schemas.microsoft.com/office/powerpoint/2010/main" val="20178728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EURGBP - Synthesis">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69999"/>
            <a:ext cx="7401375" cy="5093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p:cNvSpPr>
            <a:spLocks noGrp="1"/>
          </p:cNvSpPr>
          <p:nvPr>
            <p:ph type="title"/>
          </p:nvPr>
        </p:nvSpPr>
        <p:spPr/>
        <p:txBody>
          <a:bodyPr/>
          <a:lstStyle/>
          <a:p>
            <a:r>
              <a:rPr lang="en-US"/>
              <a:t>EURGBP - Synthesis</a:t>
            </a:r>
          </a:p>
        </p:txBody>
      </p:sp>
    </p:spTree>
    <p:extLst>
      <p:ext uri="{BB962C8B-B14F-4D97-AF65-F5344CB8AC3E}">
        <p14:creationId xmlns:p14="http://schemas.microsoft.com/office/powerpoint/2010/main" val="18524639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- 2016</a:t>
            </a:r>
          </a:p>
        </p:txBody>
      </p:sp>
      <p:pic>
        <p:nvPicPr>
          <p:cNvPr id="3" name="EURGBP_ImageALLOC">
            <a:extLst>
              <a:ext uri="{FF2B5EF4-FFF2-40B4-BE49-F238E27FC236}">
                <a16:creationId xmlns:a16="http://schemas.microsoft.com/office/drawing/2014/main" xmlns="" id="{9A492C9D-FECF-417A-A105-BF7B215ED0C6}"/>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GBP_ImageBLEND">
            <a:extLst>
              <a:ext uri="{FF2B5EF4-FFF2-40B4-BE49-F238E27FC236}">
                <a16:creationId xmlns:a16="http://schemas.microsoft.com/office/drawing/2014/main" xmlns="" id="{A25ABB5E-E38C-4103-B239-4156E1C9AB6D}"/>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558879462"/>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5673</TotalTime>
  <Words>510</Words>
  <Application>Microsoft Office PowerPoint</Application>
  <PresentationFormat>Affichage à l'écran (4:3)</PresentationFormat>
  <Paragraphs>76</Paragraphs>
  <Slides>25</Slides>
  <Notes>0</Notes>
  <HiddenSlides>0</HiddenSlides>
  <MMClips>0</MMClips>
  <ScaleCrop>false</ScaleCrop>
  <HeadingPairs>
    <vt:vector size="4" baseType="variant">
      <vt:variant>
        <vt:lpstr>Thème</vt:lpstr>
      </vt:variant>
      <vt:variant>
        <vt:i4>2</vt:i4>
      </vt:variant>
      <vt:variant>
        <vt:lpstr>Titres des diapositives</vt:lpstr>
      </vt:variant>
      <vt:variant>
        <vt:i4>25</vt:i4>
      </vt:variant>
    </vt:vector>
  </HeadingPairs>
  <TitlesOfParts>
    <vt:vector size="27" baseType="lpstr">
      <vt:lpstr>Inspiration</vt:lpstr>
      <vt:lpstr>1_Inspiration</vt:lpstr>
      <vt:lpstr> Global Hedge Position</vt:lpstr>
      <vt:lpstr>Contents</vt:lpstr>
      <vt:lpstr> </vt:lpstr>
      <vt:lpstr>Hedging Summary</vt:lpstr>
      <vt:lpstr>Hedging Performance</vt:lpstr>
      <vt:lpstr> </vt:lpstr>
      <vt:lpstr>EURGBP - Historical &amp; Planned</vt:lpstr>
      <vt:lpstr>EURGBP - Synthesis</vt:lpstr>
      <vt:lpstr>EURGBP - 2016</vt:lpstr>
      <vt:lpstr>EURGBP - 2017</vt:lpstr>
      <vt:lpstr>EURGBP - 2018</vt:lpstr>
      <vt:lpstr>EURGBP - 2019</vt:lpstr>
      <vt:lpstr>EURGBP - 2020</vt:lpstr>
      <vt:lpstr>EURRUB - Historical &amp; Planned</vt:lpstr>
      <vt:lpstr>EURRUB - Synthesis</vt:lpstr>
      <vt:lpstr>EURRUB - 2016</vt:lpstr>
      <vt:lpstr>EURUSD - Historical &amp; Planned</vt:lpstr>
      <vt:lpstr>EURUSD - Synthesis</vt:lpstr>
      <vt:lpstr>EURUSD - 2016</vt:lpstr>
      <vt:lpstr>EURUSD - 2017</vt:lpstr>
      <vt:lpstr>EURUSD - 2018</vt:lpstr>
      <vt:lpstr>EURUSD - 2019</vt:lpstr>
      <vt:lpstr>EURUSD - 2020</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Maxime Dentroux - Kerius Finance</cp:lastModifiedBy>
  <cp:revision>698</cp:revision>
  <cp:lastPrinted>2012-02-01T10:00:25Z</cp:lastPrinted>
  <dcterms:created xsi:type="dcterms:W3CDTF">2010-04-23T15:09:35Z</dcterms:created>
  <dcterms:modified xsi:type="dcterms:W3CDTF">2020-02-03T15:32:36Z</dcterms:modified>
</cp:coreProperties>
</file>