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1"/>
  </p:notesMasterIdLst>
  <p:sldIdLst>
    <p:sldId id="256" r:id="rId3"/>
    <p:sldId id="466" r:id="rId4"/>
    <p:sldId id="476" r:id="rId5"/>
    <p:sldId id="493" r:id="rId6"/>
    <p:sldId id="494" r:id="rId7"/>
    <p:sldId id="505" r:id="rId8"/>
    <p:sldId id="506" r:id="rId9"/>
    <p:sldId id="470" r:id="rId10"/>
    <p:sldId id="460" r:id="rId11"/>
    <p:sldId id="497" r:id="rId12"/>
    <p:sldId id="499" r:id="rId13"/>
    <p:sldId id="500" r:id="rId14"/>
    <p:sldId id="459" r:id="rId15"/>
    <p:sldId id="501" r:id="rId16"/>
    <p:sldId id="503" r:id="rId17"/>
    <p:sldId id="504" r:id="rId18"/>
    <p:sldId id="409" r:id="rId19"/>
    <p:sldId id="410" r:id="rId20"/>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8" d="100"/>
          <a:sy n="108" d="100"/>
        </p:scale>
        <p:origin x="113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xMode val="edge"/>
          <c:yMode val="edge"/>
          <c:x val="5.9405940594059403E-2"/>
          <c:y val="0.15285347222222223"/>
          <c:w val="0.94059405940599428"/>
          <c:h val="0.65616819444444441"/>
        </c:manualLayout>
      </c:layout>
      <c:barChart>
        <c:barDir val="col"/>
        <c:grouping val="clustered"/>
        <c:varyColors val="0"/>
        <c:ser>
          <c:idx val="2"/>
          <c:order val="0"/>
          <c:tx>
            <c:strRef>
              <c:f>EURUSD_SynthesisMIN!$E$5</c:f>
              <c:strCache>
                <c:ptCount val="1"/>
                <c:pt idx="0">
                  <c:v>Exposure</c:v>
                </c:pt>
              </c:strCache>
            </c:strRef>
          </c:tx>
          <c:spPr>
            <a:noFill/>
            <a:ln w="25400">
              <a:solidFill>
                <a:srgbClr val="000080"/>
              </a:solidFill>
              <a:prstDash val="solid"/>
            </a:ln>
          </c:spPr>
          <c:invertIfNegative val="0"/>
          <c:dLbls>
            <c:dLbl>
              <c:idx val="0"/>
              <c:layout>
                <c:manualLayout>
                  <c:x val="3.9655172413793037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D35-4DE9-BBF7-9E535459C5AF}"/>
                </c:ext>
              </c:extLst>
            </c:dLbl>
            <c:numFmt formatCode="#,##0.0" sourceLinked="0"/>
            <c:spPr>
              <a:noFill/>
              <a:ln w="25400">
                <a:noFill/>
              </a:ln>
            </c:spPr>
            <c:txPr>
              <a:bodyPr/>
              <a:lstStyle/>
              <a:p>
                <a:pPr>
                  <a:defRPr sz="1100" b="1" i="0" u="none" strike="noStrike" baseline="0">
                    <a:solidFill>
                      <a:srgbClr val="000080"/>
                    </a:solidFill>
                    <a:latin typeface="Calibri"/>
                    <a:ea typeface="Calibri"/>
                    <a:cs typeface="Calibri"/>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EURUSD_SynthesisMIN!$C$6:$C$7</c:f>
              <c:strCache>
                <c:ptCount val="2"/>
                <c:pt idx="0">
                  <c:v> 2022 </c:v>
                </c:pt>
                <c:pt idx="1">
                  <c:v> 2023 </c:v>
                </c:pt>
              </c:strCache>
            </c:strRef>
          </c:cat>
          <c:val>
            <c:numRef>
              <c:f>EURUSD_SynthesisMIN!$E$6:$E$7</c:f>
              <c:numCache>
                <c:formatCode>_ * #\ ##0.00_ ;_ * \-#\ ##0.00_ ;_ * "-"??_ ;_ @_ </c:formatCode>
                <c:ptCount val="2"/>
                <c:pt idx="0">
                  <c:v>-8257000</c:v>
                </c:pt>
                <c:pt idx="1">
                  <c:v>-8257000</c:v>
                </c:pt>
              </c:numCache>
            </c:numRef>
          </c:val>
          <c:extLst>
            <c:ext xmlns:c16="http://schemas.microsoft.com/office/drawing/2014/chart" uri="{C3380CC4-5D6E-409C-BE32-E72D297353CC}">
              <c16:uniqueId val="{00000001-BD35-4DE9-BBF7-9E535459C5AF}"/>
            </c:ext>
          </c:extLst>
        </c:ser>
        <c:ser>
          <c:idx val="0"/>
          <c:order val="1"/>
          <c:tx>
            <c:strRef>
              <c:f>EURUSD_SynthesisMIN!$D$5</c:f>
              <c:strCache>
                <c:ptCount val="1"/>
                <c:pt idx="0">
                  <c:v>Hedged Notional</c:v>
                </c:pt>
              </c:strCache>
            </c:strRef>
          </c:tx>
          <c:spPr>
            <a:solidFill>
              <a:srgbClr val="99CCFF"/>
            </a:solidFill>
            <a:ln w="12700">
              <a:solidFill>
                <a:srgbClr val="969696"/>
              </a:solidFill>
              <a:prstDash val="solid"/>
            </a:ln>
          </c:spPr>
          <c:invertIfNegative val="0"/>
          <c:dLbls>
            <c:numFmt formatCode="#,##0.0" sourceLinked="0"/>
            <c:spPr>
              <a:noFill/>
              <a:ln w="25400">
                <a:noFill/>
              </a:ln>
            </c:spPr>
            <c:txPr>
              <a:bodyPr/>
              <a:lstStyle/>
              <a:p>
                <a:pPr>
                  <a:defRPr sz="1100" b="1" i="0" u="none" strike="noStrike" baseline="0">
                    <a:solidFill>
                      <a:sysClr val="windowText" lastClr="000000"/>
                    </a:solidFill>
                    <a:latin typeface="Calibri"/>
                    <a:ea typeface="Calibri"/>
                    <a:cs typeface="Calibri"/>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EURUSD_SynthesisMIN!$C$6:$C$7</c:f>
              <c:strCache>
                <c:ptCount val="2"/>
                <c:pt idx="0">
                  <c:v> 2022 </c:v>
                </c:pt>
                <c:pt idx="1">
                  <c:v> 2023 </c:v>
                </c:pt>
              </c:strCache>
            </c:strRef>
          </c:cat>
          <c:val>
            <c:numRef>
              <c:f>EURUSD_SynthesisMIN!$D$6:$D$7</c:f>
              <c:numCache>
                <c:formatCode>_ * #\ ##0.00_ ;_ * \-#\ ##0.00_ ;_ * "-"??_ ;_ @_ </c:formatCode>
                <c:ptCount val="2"/>
                <c:pt idx="0">
                  <c:v>-5257000</c:v>
                </c:pt>
                <c:pt idx="1">
                  <c:v>-6000000</c:v>
                </c:pt>
              </c:numCache>
            </c:numRef>
          </c:val>
          <c:extLst>
            <c:ext xmlns:c16="http://schemas.microsoft.com/office/drawing/2014/chart" uri="{C3380CC4-5D6E-409C-BE32-E72D297353CC}">
              <c16:uniqueId val="{00000002-BD35-4DE9-BBF7-9E535459C5AF}"/>
            </c:ext>
          </c:extLst>
        </c:ser>
        <c:dLbls>
          <c:showLegendKey val="0"/>
          <c:showVal val="0"/>
          <c:showCatName val="0"/>
          <c:showSerName val="0"/>
          <c:showPercent val="0"/>
          <c:showBubbleSize val="0"/>
        </c:dLbls>
        <c:gapWidth val="150"/>
        <c:overlap val="100"/>
        <c:axId val="337226048"/>
        <c:axId val="337225656"/>
      </c:barChart>
      <c:lineChart>
        <c:grouping val="standard"/>
        <c:varyColors val="0"/>
        <c:ser>
          <c:idx val="3"/>
          <c:order val="3"/>
          <c:tx>
            <c:strRef>
              <c:f>EURUSD_SynthesisMIN!$F$5</c:f>
              <c:strCache>
                <c:ptCount val="1"/>
                <c:pt idx="0">
                  <c:v>Hedge Ratio</c:v>
                </c:pt>
              </c:strCache>
            </c:strRef>
          </c:tx>
          <c:spPr>
            <a:ln>
              <a:noFill/>
            </a:ln>
          </c:spPr>
          <c:marker>
            <c:symbol val="none"/>
          </c:marker>
          <c:dLbls>
            <c:dLbl>
              <c:idx val="0"/>
              <c:layout>
                <c:manualLayout>
                  <c:x val="-0.1349322057205721"/>
                  <c:y val="0.40544250419616712"/>
                </c:manualLayout>
              </c:layout>
              <c:tx>
                <c:rich>
                  <a:bodyPr/>
                  <a:lstStyle/>
                  <a:p>
                    <a:r>
                      <a:rPr lang="en-US"/>
                      <a:t>64%</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D35-4DE9-BBF7-9E535459C5AF}"/>
                </c:ext>
              </c:extLst>
            </c:dLbl>
            <c:dLbl>
              <c:idx val="1"/>
              <c:layout>
                <c:manualLayout>
                  <c:x val="-0.10144114411441157"/>
                  <c:y val="0.40544250419616712"/>
                </c:manualLayout>
              </c:layout>
              <c:tx>
                <c:rich>
                  <a:bodyPr/>
                  <a:lstStyle/>
                  <a:p>
                    <a:r>
                      <a:rPr lang="en-US"/>
                      <a:t>73%</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BD35-4DE9-BBF7-9E535459C5AF}"/>
                </c:ext>
              </c:extLst>
            </c:dLbl>
            <c:numFmt formatCode="0%;[=0]&quot;&quot;;General" sourceLinked="0"/>
            <c:spPr>
              <a:ln>
                <a:solidFill>
                  <a:sysClr val="window" lastClr="FFFFFF">
                    <a:lumMod val="65000"/>
                  </a:sysClr>
                </a:solidFill>
              </a:ln>
            </c:spPr>
            <c:txPr>
              <a:bodyPr/>
              <a:lstStyle/>
              <a:p>
                <a:pPr>
                  <a:defRPr sz="1100" b="1"/>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EURUSD_SynthesisMIN!$C$6:$C$7</c:f>
              <c:strCache>
                <c:ptCount val="2"/>
                <c:pt idx="0">
                  <c:v> 2022 </c:v>
                </c:pt>
                <c:pt idx="1">
                  <c:v> 2023 </c:v>
                </c:pt>
              </c:strCache>
            </c:strRef>
          </c:cat>
          <c:val>
            <c:numRef>
              <c:f>EURUSD_SynthesisMIN!$F$6:$F$7</c:f>
              <c:numCache>
                <c:formatCode>0.0%</c:formatCode>
                <c:ptCount val="2"/>
                <c:pt idx="0">
                  <c:v>0.63667191473900897</c:v>
                </c:pt>
                <c:pt idx="1">
                  <c:v>0.72665617052198095</c:v>
                </c:pt>
              </c:numCache>
            </c:numRef>
          </c:val>
          <c:smooth val="0"/>
          <c:extLst>
            <c:ext xmlns:c16="http://schemas.microsoft.com/office/drawing/2014/chart" uri="{C3380CC4-5D6E-409C-BE32-E72D297353CC}">
              <c16:uniqueId val="{00000005-BD35-4DE9-BBF7-9E535459C5AF}"/>
            </c:ext>
          </c:extLst>
        </c:ser>
        <c:dLbls>
          <c:showLegendKey val="0"/>
          <c:showVal val="0"/>
          <c:showCatName val="0"/>
          <c:showSerName val="0"/>
          <c:showPercent val="0"/>
          <c:showBubbleSize val="0"/>
        </c:dLbls>
        <c:marker val="1"/>
        <c:smooth val="0"/>
        <c:axId val="337226048"/>
        <c:axId val="337225656"/>
      </c:lineChart>
      <c:lineChart>
        <c:grouping val="standard"/>
        <c:varyColors val="0"/>
        <c:ser>
          <c:idx val="1"/>
          <c:order val="2"/>
          <c:tx>
            <c:strRef>
              <c:f>EURUSD_SynthesisMIN!$H$5</c:f>
              <c:strCache>
                <c:ptCount val="1"/>
                <c:pt idx="0">
                  <c:v>Hedge Rate</c:v>
                </c:pt>
              </c:strCache>
            </c:strRef>
          </c:tx>
          <c:spPr>
            <a:ln w="25400">
              <a:noFill/>
              <a:prstDash val="solid"/>
            </a:ln>
          </c:spPr>
          <c:marker>
            <c:symbol val="circle"/>
            <c:size val="7"/>
            <c:spPr>
              <a:solidFill>
                <a:srgbClr val="FF0000"/>
              </a:solidFill>
              <a:ln>
                <a:solidFill>
                  <a:srgbClr val="FF0000"/>
                </a:solidFill>
                <a:prstDash val="solid"/>
              </a:ln>
            </c:spPr>
          </c:marker>
          <c:dLbls>
            <c:dLbl>
              <c:idx val="0"/>
              <c:layout>
                <c:manualLayout>
                  <c:x val="-8.6935378767309265E-2"/>
                  <c:y val="-2.272102063191561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D35-4DE9-BBF7-9E535459C5AF}"/>
                </c:ext>
              </c:extLst>
            </c:dLbl>
            <c:dLbl>
              <c:idx val="1"/>
              <c:layout>
                <c:manualLayout>
                  <c:x val="-8.6935378767309265E-2"/>
                  <c:y val="-4.803747632811721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D35-4DE9-BBF7-9E535459C5AF}"/>
                </c:ext>
              </c:extLst>
            </c:dLbl>
            <c:numFmt formatCode="#,##0.0000" sourceLinked="0"/>
            <c:spPr>
              <a:noFill/>
              <a:ln w="25400">
                <a:noFill/>
              </a:ln>
            </c:spPr>
            <c:txPr>
              <a:bodyPr/>
              <a:lstStyle/>
              <a:p>
                <a:pPr>
                  <a:defRPr sz="1000" b="0" i="0" u="none" strike="noStrike" baseline="0">
                    <a:solidFill>
                      <a:srgbClr val="FF0000"/>
                    </a:solidFill>
                    <a:latin typeface="Calibri"/>
                    <a:ea typeface="Calibri"/>
                    <a:cs typeface="Calibri"/>
                  </a:defRPr>
                </a:pPr>
                <a:endParaRPr lang="fr-F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EURUSD_SynthesisMIN!$C$6:$C$7</c:f>
              <c:strCache>
                <c:ptCount val="2"/>
                <c:pt idx="0">
                  <c:v> 2022 </c:v>
                </c:pt>
                <c:pt idx="1">
                  <c:v> 2023 </c:v>
                </c:pt>
              </c:strCache>
            </c:strRef>
          </c:cat>
          <c:val>
            <c:numRef>
              <c:f>EURUSD_SynthesisMIN!$H$6:$H$7</c:f>
              <c:numCache>
                <c:formatCode>_ * #\ ##0.0000_ ;_ * \-#\ ##0.0000_ ;_ * "-"??_ ;_ @_ </c:formatCode>
                <c:ptCount val="2"/>
                <c:pt idx="0">
                  <c:v>1.12850857681643</c:v>
                </c:pt>
                <c:pt idx="1">
                  <c:v>1.0430867799663801</c:v>
                </c:pt>
              </c:numCache>
            </c:numRef>
          </c:val>
          <c:smooth val="0"/>
          <c:extLst>
            <c:ext xmlns:c16="http://schemas.microsoft.com/office/drawing/2014/chart" uri="{C3380CC4-5D6E-409C-BE32-E72D297353CC}">
              <c16:uniqueId val="{00000008-BD35-4DE9-BBF7-9E535459C5AF}"/>
            </c:ext>
          </c:extLst>
        </c:ser>
        <c:dLbls>
          <c:showLegendKey val="0"/>
          <c:showVal val="0"/>
          <c:showCatName val="0"/>
          <c:showSerName val="0"/>
          <c:showPercent val="0"/>
          <c:showBubbleSize val="0"/>
        </c:dLbls>
        <c:marker val="1"/>
        <c:smooth val="0"/>
        <c:axId val="337225264"/>
        <c:axId val="337223696"/>
      </c:lineChart>
      <c:catAx>
        <c:axId val="337226048"/>
        <c:scaling>
          <c:orientation val="minMax"/>
        </c:scaling>
        <c:delete val="0"/>
        <c:axPos val="b"/>
        <c:majorGridlines>
          <c:spPr>
            <a:ln w="3175">
              <a:solidFill>
                <a:srgbClr val="969696"/>
              </a:solidFill>
              <a:prstDash val="sysDash"/>
            </a:ln>
          </c:spPr>
        </c:majorGridlines>
        <c:numFmt formatCode="General" sourceLinked="1"/>
        <c:majorTickMark val="out"/>
        <c:minorTickMark val="none"/>
        <c:tickLblPos val="high"/>
        <c:spPr>
          <a:ln w="3175">
            <a:solidFill>
              <a:srgbClr val="000000"/>
            </a:solidFill>
            <a:prstDash val="solid"/>
          </a:ln>
        </c:spPr>
        <c:txPr>
          <a:bodyPr rot="-2700000" vert="horz"/>
          <a:lstStyle/>
          <a:p>
            <a:pPr>
              <a:defRPr sz="1000" b="0" i="0" u="none" strike="noStrike" baseline="0">
                <a:solidFill>
                  <a:srgbClr val="000000"/>
                </a:solidFill>
                <a:latin typeface="Calibri"/>
                <a:ea typeface="Calibri"/>
                <a:cs typeface="Calibri"/>
              </a:defRPr>
            </a:pPr>
            <a:endParaRPr lang="fr-FR"/>
          </a:p>
        </c:txPr>
        <c:crossAx val="337225656"/>
        <c:crosses val="autoZero"/>
        <c:auto val="1"/>
        <c:lblAlgn val="ctr"/>
        <c:lblOffset val="100"/>
        <c:tickLblSkip val="1"/>
        <c:tickMarkSkip val="1"/>
        <c:noMultiLvlLbl val="0"/>
      </c:catAx>
      <c:valAx>
        <c:axId val="337225656"/>
        <c:scaling>
          <c:orientation val="minMax"/>
          <c:max val="20000"/>
        </c:scaling>
        <c:delete val="0"/>
        <c:axPos val="l"/>
        <c:majorGridlines>
          <c:spPr>
            <a:ln w="3175">
              <a:solidFill>
                <a:srgbClr val="969696"/>
              </a:solidFill>
              <a:prstDash val="sysDash"/>
            </a:ln>
          </c:spPr>
        </c:majorGridlines>
        <c:numFmt formatCode="#,##0.0" sourceLinked="0"/>
        <c:majorTickMark val="out"/>
        <c:minorTickMark val="none"/>
        <c:tickLblPos val="nextTo"/>
        <c:spPr>
          <a:ln w="3175">
            <a:solidFill>
              <a:srgbClr val="666699"/>
            </a:solidFill>
            <a:prstDash val="solid"/>
          </a:ln>
        </c:spPr>
        <c:txPr>
          <a:bodyPr rot="0" vert="horz"/>
          <a:lstStyle/>
          <a:p>
            <a:pPr>
              <a:defRPr sz="1100" b="0" i="0" u="none" strike="noStrike" baseline="0">
                <a:solidFill>
                  <a:srgbClr val="666699"/>
                </a:solidFill>
                <a:latin typeface="Calibri"/>
                <a:ea typeface="Calibri"/>
                <a:cs typeface="Calibri"/>
              </a:defRPr>
            </a:pPr>
            <a:endParaRPr lang="fr-FR"/>
          </a:p>
        </c:txPr>
        <c:crossAx val="337226048"/>
        <c:crosses val="autoZero"/>
        <c:crossBetween val="between"/>
        <c:dispUnits>
          <c:builtInUnit val="millions"/>
          <c:dispUnitsLbl/>
        </c:dispUnits>
      </c:valAx>
      <c:catAx>
        <c:axId val="337225264"/>
        <c:scaling>
          <c:orientation val="minMax"/>
        </c:scaling>
        <c:delete val="1"/>
        <c:axPos val="t"/>
        <c:numFmt formatCode="General" sourceLinked="1"/>
        <c:majorTickMark val="out"/>
        <c:minorTickMark val="none"/>
        <c:tickLblPos val="nextTo"/>
        <c:crossAx val="337223696"/>
        <c:crosses val="autoZero"/>
        <c:auto val="1"/>
        <c:lblAlgn val="ctr"/>
        <c:lblOffset val="100"/>
        <c:noMultiLvlLbl val="0"/>
      </c:catAx>
      <c:valAx>
        <c:axId val="337223696"/>
        <c:scaling>
          <c:orientation val="maxMin"/>
          <c:max val="1.18"/>
          <c:min val="0"/>
        </c:scaling>
        <c:delete val="0"/>
        <c:axPos val="r"/>
        <c:numFmt formatCode="#,##0.00_ ;\-#,##0.00\ " sourceLinked="0"/>
        <c:majorTickMark val="out"/>
        <c:minorTickMark val="none"/>
        <c:tickLblPos val="nextTo"/>
        <c:spPr>
          <a:ln w="3175">
            <a:solidFill>
              <a:srgbClr val="FF0000"/>
            </a:solidFill>
            <a:prstDash val="solid"/>
          </a:ln>
        </c:spPr>
        <c:txPr>
          <a:bodyPr rot="0" vert="horz"/>
          <a:lstStyle/>
          <a:p>
            <a:pPr>
              <a:defRPr sz="1100" b="0" i="0" u="none" strike="noStrike" baseline="0">
                <a:solidFill>
                  <a:srgbClr val="FF0000"/>
                </a:solidFill>
                <a:latin typeface="Calibri"/>
                <a:ea typeface="Calibri"/>
                <a:cs typeface="Calibri"/>
              </a:defRPr>
            </a:pPr>
            <a:endParaRPr lang="fr-FR"/>
          </a:p>
        </c:txPr>
        <c:crossAx val="337225264"/>
        <c:crosses val="max"/>
        <c:crossBetween val="between"/>
      </c:valAx>
      <c:spPr>
        <a:solidFill>
          <a:srgbClr val="FFFFFF"/>
        </a:solidFill>
        <a:ln w="12700">
          <a:solidFill>
            <a:srgbClr val="808080"/>
          </a:solidFill>
          <a:prstDash val="solid"/>
        </a:ln>
      </c:spPr>
    </c:plotArea>
    <c:legend>
      <c:legendPos val="r"/>
      <c:layout>
        <c:manualLayout>
          <c:xMode val="edge"/>
          <c:yMode val="edge"/>
          <c:x val="0.18298128019323676"/>
          <c:y val="0.92892202380952382"/>
          <c:w val="0.67834118357487927"/>
          <c:h val="5.8478769841269838E-2"/>
        </c:manualLayout>
      </c:layout>
      <c:overlay val="0"/>
      <c:spPr>
        <a:solidFill>
          <a:srgbClr val="FFFFFF"/>
        </a:solidFill>
        <a:ln w="3175">
          <a:solidFill>
            <a:srgbClr val="969696"/>
          </a:solidFill>
          <a:prstDash val="solid"/>
        </a:ln>
      </c:spPr>
      <c:txPr>
        <a:bodyPr/>
        <a:lstStyle/>
        <a:p>
          <a:pPr>
            <a:defRPr sz="1100" b="0" i="0" u="none" strike="noStrike" baseline="0">
              <a:solidFill>
                <a:srgbClr val="000000"/>
              </a:solidFill>
              <a:latin typeface="Calibri"/>
              <a:ea typeface="Calibri"/>
              <a:cs typeface="Calibri"/>
            </a:defRPr>
          </a:pPr>
          <a:endParaRPr lang="fr-FR"/>
        </a:p>
      </c:txPr>
    </c:legend>
    <c:plotVisOnly val="1"/>
    <c:dispBlanksAs val="gap"/>
    <c:showDLblsOverMax val="0"/>
  </c:chart>
  <c:spPr>
    <a:solidFill>
      <a:srgbClr val="EAEAEA"/>
    </a:solidFill>
    <a:ln w="12700">
      <a:solidFill>
        <a:srgbClr val="969696"/>
      </a:solidFill>
      <a:prstDash val="solid"/>
    </a:ln>
  </c:spPr>
  <c:txPr>
    <a:bodyPr/>
    <a:lstStyle/>
    <a:p>
      <a:pPr>
        <a:defRPr sz="900" b="0" i="0" u="none" strike="noStrike" baseline="0">
          <a:solidFill>
            <a:srgbClr val="000000"/>
          </a:solidFill>
          <a:latin typeface="Calibri"/>
          <a:ea typeface="Calibri"/>
          <a:cs typeface="Calibri"/>
        </a:defRPr>
      </a:pPr>
      <a:endParaRPr lang="fr-FR"/>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0.81342</cdr:x>
      <cdr:y>0.02457</cdr:y>
    </cdr:from>
    <cdr:to>
      <cdr:x>0.98734</cdr:x>
      <cdr:y>0.096</cdr:y>
    </cdr:to>
    <cdr:sp macro="" textlink="">
      <cdr:nvSpPr>
        <cdr:cNvPr id="5" name="CurrentCross"/>
        <cdr:cNvSpPr/>
      </cdr:nvSpPr>
      <cdr:spPr>
        <a:xfrm xmlns:a="http://schemas.openxmlformats.org/drawingml/2006/main">
          <a:off x="6735130" y="123832"/>
          <a:ext cx="1440057" cy="360007"/>
        </a:xfrm>
        <a:prstGeom xmlns:a="http://schemas.openxmlformats.org/drawingml/2006/main" prst="rect">
          <a:avLst/>
        </a:prstGeom>
        <a:solidFill xmlns:a="http://schemas.openxmlformats.org/drawingml/2006/main">
          <a:schemeClr val="bg1">
            <a:lumMod val="100000"/>
          </a:schemeClr>
        </a:solidFill>
        <a:ln xmlns:a="http://schemas.openxmlformats.org/drawingml/2006/main" w="9525" cap="flat" cmpd="sng" algn="ctr">
          <a:solidFill>
            <a:schemeClr val="bg1">
              <a:lumMod val="50000"/>
            </a:schemeClr>
          </a:solidFill>
          <a:prstDash val="solid"/>
          <a:round/>
          <a:headEnd type="none" w="med" len="med"/>
          <a:tailEnd type="none" w="med" len="me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indent="0" algn="ctr"/>
          <a:r>
            <a:rPr lang="en-US" sz="1000" b="0">
              <a:solidFill>
                <a:srgbClr val="000000"/>
              </a:solidFill>
              <a:latin typeface="+mn-lt"/>
              <a:ea typeface="+mn-ea"/>
              <a:cs typeface="+mn-cs"/>
            </a:rPr>
            <a:t>EURUSD</a:t>
          </a:r>
        </a:p>
      </cdr:txBody>
    </cdr:sp>
  </cdr:relSizeAnchor>
  <cdr:relSizeAnchor xmlns:cdr="http://schemas.openxmlformats.org/drawingml/2006/chartDrawing">
    <cdr:from>
      <cdr:x>0.2878</cdr:x>
      <cdr:y>0.02268</cdr:y>
    </cdr:from>
    <cdr:to>
      <cdr:x>0.76606</cdr:x>
      <cdr:y>0.09411</cdr:y>
    </cdr:to>
    <cdr:sp macro="" textlink="">
      <cdr:nvSpPr>
        <cdr:cNvPr id="6" name="TitleSummary"/>
        <cdr:cNvSpPr/>
      </cdr:nvSpPr>
      <cdr:spPr>
        <a:xfrm xmlns:a="http://schemas.openxmlformats.org/drawingml/2006/main">
          <a:off x="2382975" y="114307"/>
          <a:ext cx="3959993" cy="360007"/>
        </a:xfrm>
        <a:prstGeom xmlns:a="http://schemas.openxmlformats.org/drawingml/2006/main" prst="rect">
          <a:avLst/>
        </a:prstGeom>
        <a:solidFill xmlns:a="http://schemas.openxmlformats.org/drawingml/2006/main">
          <a:schemeClr val="bg1">
            <a:lumMod val="100000"/>
          </a:schemeClr>
        </a:solidFill>
        <a:ln xmlns:a="http://schemas.openxmlformats.org/drawingml/2006/main" w="9525" cap="flat" cmpd="sng" algn="ctr">
          <a:solidFill>
            <a:schemeClr val="bg1">
              <a:lumMod val="50000"/>
            </a:schemeClr>
          </a:solidFill>
          <a:prstDash val="solid"/>
          <a:round/>
          <a:headEnd type="none" w="med" len="med"/>
          <a:tailEnd type="none" w="med" len="me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indent="0" algn="ctr"/>
          <a:r>
            <a:rPr lang="en-US" sz="1200" b="1">
              <a:solidFill>
                <a:srgbClr val="000000"/>
              </a:solidFill>
              <a:latin typeface="+mn-lt"/>
              <a:ea typeface="+mn-ea"/>
              <a:cs typeface="+mn-cs"/>
            </a:rPr>
            <a:t>Global Hedge Position: Synthesis EURUSD</a:t>
          </a:r>
        </a:p>
      </cdr:txBody>
    </cdr:sp>
  </cdr:relSizeAnchor>
  <cdr:relSizeAnchor xmlns:cdr="http://schemas.openxmlformats.org/drawingml/2006/chartDrawing">
    <cdr:from>
      <cdr:x>0.01831</cdr:x>
      <cdr:y>0.02646</cdr:y>
    </cdr:from>
    <cdr:to>
      <cdr:x>0.14874</cdr:x>
      <cdr:y>0.09789</cdr:y>
    </cdr:to>
    <cdr:sp macro="" textlink="">
      <cdr:nvSpPr>
        <cdr:cNvPr id="7" name="ForeignCurrency"/>
        <cdr:cNvSpPr/>
      </cdr:nvSpPr>
      <cdr:spPr>
        <a:xfrm xmlns:a="http://schemas.openxmlformats.org/drawingml/2006/main">
          <a:off x="151610" y="133356"/>
          <a:ext cx="1079960" cy="360007"/>
        </a:xfrm>
        <a:prstGeom xmlns:a="http://schemas.openxmlformats.org/drawingml/2006/main" prst="rect">
          <a:avLst/>
        </a:prstGeom>
        <a:solidFill xmlns:a="http://schemas.openxmlformats.org/drawingml/2006/main">
          <a:schemeClr val="bg1">
            <a:lumMod val="100000"/>
          </a:schemeClr>
        </a:solidFill>
        <a:ln xmlns:a="http://schemas.openxmlformats.org/drawingml/2006/main" w="9525" cap="flat" cmpd="sng" algn="ctr">
          <a:solidFill>
            <a:schemeClr val="bg1">
              <a:lumMod val="50000"/>
            </a:schemeClr>
          </a:solidFill>
          <a:prstDash val="solid"/>
          <a:round/>
          <a:headEnd type="none" w="med" len="med"/>
          <a:tailEnd type="none" w="med" len="me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indent="0" algn="ctr"/>
          <a:r>
            <a:rPr lang="en-US" sz="1000" b="0">
              <a:solidFill>
                <a:srgbClr val="000000"/>
              </a:solidFill>
              <a:latin typeface="+mn-lt"/>
              <a:ea typeface="+mn-ea"/>
              <a:cs typeface="+mn-cs"/>
            </a:rPr>
            <a:t>USD</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06/04/2023</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4/6/2023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rcRect/>
          <a:stretch/>
        </p:blipFill>
        <p:spPr bwMode="auto">
          <a:xfrm>
            <a:off x="3610905" y="2605803"/>
            <a:ext cx="1815216" cy="744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4/6/2023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4/6/2023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4/6/2023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4/6/2023</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4/6/2023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4/6/2023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4/6/2023</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4/6/2023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4/6/2023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4/6/2023</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rcRect/>
          <a:stretch/>
        </p:blipFill>
        <p:spPr bwMode="auto">
          <a:xfrm>
            <a:off x="7935913" y="288556"/>
            <a:ext cx="907608" cy="372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4/6/2023</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4/6/2023</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4/6/2023</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4/6/2023</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4/6/2023</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4/6/2023</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4/6/2023</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4/6/2023</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4/6/2023</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4/6/2023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4/6/2023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4/6/2023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4/6/2023</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4/6/2023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4/6/2023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4/6/2023</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4/6/2023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4/6/2023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4/6/2023</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4/6/2023</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4/6/2023</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4/6/2023</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4/6/2023</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4/6/2023</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4/6/2023</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4/6/2023</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31/03/2023</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5" name="Image 4">
            <a:extLst>
              <a:ext uri="{FF2B5EF4-FFF2-40B4-BE49-F238E27FC236}">
                <a16:creationId xmlns:a16="http://schemas.microsoft.com/office/drawing/2014/main" id="{09BC3413-22B7-64F4-125B-1CDDA510D2BA}"/>
              </a:ext>
            </a:extLst>
          </p:cNvPr>
          <p:cNvPicPr>
            <a:picLocks noChangeAspect="1"/>
          </p:cNvPicPr>
          <p:nvPr/>
        </p:nvPicPr>
        <p:blipFill>
          <a:blip r:embed="rId2"/>
          <a:stretch>
            <a:fillRect/>
          </a:stretch>
        </p:blipFill>
        <p:spPr>
          <a:xfrm>
            <a:off x="821812" y="1270000"/>
            <a:ext cx="7382896" cy="5029636"/>
          </a:xfrm>
          <a:prstGeom prst="rect">
            <a:avLst/>
          </a:prstGeom>
        </p:spPr>
      </p:pic>
    </p:spTree>
    <p:extLst>
      <p:ext uri="{BB962C8B-B14F-4D97-AF65-F5344CB8AC3E}">
        <p14:creationId xmlns:p14="http://schemas.microsoft.com/office/powerpoint/2010/main" val="875958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- 2022</a:t>
            </a:r>
          </a:p>
        </p:txBody>
      </p:sp>
      <p:pic>
        <p:nvPicPr>
          <p:cNvPr id="6" name="Image 5">
            <a:extLst>
              <a:ext uri="{FF2B5EF4-FFF2-40B4-BE49-F238E27FC236}">
                <a16:creationId xmlns:a16="http://schemas.microsoft.com/office/drawing/2014/main" id="{804AABD5-8F4C-453D-0EE0-1BDFEAB45591}"/>
              </a:ext>
            </a:extLst>
          </p:cNvPr>
          <p:cNvPicPr>
            <a:picLocks noChangeAspect="1"/>
          </p:cNvPicPr>
          <p:nvPr/>
        </p:nvPicPr>
        <p:blipFill>
          <a:blip r:embed="rId2"/>
          <a:stretch>
            <a:fillRect/>
          </a:stretch>
        </p:blipFill>
        <p:spPr>
          <a:xfrm>
            <a:off x="183388" y="2349500"/>
            <a:ext cx="4206605" cy="3603048"/>
          </a:xfrm>
          <a:prstGeom prst="rect">
            <a:avLst/>
          </a:prstGeom>
        </p:spPr>
      </p:pic>
      <p:pic>
        <p:nvPicPr>
          <p:cNvPr id="8" name="Image 7">
            <a:extLst>
              <a:ext uri="{FF2B5EF4-FFF2-40B4-BE49-F238E27FC236}">
                <a16:creationId xmlns:a16="http://schemas.microsoft.com/office/drawing/2014/main" id="{78B088E7-A325-5E23-3BAD-862783456BC8}"/>
              </a:ext>
            </a:extLst>
          </p:cNvPr>
          <p:cNvPicPr preferRelativeResize="0">
            <a:picLocks/>
          </p:cNvPicPr>
          <p:nvPr/>
        </p:nvPicPr>
        <p:blipFill>
          <a:blip r:embed="rId3"/>
          <a:stretch>
            <a:fillRect/>
          </a:stretch>
        </p:blipFill>
        <p:spPr>
          <a:xfrm>
            <a:off x="4754008" y="2349500"/>
            <a:ext cx="4208400" cy="3603600"/>
          </a:xfrm>
          <a:prstGeom prst="rect">
            <a:avLst/>
          </a:prstGeom>
        </p:spPr>
      </p:pic>
    </p:spTree>
    <p:extLst>
      <p:ext uri="{BB962C8B-B14F-4D97-AF65-F5344CB8AC3E}">
        <p14:creationId xmlns:p14="http://schemas.microsoft.com/office/powerpoint/2010/main" val="201523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- 2023</a:t>
            </a:r>
          </a:p>
        </p:txBody>
      </p:sp>
      <p:pic>
        <p:nvPicPr>
          <p:cNvPr id="9" name="Image 8">
            <a:extLst>
              <a:ext uri="{FF2B5EF4-FFF2-40B4-BE49-F238E27FC236}">
                <a16:creationId xmlns:a16="http://schemas.microsoft.com/office/drawing/2014/main" id="{0478BE5E-0EA5-8F20-8942-E2C54C91F918}"/>
              </a:ext>
            </a:extLst>
          </p:cNvPr>
          <p:cNvPicPr preferRelativeResize="0">
            <a:picLocks/>
          </p:cNvPicPr>
          <p:nvPr/>
        </p:nvPicPr>
        <p:blipFill>
          <a:blip r:embed="rId2"/>
          <a:stretch>
            <a:fillRect/>
          </a:stretch>
        </p:blipFill>
        <p:spPr>
          <a:xfrm>
            <a:off x="182490" y="2348948"/>
            <a:ext cx="4208400" cy="3603600"/>
          </a:xfrm>
          <a:prstGeom prst="rect">
            <a:avLst/>
          </a:prstGeom>
        </p:spPr>
      </p:pic>
      <p:pic>
        <p:nvPicPr>
          <p:cNvPr id="10" name="Image 9">
            <a:extLst>
              <a:ext uri="{FF2B5EF4-FFF2-40B4-BE49-F238E27FC236}">
                <a16:creationId xmlns:a16="http://schemas.microsoft.com/office/drawing/2014/main" id="{59358003-B172-45B8-F45F-F5FE06AF7B6A}"/>
              </a:ext>
            </a:extLst>
          </p:cNvPr>
          <p:cNvPicPr preferRelativeResize="0">
            <a:picLocks/>
          </p:cNvPicPr>
          <p:nvPr/>
        </p:nvPicPr>
        <p:blipFill>
          <a:blip r:embed="rId3"/>
          <a:stretch>
            <a:fillRect/>
          </a:stretch>
        </p:blipFill>
        <p:spPr>
          <a:xfrm>
            <a:off x="4754008" y="2348948"/>
            <a:ext cx="4208400" cy="3603600"/>
          </a:xfrm>
          <a:prstGeom prst="rect">
            <a:avLst/>
          </a:prstGeom>
        </p:spPr>
      </p:pic>
    </p:spTree>
    <p:extLst>
      <p:ext uri="{BB962C8B-B14F-4D97-AF65-F5344CB8AC3E}">
        <p14:creationId xmlns:p14="http://schemas.microsoft.com/office/powerpoint/2010/main" val="1426919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952FCEF1-C5C4-707C-F9AD-802B6695BFB4}"/>
              </a:ext>
            </a:extLst>
          </p:cNvPr>
          <p:cNvPicPr>
            <a:picLocks noChangeAspect="1"/>
          </p:cNvPicPr>
          <p:nvPr/>
        </p:nvPicPr>
        <p:blipFill>
          <a:blip r:embed="rId2"/>
          <a:stretch>
            <a:fillRect/>
          </a:stretch>
        </p:blipFill>
        <p:spPr>
          <a:xfrm>
            <a:off x="825500" y="1270000"/>
            <a:ext cx="7379208" cy="5026152"/>
          </a:xfrm>
          <a:prstGeom prst="rect">
            <a:avLst/>
          </a:prstGeom>
        </p:spPr>
      </p:pic>
    </p:spTree>
    <p:extLst>
      <p:ext uri="{BB962C8B-B14F-4D97-AF65-F5344CB8AC3E}">
        <p14:creationId xmlns:p14="http://schemas.microsoft.com/office/powerpoint/2010/main" val="1623454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graphicFrame>
        <p:nvGraphicFramePr>
          <p:cNvPr id="7" name="SumGraphe">
            <a:extLst>
              <a:ext uri="{FF2B5EF4-FFF2-40B4-BE49-F238E27FC236}">
                <a16:creationId xmlns:a16="http://schemas.microsoft.com/office/drawing/2014/main" id="{DA043CB6-02C6-425C-49FC-1CCFE3DFEAFB}"/>
              </a:ext>
            </a:extLst>
          </p:cNvPr>
          <p:cNvGraphicFramePr>
            <a:graphicFrameLocks/>
          </p:cNvGraphicFramePr>
          <p:nvPr>
            <p:extLst>
              <p:ext uri="{D42A27DB-BD31-4B8C-83A1-F6EECF244321}">
                <p14:modId xmlns:p14="http://schemas.microsoft.com/office/powerpoint/2010/main" val="3608480122"/>
              </p:ext>
            </p:extLst>
          </p:nvPr>
        </p:nvGraphicFramePr>
        <p:xfrm>
          <a:off x="824708" y="1270552"/>
          <a:ext cx="7380000" cy="5025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4580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a:t>
            </a:r>
          </a:p>
        </p:txBody>
      </p:sp>
      <p:pic>
        <p:nvPicPr>
          <p:cNvPr id="3" name="EURUSD_ImageALLOC">
            <a:extLst>
              <a:ext uri="{FF2B5EF4-FFF2-40B4-BE49-F238E27FC236}">
                <a16:creationId xmlns:a16="http://schemas.microsoft.com/office/drawing/2014/main" id="{4CFD3795-3B12-EEBC-3502-7125AB14C6C1}"/>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5A753214-F57D-F5B9-ADF9-5B2AC55A0A08}"/>
              </a:ext>
            </a:extLst>
          </p:cNvPr>
          <p:cNvPicPr preferRelativeResize="0">
            <a:picLocks/>
          </p:cNvPicPr>
          <p:nvPr/>
        </p:nvPicPr>
        <p:blipFill>
          <a:blip r:embed="rId3"/>
          <a:stretch>
            <a:fillRect/>
          </a:stretch>
        </p:blipFill>
        <p:spPr>
          <a:xfrm>
            <a:off x="4749800" y="2349500"/>
            <a:ext cx="4204716" cy="3567600"/>
          </a:xfrm>
          <a:prstGeom prst="rect">
            <a:avLst/>
          </a:prstGeom>
        </p:spPr>
      </p:pic>
    </p:spTree>
    <p:extLst>
      <p:ext uri="{BB962C8B-B14F-4D97-AF65-F5344CB8AC3E}">
        <p14:creationId xmlns:p14="http://schemas.microsoft.com/office/powerpoint/2010/main" val="4247806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- 2023</a:t>
            </a:r>
          </a:p>
        </p:txBody>
      </p:sp>
      <p:pic>
        <p:nvPicPr>
          <p:cNvPr id="13" name="Image 12">
            <a:extLst>
              <a:ext uri="{FF2B5EF4-FFF2-40B4-BE49-F238E27FC236}">
                <a16:creationId xmlns:a16="http://schemas.microsoft.com/office/drawing/2014/main" id="{3E9F375B-9863-2675-0321-1E19C71AFCF5}"/>
              </a:ext>
            </a:extLst>
          </p:cNvPr>
          <p:cNvPicPr preferRelativeResize="0">
            <a:picLocks/>
          </p:cNvPicPr>
          <p:nvPr/>
        </p:nvPicPr>
        <p:blipFill>
          <a:blip r:embed="rId2"/>
          <a:stretch>
            <a:fillRect/>
          </a:stretch>
        </p:blipFill>
        <p:spPr>
          <a:xfrm>
            <a:off x="236136" y="2349500"/>
            <a:ext cx="4204800" cy="3567600"/>
          </a:xfrm>
          <a:prstGeom prst="rect">
            <a:avLst/>
          </a:prstGeom>
        </p:spPr>
      </p:pic>
      <p:pic>
        <p:nvPicPr>
          <p:cNvPr id="14" name="Image 13">
            <a:extLst>
              <a:ext uri="{FF2B5EF4-FFF2-40B4-BE49-F238E27FC236}">
                <a16:creationId xmlns:a16="http://schemas.microsoft.com/office/drawing/2014/main" id="{9392BCD9-F2D9-F11D-22A1-B6041C098916}"/>
              </a:ext>
            </a:extLst>
          </p:cNvPr>
          <p:cNvPicPr preferRelativeResize="0">
            <a:picLocks/>
          </p:cNvPicPr>
          <p:nvPr/>
        </p:nvPicPr>
        <p:blipFill>
          <a:blip r:embed="rId3"/>
          <a:stretch>
            <a:fillRect/>
          </a:stretch>
        </p:blipFill>
        <p:spPr>
          <a:xfrm>
            <a:off x="4749716" y="2349500"/>
            <a:ext cx="4204800" cy="3567600"/>
          </a:xfrm>
          <a:prstGeom prst="rect">
            <a:avLst/>
          </a:prstGeom>
        </p:spPr>
      </p:pic>
    </p:spTree>
    <p:extLst>
      <p:ext uri="{BB962C8B-B14F-4D97-AF65-F5344CB8AC3E}">
        <p14:creationId xmlns:p14="http://schemas.microsoft.com/office/powerpoint/2010/main" val="3150518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1FA08B0F-2C16-9830-8FEB-5102401FC6B9}"/>
              </a:ext>
            </a:extLst>
          </p:cNvPr>
          <p:cNvPicPr>
            <a:picLocks noChangeAspect="1"/>
          </p:cNvPicPr>
          <p:nvPr/>
        </p:nvPicPr>
        <p:blipFill>
          <a:blip r:embed="rId2"/>
          <a:stretch>
            <a:fillRect/>
          </a:stretch>
        </p:blipFill>
        <p:spPr>
          <a:xfrm>
            <a:off x="127000" y="1524000"/>
            <a:ext cx="8890000" cy="1138069"/>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B85EF3CE-38D6-6FEB-DAB0-402C59D5DFD4}"/>
              </a:ext>
            </a:extLst>
          </p:cNvPr>
          <p:cNvPicPr>
            <a:picLocks noChangeAspect="1"/>
          </p:cNvPicPr>
          <p:nvPr/>
        </p:nvPicPr>
        <p:blipFill>
          <a:blip r:embed="rId2"/>
          <a:stretch>
            <a:fillRect/>
          </a:stretch>
        </p:blipFill>
        <p:spPr>
          <a:xfrm>
            <a:off x="127000" y="1524000"/>
            <a:ext cx="8890000" cy="1155037"/>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C9EDFEF1-DD33-DEE1-C545-4555F1CE97BE}"/>
              </a:ext>
            </a:extLst>
          </p:cNvPr>
          <p:cNvPicPr>
            <a:picLocks noChangeAspect="1"/>
          </p:cNvPicPr>
          <p:nvPr/>
        </p:nvPicPr>
        <p:blipFill>
          <a:blip r:embed="rId2"/>
          <a:stretch>
            <a:fillRect/>
          </a:stretch>
        </p:blipFill>
        <p:spPr>
          <a:xfrm>
            <a:off x="317500" y="1143000"/>
            <a:ext cx="6451469" cy="1905000"/>
          </a:xfrm>
          <a:prstGeom prst="rect">
            <a:avLst/>
          </a:prstGeom>
        </p:spPr>
      </p:pic>
      <p:pic>
        <p:nvPicPr>
          <p:cNvPr id="7" name="Image 6">
            <a:extLst>
              <a:ext uri="{FF2B5EF4-FFF2-40B4-BE49-F238E27FC236}">
                <a16:creationId xmlns:a16="http://schemas.microsoft.com/office/drawing/2014/main" id="{70F35C6A-F889-0662-F429-DC247C827FF1}"/>
              </a:ext>
            </a:extLst>
          </p:cNvPr>
          <p:cNvPicPr>
            <a:picLocks noChangeAspect="1"/>
          </p:cNvPicPr>
          <p:nvPr/>
        </p:nvPicPr>
        <p:blipFill>
          <a:blip r:embed="rId3"/>
          <a:stretch>
            <a:fillRect/>
          </a:stretch>
        </p:blipFill>
        <p:spPr>
          <a:xfrm>
            <a:off x="3429000" y="3175000"/>
            <a:ext cx="5249610" cy="3429000"/>
          </a:xfrm>
          <a:prstGeom prst="rect">
            <a:avLst/>
          </a:prstGeom>
        </p:spPr>
      </p:pic>
    </p:spTree>
    <p:extLst>
      <p:ext uri="{BB962C8B-B14F-4D97-AF65-F5344CB8AC3E}">
        <p14:creationId xmlns:p14="http://schemas.microsoft.com/office/powerpoint/2010/main" val="981384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D4652B3C-DD5B-6186-FC1D-6EBF778328CC}"/>
              </a:ext>
            </a:extLst>
          </p:cNvPr>
          <p:cNvPicPr>
            <a:picLocks noChangeAspect="1"/>
          </p:cNvPicPr>
          <p:nvPr/>
        </p:nvPicPr>
        <p:blipFill>
          <a:blip r:embed="rId2"/>
          <a:stretch>
            <a:fillRect/>
          </a:stretch>
        </p:blipFill>
        <p:spPr>
          <a:xfrm>
            <a:off x="317500" y="1143000"/>
            <a:ext cx="6484896" cy="1905000"/>
          </a:xfrm>
          <a:prstGeom prst="rect">
            <a:avLst/>
          </a:prstGeom>
        </p:spPr>
      </p:pic>
      <p:pic>
        <p:nvPicPr>
          <p:cNvPr id="7" name="Image 6">
            <a:extLst>
              <a:ext uri="{FF2B5EF4-FFF2-40B4-BE49-F238E27FC236}">
                <a16:creationId xmlns:a16="http://schemas.microsoft.com/office/drawing/2014/main" id="{756F630F-2C72-226B-63C0-BCCA6D34F0C8}"/>
              </a:ext>
            </a:extLst>
          </p:cNvPr>
          <p:cNvPicPr>
            <a:picLocks noChangeAspect="1"/>
          </p:cNvPicPr>
          <p:nvPr/>
        </p:nvPicPr>
        <p:blipFill>
          <a:blip r:embed="rId3"/>
          <a:stretch>
            <a:fillRect/>
          </a:stretch>
        </p:blipFill>
        <p:spPr>
          <a:xfrm>
            <a:off x="3429000" y="3175000"/>
            <a:ext cx="5249610" cy="3429000"/>
          </a:xfrm>
          <a:prstGeom prst="rect">
            <a:avLst/>
          </a:prstGeom>
        </p:spPr>
      </p:pic>
    </p:spTree>
    <p:extLst>
      <p:ext uri="{BB962C8B-B14F-4D97-AF65-F5344CB8AC3E}">
        <p14:creationId xmlns:p14="http://schemas.microsoft.com/office/powerpoint/2010/main" val="3626923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F9286695-2BBA-3F41-35C3-C19B3EB240AF}"/>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138506498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Inspiration.thmx</Template>
  <TotalTime>5691</TotalTime>
  <Words>662</Words>
  <Application>Microsoft Office PowerPoint</Application>
  <PresentationFormat>Affichage à l'écran (4:3)</PresentationFormat>
  <Paragraphs>77</Paragraphs>
  <Slides>18</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18</vt:i4>
      </vt:variant>
    </vt:vector>
  </HeadingPairs>
  <TitlesOfParts>
    <vt:vector size="25"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EURGBP</vt:lpstr>
      <vt:lpstr> </vt:lpstr>
      <vt:lpstr>EURGBP - Historical &amp; Planned</vt:lpstr>
      <vt:lpstr>EURGBP - Synthesis</vt:lpstr>
      <vt:lpstr>EURGBP - 2022</vt:lpstr>
      <vt:lpstr>EURGBP - 2023</vt:lpstr>
      <vt:lpstr>EURUSD - Historical &amp; Planned</vt:lpstr>
      <vt:lpstr>EURUSD - Synthesis</vt:lpstr>
      <vt:lpstr>EURUSD - 2022</vt:lpstr>
      <vt:lpstr>EURUSD - 2023</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Eliott Gabrielle</cp:lastModifiedBy>
  <cp:revision>700</cp:revision>
  <cp:lastPrinted>2012-02-01T10:00:25Z</cp:lastPrinted>
  <dcterms:created xsi:type="dcterms:W3CDTF">2010-04-23T15:09:35Z</dcterms:created>
  <dcterms:modified xsi:type="dcterms:W3CDTF">2023-04-06T08:31:00Z</dcterms:modified>
</cp:coreProperties>
</file>