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27"/>
  </p:notesMasterIdLst>
  <p:sldIdLst>
    <p:sldId id="256" r:id="rId2"/>
    <p:sldId id="455" r:id="rId3"/>
    <p:sldId id="456" r:id="rId4"/>
    <p:sldId id="458" r:id="rId5"/>
    <p:sldId id="479" r:id="rId6"/>
    <p:sldId id="478" r:id="rId7"/>
    <p:sldId id="460" r:id="rId8"/>
    <p:sldId id="477" r:id="rId9"/>
    <p:sldId id="462" r:id="rId10"/>
    <p:sldId id="472" r:id="rId11"/>
    <p:sldId id="457" r:id="rId12"/>
    <p:sldId id="463" r:id="rId13"/>
    <p:sldId id="464" r:id="rId14"/>
    <p:sldId id="466" r:id="rId15"/>
    <p:sldId id="467" r:id="rId16"/>
    <p:sldId id="468" r:id="rId17"/>
    <p:sldId id="469" r:id="rId18"/>
    <p:sldId id="470" r:id="rId19"/>
    <p:sldId id="471" r:id="rId20"/>
    <p:sldId id="473" r:id="rId21"/>
    <p:sldId id="474" r:id="rId22"/>
    <p:sldId id="475" r:id="rId23"/>
    <p:sldId id="476" r:id="rId24"/>
    <p:sldId id="451" r:id="rId25"/>
    <p:sldId id="450" r:id="rId26"/>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69" d="100"/>
          <a:sy n="69" d="100"/>
        </p:scale>
        <p:origin x="1181" y="62"/>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01/12/2015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12/1/2015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Politique de gestion des risques de change</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1</a:t>
            </a:r>
            <a:r>
              <a:rPr lang="fr-FR" baseline="30000" dirty="0" smtClean="0">
                <a:solidFill>
                  <a:srgbClr val="302421"/>
                </a:solidFill>
                <a:latin typeface="Calibri" pitchFamily="34" charset="0"/>
              </a:rPr>
              <a:t>er</a:t>
            </a:r>
            <a:r>
              <a:rPr lang="fr-FR" dirty="0" smtClean="0">
                <a:solidFill>
                  <a:srgbClr val="302421"/>
                </a:solidFill>
                <a:latin typeface="Calibri" pitchFamily="34" charset="0"/>
              </a:rPr>
              <a:t> décembre 2015</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562565" y="3028486"/>
            <a:ext cx="6029325" cy="1200329"/>
          </a:xfrm>
          <a:prstGeom prst="rect">
            <a:avLst/>
          </a:prstGeom>
          <a:noFill/>
        </p:spPr>
        <p:txBody>
          <a:bodyPr wrap="square" rtlCol="0">
            <a:spAutoFit/>
          </a:bodyPr>
          <a:lstStyle/>
          <a:p>
            <a:pPr algn="ctr"/>
            <a:r>
              <a:rPr lang="fr-FR" sz="2400" b="1" dirty="0" smtClean="0">
                <a:latin typeface="Calibri" panose="020F0502020204030204" pitchFamily="34" charset="0"/>
              </a:rPr>
              <a:t>Illustration des points clés d’une politique de couverture</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2613106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1" y="173773"/>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Définitions</a:t>
            </a:r>
          </a:p>
          <a:p>
            <a:pPr algn="ctr"/>
            <a:r>
              <a:rPr lang="fr-FR" sz="2400" dirty="0" smtClean="0">
                <a:latin typeface="Calibri" panose="020F0502020204030204" pitchFamily="34" charset="0"/>
              </a:rPr>
              <a:t>Différentes natures de risques de change</a:t>
            </a:r>
            <a:endParaRPr lang="fr-FR" sz="2400" dirty="0">
              <a:latin typeface="Calibri" panose="020F0502020204030204" pitchFamily="34" charset="0"/>
            </a:endParaRPr>
          </a:p>
        </p:txBody>
      </p:sp>
      <p:sp>
        <p:nvSpPr>
          <p:cNvPr id="2" name="Rectangle 1"/>
          <p:cNvSpPr/>
          <p:nvPr/>
        </p:nvSpPr>
        <p:spPr>
          <a:xfrm>
            <a:off x="579863" y="1738677"/>
            <a:ext cx="8184995" cy="2831544"/>
          </a:xfrm>
          <a:prstGeom prst="rect">
            <a:avLst/>
          </a:prstGeom>
        </p:spPr>
        <p:txBody>
          <a:bodyPr wrap="square">
            <a:spAutoFit/>
          </a:bodyPr>
          <a:lstStyle/>
          <a:p>
            <a:pPr marL="342900" lvl="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opérationnel </a:t>
            </a:r>
            <a:r>
              <a:rPr lang="fr-FR" sz="1600" dirty="0">
                <a:latin typeface="Calibri" panose="020F0502020204030204" pitchFamily="34" charset="0"/>
                <a:ea typeface="Calibri" panose="020F0502020204030204" pitchFamily="34" charset="0"/>
                <a:cs typeface="Times New Roman" panose="02020603050405020304" pitchFamily="18" charset="0"/>
              </a:rPr>
              <a:t>lié aux transactions, actuelles ou futures, dont les modalités peuvent être très variées : appels d’offres, contrats cadres ou commandes fermes, facturation indexées, délais et modalités de paiement, etc.</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financier </a:t>
            </a:r>
            <a:r>
              <a:rPr lang="fr-FR" sz="1600" dirty="0">
                <a:latin typeface="Calibri" panose="020F0502020204030204" pitchFamily="34" charset="0"/>
                <a:ea typeface="Calibri" panose="020F0502020204030204" pitchFamily="34" charset="0"/>
                <a:cs typeface="Times New Roman" panose="02020603050405020304" pitchFamily="18" charset="0"/>
              </a:rPr>
              <a:t>lié aux dividendes et prêts intragroupe;</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de conversion </a:t>
            </a:r>
            <a:r>
              <a:rPr lang="fr-FR" sz="1600" dirty="0">
                <a:latin typeface="Calibri" panose="020F0502020204030204" pitchFamily="34" charset="0"/>
                <a:ea typeface="Calibri" panose="020F0502020204030204" pitchFamily="34" charset="0"/>
                <a:cs typeface="Times New Roman" panose="02020603050405020304" pitchFamily="18" charset="0"/>
              </a:rPr>
              <a:t>des états financiers;</a:t>
            </a:r>
          </a:p>
          <a:p>
            <a:pPr marL="342900" indent="-342900" algn="just">
              <a:spcBef>
                <a:spcPts val="1200"/>
              </a:spcBef>
              <a:spcAft>
                <a:spcPts val="0"/>
              </a:spcAft>
              <a:buFont typeface="Symbol" panose="05050102010706020507" pitchFamily="18" charset="2"/>
              <a:buChar char=""/>
            </a:pPr>
            <a:r>
              <a:rPr lang="fr-FR" sz="1600" u="sng" dirty="0">
                <a:latin typeface="Calibri" panose="020F0502020204030204" pitchFamily="34" charset="0"/>
                <a:ea typeface="Calibri" panose="020F0502020204030204" pitchFamily="34" charset="0"/>
                <a:cs typeface="Times New Roman" panose="02020603050405020304" pitchFamily="18" charset="0"/>
              </a:rPr>
              <a:t>Risque économique </a:t>
            </a:r>
            <a:r>
              <a:rPr lang="fr-FR" sz="1600" dirty="0">
                <a:latin typeface="Calibri" panose="020F0502020204030204" pitchFamily="34" charset="0"/>
                <a:ea typeface="Calibri" panose="020F0502020204030204" pitchFamily="34" charset="0"/>
                <a:cs typeface="Times New Roman" panose="02020603050405020304" pitchFamily="18" charset="0"/>
              </a:rPr>
              <a:t>qui concerne l’élasticité du chiffre d’affaires aux fluctuations des devises.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1200"/>
              </a:spcBef>
              <a:spcAft>
                <a:spcPts val="0"/>
              </a:spcAft>
              <a:buFont typeface="Symbol" panose="05050102010706020507" pitchFamily="18" charset="2"/>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ctr">
              <a:spcBef>
                <a:spcPts val="120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Les pages suivantes traitent du risque opérationnel</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109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88490" y="1204331"/>
            <a:ext cx="8908026" cy="5540597"/>
          </a:xfrm>
          <a:prstGeom prst="rect">
            <a:avLst/>
          </a:prstGeom>
          <a:noFill/>
          <a:ln w="9525">
            <a:noFill/>
            <a:miter lim="800000"/>
            <a:headEnd/>
            <a:tailEnd/>
          </a:ln>
        </p:spPr>
        <p:txBody>
          <a:bodyPr/>
          <a:lstStyle/>
          <a:p>
            <a:pPr marL="342900" indent="-342900" algn="just" defTabSz="914400">
              <a:spcBef>
                <a:spcPts val="1800"/>
              </a:spcBef>
              <a:buFont typeface="Wingdings" pitchFamily="2" charset="2"/>
              <a:buChar char="q"/>
              <a:defRPr/>
            </a:pPr>
            <a:r>
              <a:rPr lang="fr-FR" sz="1500" b="1" u="sng" kern="0" dirty="0">
                <a:solidFill>
                  <a:schemeClr val="tx1">
                    <a:lumMod val="95000"/>
                    <a:lumOff val="5000"/>
                  </a:schemeClr>
                </a:solidFill>
                <a:latin typeface="Calibri" pitchFamily="34" charset="0"/>
                <a:cs typeface="Calibri" pitchFamily="34" charset="0"/>
              </a:rPr>
              <a:t>Objectif de couverture</a:t>
            </a:r>
            <a:r>
              <a:rPr lang="fr-FR" sz="1500" kern="0" dirty="0">
                <a:solidFill>
                  <a:schemeClr val="tx1">
                    <a:lumMod val="95000"/>
                    <a:lumOff val="5000"/>
                  </a:schemeClr>
                </a:solidFill>
                <a:latin typeface="Calibri" pitchFamily="34" charset="0"/>
                <a:cs typeface="Calibri" pitchFamily="34" charset="0"/>
              </a:rPr>
              <a:t>: Réduire les risques opérationnels</a:t>
            </a:r>
          </a:p>
          <a:p>
            <a:pPr marL="628650" lvl="1" indent="-184150" algn="just" defTabSz="914400">
              <a:spcBef>
                <a:spcPts val="600"/>
              </a:spcBef>
              <a:buFont typeface="Arial" pitchFamily="34" charset="0"/>
              <a:buChar char="•"/>
              <a:defRPr/>
            </a:pPr>
            <a:r>
              <a:rPr lang="fr-FR" sz="1500" kern="0" dirty="0" smtClean="0">
                <a:solidFill>
                  <a:schemeClr val="tx1">
                    <a:lumMod val="95000"/>
                    <a:lumOff val="5000"/>
                  </a:schemeClr>
                </a:solidFill>
                <a:latin typeface="Calibri" pitchFamily="34" charset="0"/>
                <a:cs typeface="Calibri" pitchFamily="34" charset="0"/>
              </a:rPr>
              <a:t>Pas de spéculation: les couvertures doivent être affectées (adossées) à des facturations prévisionnelles.</a:t>
            </a:r>
          </a:p>
          <a:p>
            <a:pPr marL="628650" indent="-184150" algn="just" defTabSz="914400">
              <a:spcBef>
                <a:spcPts val="600"/>
              </a:spcBef>
              <a:buFont typeface="Arial" pitchFamily="34" charset="0"/>
              <a:buChar char="•"/>
              <a:defRPr/>
            </a:pPr>
            <a:r>
              <a:rPr lang="fr-FR" sz="1500" kern="0" dirty="0" smtClean="0">
                <a:solidFill>
                  <a:schemeClr val="tx1">
                    <a:lumMod val="95000"/>
                    <a:lumOff val="5000"/>
                  </a:schemeClr>
                </a:solidFill>
                <a:latin typeface="Calibri" pitchFamily="34" charset="0"/>
                <a:cs typeface="Calibri" pitchFamily="34" charset="0"/>
              </a:rPr>
              <a:t>Réduire </a:t>
            </a:r>
            <a:r>
              <a:rPr lang="fr-FR" sz="1500" kern="0" dirty="0">
                <a:solidFill>
                  <a:schemeClr val="tx1">
                    <a:lumMod val="95000"/>
                    <a:lumOff val="5000"/>
                  </a:schemeClr>
                </a:solidFill>
                <a:latin typeface="Calibri" pitchFamily="34" charset="0"/>
                <a:cs typeface="Calibri" pitchFamily="34" charset="0"/>
              </a:rPr>
              <a:t>autant que possible l’impact des fluctuations des </a:t>
            </a:r>
            <a:r>
              <a:rPr lang="fr-FR" sz="1500" kern="0" dirty="0" smtClean="0">
                <a:solidFill>
                  <a:schemeClr val="tx1">
                    <a:lumMod val="95000"/>
                    <a:lumOff val="5000"/>
                  </a:schemeClr>
                </a:solidFill>
                <a:latin typeface="Calibri" pitchFamily="34" charset="0"/>
                <a:cs typeface="Calibri" pitchFamily="34" charset="0"/>
              </a:rPr>
              <a:t>devises sur </a:t>
            </a:r>
            <a:r>
              <a:rPr lang="fr-FR" sz="1500" kern="0" dirty="0">
                <a:solidFill>
                  <a:schemeClr val="tx1">
                    <a:lumMod val="95000"/>
                    <a:lumOff val="5000"/>
                  </a:schemeClr>
                </a:solidFill>
                <a:latin typeface="Calibri" pitchFamily="34" charset="0"/>
                <a:cs typeface="Calibri" pitchFamily="34" charset="0"/>
              </a:rPr>
              <a:t>le résultat du groupe, et stabiliser les marges du groupe.</a:t>
            </a:r>
          </a:p>
          <a:p>
            <a:pPr marL="628650" lvl="1" indent="-184150" algn="just" defTabSz="914400">
              <a:spcBef>
                <a:spcPts val="600"/>
              </a:spcBef>
              <a:buFont typeface="Wingdings" pitchFamily="2" charset="2"/>
              <a:buChar char="Ø"/>
              <a:defRPr/>
            </a:pPr>
            <a:r>
              <a:rPr lang="fr-FR" sz="1500" kern="0" dirty="0" smtClean="0">
                <a:solidFill>
                  <a:schemeClr val="tx1">
                    <a:lumMod val="95000"/>
                    <a:lumOff val="5000"/>
                  </a:schemeClr>
                </a:solidFill>
                <a:latin typeface="Calibri" pitchFamily="34" charset="0"/>
                <a:cs typeface="Calibri" pitchFamily="34" charset="0"/>
              </a:rPr>
              <a:t>Les </a:t>
            </a:r>
            <a:r>
              <a:rPr lang="fr-FR" sz="1500" kern="0" dirty="0">
                <a:solidFill>
                  <a:schemeClr val="tx1">
                    <a:lumMod val="95000"/>
                    <a:lumOff val="5000"/>
                  </a:schemeClr>
                </a:solidFill>
                <a:latin typeface="Calibri" pitchFamily="34" charset="0"/>
                <a:cs typeface="Calibri" pitchFamily="34" charset="0"/>
              </a:rPr>
              <a:t>gains/pertes réalisés sur les couvertures doivent compenser des pertes/gains d’opportunité sur les </a:t>
            </a:r>
            <a:r>
              <a:rPr lang="fr-FR" sz="1500" kern="0" dirty="0" smtClean="0">
                <a:solidFill>
                  <a:schemeClr val="tx1">
                    <a:lumMod val="95000"/>
                    <a:lumOff val="5000"/>
                  </a:schemeClr>
                </a:solidFill>
                <a:latin typeface="Calibri" pitchFamily="34" charset="0"/>
                <a:cs typeface="Calibri" pitchFamily="34" charset="0"/>
              </a:rPr>
              <a:t>éléments couverts.</a:t>
            </a:r>
          </a:p>
          <a:p>
            <a:pPr marL="1187450" lvl="2" indent="-285750" algn="just" defTabSz="914400">
              <a:spcBef>
                <a:spcPts val="600"/>
              </a:spcBef>
              <a:buFont typeface="Wingdings" panose="05000000000000000000" pitchFamily="2" charset="2"/>
              <a:buChar char="§"/>
              <a:defRPr/>
            </a:pPr>
            <a:r>
              <a:rPr lang="fr-FR" sz="1500" kern="0" dirty="0" smtClean="0">
                <a:solidFill>
                  <a:srgbClr val="FF0000"/>
                </a:solidFill>
                <a:latin typeface="Calibri" pitchFamily="34" charset="0"/>
                <a:cs typeface="Calibri" pitchFamily="34" charset="0"/>
              </a:rPr>
              <a:t>Approche différenciée Nautisme / produits techniques selon besoins de garantie/flexibilité</a:t>
            </a:r>
            <a:endParaRPr lang="fr-FR" sz="1500" kern="0" dirty="0">
              <a:solidFill>
                <a:srgbClr val="FF0000"/>
              </a:solidFill>
              <a:latin typeface="Calibri" pitchFamily="34" charset="0"/>
              <a:cs typeface="Calibri" pitchFamily="34" charset="0"/>
            </a:endParaRPr>
          </a:p>
          <a:p>
            <a:pPr marL="342900" indent="-342900" algn="just" defTabSz="914400">
              <a:spcBef>
                <a:spcPts val="1800"/>
              </a:spcBef>
              <a:buFont typeface="Wingdings" pitchFamily="2" charset="2"/>
              <a:buChar char="q"/>
              <a:defRPr/>
            </a:pPr>
            <a:r>
              <a:rPr lang="fr-FR" sz="1500" b="1" u="sng" kern="0" dirty="0">
                <a:solidFill>
                  <a:schemeClr val="tx1">
                    <a:lumMod val="95000"/>
                    <a:lumOff val="5000"/>
                  </a:schemeClr>
                </a:solidFill>
                <a:latin typeface="Calibri" pitchFamily="34" charset="0"/>
                <a:cs typeface="Calibri" pitchFamily="34" charset="0"/>
              </a:rPr>
              <a:t>Principes comptables</a:t>
            </a:r>
            <a:r>
              <a:rPr lang="fr-FR" sz="1500" b="1" kern="0" dirty="0">
                <a:solidFill>
                  <a:schemeClr val="tx1">
                    <a:lumMod val="95000"/>
                    <a:lumOff val="5000"/>
                  </a:schemeClr>
                </a:solidFill>
                <a:latin typeface="Calibri" pitchFamily="34" charset="0"/>
                <a:cs typeface="Calibri" pitchFamily="34" charset="0"/>
              </a:rPr>
              <a:t>:</a:t>
            </a:r>
          </a:p>
          <a:p>
            <a:pPr marL="800100" lvl="1" indent="-342900" algn="just" defTabSz="914400">
              <a:spcBef>
                <a:spcPts val="600"/>
              </a:spcBef>
              <a:defRPr/>
            </a:pPr>
            <a:r>
              <a:rPr lang="fr-FR" sz="1500" kern="0" dirty="0">
                <a:solidFill>
                  <a:schemeClr val="tx1">
                    <a:lumMod val="95000"/>
                    <a:lumOff val="5000"/>
                  </a:schemeClr>
                </a:solidFill>
                <a:latin typeface="Calibri" pitchFamily="34" charset="0"/>
                <a:cs typeface="Calibri" pitchFamily="34" charset="0"/>
              </a:rPr>
              <a:t>Deux grandes options de principes de comptabilisation </a:t>
            </a:r>
            <a:r>
              <a:rPr lang="fr-FR" sz="1500" kern="0" dirty="0">
                <a:solidFill>
                  <a:srgbClr val="FF0000"/>
                </a:solidFill>
                <a:latin typeface="Calibri" pitchFamily="34" charset="0"/>
                <a:cs typeface="Calibri" pitchFamily="34" charset="0"/>
              </a:rPr>
              <a:t>[</a:t>
            </a:r>
            <a:r>
              <a:rPr lang="fr-FR" sz="1600" kern="0" dirty="0">
                <a:solidFill>
                  <a:srgbClr val="FF0000"/>
                </a:solidFill>
                <a:latin typeface="Calibri" pitchFamily="34" charset="0"/>
                <a:cs typeface="Calibri" pitchFamily="34" charset="0"/>
              </a:rPr>
              <a:t>A choisir ]</a:t>
            </a:r>
            <a:r>
              <a:rPr lang="fr-FR" sz="1500" kern="0" dirty="0">
                <a:solidFill>
                  <a:schemeClr val="tx1">
                    <a:lumMod val="95000"/>
                    <a:lumOff val="5000"/>
                  </a:schemeClr>
                </a:solidFill>
                <a:latin typeface="Calibri" pitchFamily="34" charset="0"/>
                <a:cs typeface="Calibri" pitchFamily="34" charset="0"/>
              </a:rPr>
              <a:t>:</a:t>
            </a:r>
          </a:p>
          <a:p>
            <a:pPr marL="628650" lvl="1" indent="-184150" algn="just" defTabSz="914400">
              <a:spcBef>
                <a:spcPts val="600"/>
              </a:spcBef>
              <a:buFont typeface="+mj-lt"/>
              <a:buAutoNum type="arabicPeriod"/>
              <a:defRPr/>
            </a:pPr>
            <a:r>
              <a:rPr lang="fr-FR" sz="1500" kern="0" dirty="0">
                <a:solidFill>
                  <a:schemeClr val="tx1">
                    <a:lumMod val="95000"/>
                    <a:lumOff val="5000"/>
                  </a:schemeClr>
                </a:solidFill>
                <a:latin typeface="Calibri" pitchFamily="34" charset="0"/>
                <a:cs typeface="Calibri" pitchFamily="34" charset="0"/>
              </a:rPr>
              <a:t>Principe de comptabilisation général: comptabilisation des variations de valorisation des couvertures (gains ou pertes latents) en résultat financier au fil de l’eau (les variations sont volatiles selon les marchés)</a:t>
            </a:r>
          </a:p>
          <a:p>
            <a:pPr marL="628650" lvl="1" indent="-184150" algn="just" defTabSz="914400">
              <a:spcBef>
                <a:spcPts val="600"/>
              </a:spcBef>
              <a:buFont typeface="+mj-lt"/>
              <a:buAutoNum type="arabicPeriod"/>
              <a:defRPr/>
            </a:pPr>
            <a:r>
              <a:rPr lang="fr-FR" sz="1500" kern="0" dirty="0">
                <a:solidFill>
                  <a:schemeClr val="tx1">
                    <a:lumMod val="95000"/>
                    <a:lumOff val="5000"/>
                  </a:schemeClr>
                </a:solidFill>
                <a:latin typeface="Calibri" pitchFamily="34" charset="0"/>
                <a:cs typeface="Calibri" pitchFamily="34" charset="0"/>
              </a:rPr>
              <a:t>Principe « comptabilité de couverture » IAS39*: comptabilisation des gains ou pertes ** en résultat opérationnel lors du trimestre concerné par la facturation sous-jacente.</a:t>
            </a:r>
          </a:p>
          <a:p>
            <a:pPr marL="1257300" lvl="2" indent="-342900" algn="just" defTabSz="914400">
              <a:spcBef>
                <a:spcPts val="600"/>
              </a:spcBef>
              <a:buFont typeface="Wingdings" pitchFamily="2" charset="2"/>
              <a:buChar char="Ø"/>
              <a:defRPr/>
            </a:pPr>
            <a:r>
              <a:rPr lang="fr-FR" sz="1500" kern="0" dirty="0">
                <a:solidFill>
                  <a:schemeClr val="tx1">
                    <a:lumMod val="95000"/>
                    <a:lumOff val="5000"/>
                  </a:schemeClr>
                </a:solidFill>
                <a:latin typeface="Calibri" pitchFamily="34" charset="0"/>
                <a:cs typeface="Calibri" pitchFamily="34" charset="0"/>
              </a:rPr>
              <a:t>Les réévaluations intermédiaires sont enregistrées en capitaux propres en attendant d’être recyclées en résultat opérationnel simultanément à l’élément couvert.</a:t>
            </a:r>
          </a:p>
          <a:p>
            <a:pPr marL="0" lvl="1" algn="just" defTabSz="914400">
              <a:spcBef>
                <a:spcPts val="1200"/>
              </a:spcBef>
              <a:defRPr/>
            </a:pPr>
            <a:r>
              <a:rPr lang="fr-FR" sz="1300" b="1" kern="0" dirty="0">
                <a:solidFill>
                  <a:schemeClr val="tx1">
                    <a:lumMod val="95000"/>
                    <a:lumOff val="5000"/>
                  </a:schemeClr>
                </a:solidFill>
                <a:latin typeface="Calibri" pitchFamily="34" charset="0"/>
                <a:cs typeface="Calibri" pitchFamily="34" charset="0"/>
              </a:rPr>
              <a:t>* A valider avec les CAC avant mise en place.</a:t>
            </a:r>
          </a:p>
          <a:p>
            <a:pPr marL="0" lvl="1" algn="just" defTabSz="914400">
              <a:spcBef>
                <a:spcPts val="0"/>
              </a:spcBef>
              <a:defRPr/>
            </a:pPr>
            <a:r>
              <a:rPr lang="fr-FR" sz="1300" kern="0" dirty="0">
                <a:solidFill>
                  <a:schemeClr val="tx1">
                    <a:lumMod val="95000"/>
                    <a:lumOff val="5000"/>
                  </a:schemeClr>
                </a:solidFill>
                <a:latin typeface="Calibri" pitchFamily="34" charset="0"/>
                <a:cs typeface="Calibri" pitchFamily="34" charset="0"/>
              </a:rPr>
              <a:t>** totalité de la variation de valorisation pour les ventes à termes et « valeur intrinsèque » seulement pour les options (la valeur temps étant enregistrée en résultat financier au fil de l’eau).</a:t>
            </a:r>
          </a:p>
          <a:p>
            <a:pPr algn="just" defTabSz="914400">
              <a:defRPr/>
            </a:pPr>
            <a:endParaRPr lang="fr-FR" sz="1600" kern="0" dirty="0">
              <a:solidFill>
                <a:srgbClr val="FF0000"/>
              </a:solidFill>
              <a:latin typeface="Calibri" pitchFamily="34" charset="0"/>
              <a:cs typeface="Calibri" pitchFamily="34" charset="0"/>
            </a:endParaRPr>
          </a:p>
        </p:txBody>
      </p:sp>
      <p:sp>
        <p:nvSpPr>
          <p:cNvPr id="27651"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dirty="0" err="1">
                <a:solidFill>
                  <a:srgbClr val="302421"/>
                </a:solidFill>
                <a:latin typeface="Calibri" panose="020F0502020204030204" pitchFamily="34" charset="0"/>
              </a:rPr>
              <a:t>Politique</a:t>
            </a:r>
            <a:r>
              <a:rPr lang="en-US" altLang="fr-FR" sz="2400" dirty="0">
                <a:solidFill>
                  <a:srgbClr val="302421"/>
                </a:solidFill>
                <a:latin typeface="Calibri" panose="020F0502020204030204" pitchFamily="34" charset="0"/>
              </a:rPr>
              <a:t> de couverture</a:t>
            </a:r>
          </a:p>
        </p:txBody>
      </p:sp>
    </p:spTree>
    <p:extLst>
      <p:ext uri="{BB962C8B-B14F-4D97-AF65-F5344CB8AC3E}">
        <p14:creationId xmlns:p14="http://schemas.microsoft.com/office/powerpoint/2010/main" val="10705719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127819" y="1091381"/>
            <a:ext cx="8868697" cy="5444357"/>
          </a:xfrm>
          <a:prstGeom prst="rect">
            <a:avLst/>
          </a:prstGeom>
          <a:noFill/>
          <a:ln w="9525">
            <a:noFill/>
            <a:miter lim="800000"/>
            <a:headEnd/>
            <a:tailEnd/>
          </a:ln>
        </p:spPr>
        <p:txBody>
          <a:bodyPr/>
          <a:lstStyle/>
          <a:p>
            <a:pPr marL="342900" indent="-342900" algn="just" defTabSz="914400">
              <a:spcBef>
                <a:spcPts val="600"/>
              </a:spcBef>
              <a:buFont typeface="Wingdings" pitchFamily="2" charset="2"/>
              <a:buChar char="q"/>
              <a:defRPr/>
            </a:pPr>
            <a:r>
              <a:rPr lang="fr-FR" sz="1600" b="1" u="sng" kern="0" dirty="0" smtClean="0">
                <a:solidFill>
                  <a:schemeClr val="tx1">
                    <a:lumMod val="95000"/>
                    <a:lumOff val="5000"/>
                  </a:schemeClr>
                </a:solidFill>
                <a:latin typeface="Calibri" pitchFamily="34" charset="0"/>
                <a:cs typeface="Calibri" pitchFamily="34" charset="0"/>
              </a:rPr>
              <a:t>Horizon de couverture:</a:t>
            </a:r>
          </a:p>
          <a:p>
            <a:pPr marL="541338" lvl="1" indent="-187325" algn="just" defTabSz="914400">
              <a:spcBef>
                <a:spcPts val="600"/>
              </a:spcBef>
              <a:buFont typeface="Arial" panose="020B0604020202020204" pitchFamily="34" charset="0"/>
              <a:buChar char="•"/>
              <a:defRPr/>
            </a:pPr>
            <a:r>
              <a:rPr lang="fr-FR" sz="1600" kern="0" dirty="0" smtClean="0">
                <a:solidFill>
                  <a:schemeClr val="tx1">
                    <a:lumMod val="95000"/>
                    <a:lumOff val="5000"/>
                  </a:schemeClr>
                </a:solidFill>
                <a:latin typeface="Calibri" pitchFamily="34" charset="0"/>
                <a:cs typeface="Calibri" pitchFamily="34" charset="0"/>
              </a:rPr>
              <a:t>Selon la visibilité sur les expositions et les cours budget et les cycle opérationnels:</a:t>
            </a:r>
          </a:p>
          <a:p>
            <a:pPr marL="998538" lvl="2" indent="-187325" algn="just" defTabSz="914400">
              <a:spcBef>
                <a:spcPts val="0"/>
              </a:spcBef>
              <a:buFont typeface="Arial" panose="020B0604020202020204" pitchFamily="34" charset="0"/>
              <a:buChar char="•"/>
              <a:defRPr/>
            </a:pPr>
            <a:r>
              <a:rPr lang="fr-FR" sz="1600" kern="0" dirty="0" smtClean="0">
                <a:solidFill>
                  <a:srgbClr val="FF0000"/>
                </a:solidFill>
                <a:latin typeface="Calibri" pitchFamily="34" charset="0"/>
                <a:cs typeface="Calibri" pitchFamily="34" charset="0"/>
              </a:rPr>
              <a:t>Nautisme: Approche budgétaire.</a:t>
            </a:r>
          </a:p>
          <a:p>
            <a:pPr marL="998538" lvl="2" indent="-187325" algn="just" defTabSz="914400">
              <a:spcBef>
                <a:spcPts val="0"/>
              </a:spcBef>
              <a:buFont typeface="Arial" panose="020B0604020202020204" pitchFamily="34" charset="0"/>
              <a:buChar char="•"/>
              <a:defRPr/>
            </a:pPr>
            <a:r>
              <a:rPr lang="fr-FR" sz="1600" kern="0" dirty="0" smtClean="0">
                <a:solidFill>
                  <a:srgbClr val="FF0000"/>
                </a:solidFill>
                <a:latin typeface="Calibri" pitchFamily="34" charset="0"/>
                <a:cs typeface="Calibri" pitchFamily="34" charset="0"/>
              </a:rPr>
              <a:t>Produits techniques: 3-6 mois glissants pour conserver flexibilité tout en sécurisant les marges sur contrats en cours?</a:t>
            </a:r>
          </a:p>
          <a:p>
            <a:pPr marL="342900" indent="-342900" algn="just" defTabSz="914400">
              <a:spcBef>
                <a:spcPts val="1200"/>
              </a:spcBef>
              <a:buFont typeface="Wingdings" pitchFamily="2" charset="2"/>
              <a:buChar char="q"/>
              <a:defRPr/>
            </a:pPr>
            <a:r>
              <a:rPr lang="fr-FR" sz="1600" b="1" u="sng" kern="0" dirty="0">
                <a:solidFill>
                  <a:schemeClr val="tx1">
                    <a:lumMod val="95000"/>
                    <a:lumOff val="5000"/>
                  </a:schemeClr>
                </a:solidFill>
                <a:latin typeface="Calibri" pitchFamily="34" charset="0"/>
                <a:cs typeface="Calibri" pitchFamily="34" charset="0"/>
              </a:rPr>
              <a:t>Montants à </a:t>
            </a:r>
            <a:r>
              <a:rPr lang="fr-FR" sz="1600" b="1" u="sng" kern="0" dirty="0" smtClean="0">
                <a:solidFill>
                  <a:schemeClr val="tx1">
                    <a:lumMod val="95000"/>
                    <a:lumOff val="5000"/>
                  </a:schemeClr>
                </a:solidFill>
                <a:latin typeface="Calibri" pitchFamily="34" charset="0"/>
                <a:cs typeface="Calibri" pitchFamily="34" charset="0"/>
              </a:rPr>
              <a:t>couvrir</a:t>
            </a:r>
            <a:r>
              <a:rPr lang="fr-FR" sz="1600" kern="0" dirty="0" smtClean="0">
                <a:solidFill>
                  <a:schemeClr val="tx1">
                    <a:lumMod val="95000"/>
                    <a:lumOff val="5000"/>
                  </a:schemeClr>
                </a:solidFill>
                <a:latin typeface="Calibri" pitchFamily="34" charset="0"/>
                <a:cs typeface="Calibri" pitchFamily="34" charset="0"/>
              </a:rPr>
              <a:t> </a:t>
            </a:r>
            <a:endParaRPr lang="fr-FR" sz="1600" kern="0" dirty="0">
              <a:solidFill>
                <a:schemeClr val="tx1">
                  <a:lumMod val="95000"/>
                  <a:lumOff val="5000"/>
                </a:schemeClr>
              </a:solidFill>
              <a:latin typeface="Calibri" pitchFamily="34" charset="0"/>
              <a:cs typeface="Calibri" pitchFamily="34" charset="0"/>
            </a:endParaRPr>
          </a:p>
          <a:p>
            <a:pPr marL="541338" lvl="1" indent="-187325" algn="just" defTabSz="914400">
              <a:spcBef>
                <a:spcPts val="600"/>
              </a:spcBef>
              <a:buFont typeface="Arial" pitchFamily="34" charset="0"/>
              <a:buChar char="•"/>
              <a:defRPr/>
            </a:pPr>
            <a:r>
              <a:rPr lang="fr-FR" sz="1600" kern="0" dirty="0" smtClean="0">
                <a:solidFill>
                  <a:schemeClr val="tx1">
                    <a:lumMod val="95000"/>
                    <a:lumOff val="5000"/>
                  </a:schemeClr>
                </a:solidFill>
                <a:latin typeface="Calibri" pitchFamily="34" charset="0"/>
                <a:cs typeface="Calibri" pitchFamily="34" charset="0"/>
              </a:rPr>
              <a:t>Approche budgétaire: Approche décroissante au fil du temps pour refléter l’incertitude sur les prévisions d’expositions ? </a:t>
            </a:r>
          </a:p>
          <a:p>
            <a:pPr marL="998538" lvl="2" indent="-187325" algn="just" defTabSz="914400">
              <a:spcBef>
                <a:spcPts val="300"/>
              </a:spcBef>
              <a:buFont typeface="Arial" pitchFamily="34" charset="0"/>
              <a:buChar char="•"/>
              <a:defRPr/>
            </a:pPr>
            <a:r>
              <a:rPr lang="fr-FR" sz="1600" kern="0" dirty="0" smtClean="0">
                <a:solidFill>
                  <a:schemeClr val="tx1">
                    <a:lumMod val="95000"/>
                    <a:lumOff val="5000"/>
                  </a:schemeClr>
                </a:solidFill>
                <a:latin typeface="Calibri" pitchFamily="34" charset="0"/>
                <a:cs typeface="Calibri" pitchFamily="34" charset="0"/>
              </a:rPr>
              <a:t>Trimestre en cours: 90%, T+1: 80</a:t>
            </a:r>
            <a:r>
              <a:rPr lang="fr-FR" sz="1600" kern="0" dirty="0">
                <a:solidFill>
                  <a:schemeClr val="tx1">
                    <a:lumMod val="95000"/>
                    <a:lumOff val="5000"/>
                  </a:schemeClr>
                </a:solidFill>
                <a:latin typeface="Calibri" pitchFamily="34" charset="0"/>
                <a:cs typeface="Calibri" pitchFamily="34" charset="0"/>
              </a:rPr>
              <a:t>%, </a:t>
            </a:r>
            <a:r>
              <a:rPr lang="fr-FR" sz="1600" kern="0" dirty="0" smtClean="0">
                <a:solidFill>
                  <a:schemeClr val="tx1">
                    <a:lumMod val="95000"/>
                    <a:lumOff val="5000"/>
                  </a:schemeClr>
                </a:solidFill>
                <a:latin typeface="Calibri" pitchFamily="34" charset="0"/>
                <a:cs typeface="Calibri" pitchFamily="34" charset="0"/>
              </a:rPr>
              <a:t>T+2: 70%, T+3: </a:t>
            </a:r>
            <a:r>
              <a:rPr lang="fr-FR" sz="1600" kern="0" dirty="0">
                <a:solidFill>
                  <a:schemeClr val="tx1">
                    <a:lumMod val="95000"/>
                    <a:lumOff val="5000"/>
                  </a:schemeClr>
                </a:solidFill>
                <a:latin typeface="Calibri" pitchFamily="34" charset="0"/>
                <a:cs typeface="Calibri" pitchFamily="34" charset="0"/>
              </a:rPr>
              <a:t>6</a:t>
            </a:r>
            <a:r>
              <a:rPr lang="fr-FR" sz="1600" kern="0" dirty="0" smtClean="0">
                <a:solidFill>
                  <a:schemeClr val="tx1">
                    <a:lumMod val="95000"/>
                    <a:lumOff val="5000"/>
                  </a:schemeClr>
                </a:solidFill>
                <a:latin typeface="Calibri" pitchFamily="34" charset="0"/>
                <a:cs typeface="Calibri" pitchFamily="34" charset="0"/>
              </a:rPr>
              <a:t>0%, T+4: 50%</a:t>
            </a:r>
          </a:p>
          <a:p>
            <a:pPr marL="541338" lvl="1" indent="-187325" algn="just" defTabSz="914400">
              <a:spcBef>
                <a:spcPts val="6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Approche </a:t>
            </a:r>
            <a:r>
              <a:rPr lang="fr-FR" sz="1600" kern="0" dirty="0" smtClean="0">
                <a:solidFill>
                  <a:schemeClr val="tx1">
                    <a:lumMod val="95000"/>
                    <a:lumOff val="5000"/>
                  </a:schemeClr>
                </a:solidFill>
                <a:latin typeface="Calibri" pitchFamily="34" charset="0"/>
                <a:cs typeface="Calibri" pitchFamily="34" charset="0"/>
              </a:rPr>
              <a:t>« glissante » : </a:t>
            </a:r>
            <a:r>
              <a:rPr lang="fr-FR" sz="1600" kern="0" dirty="0">
                <a:solidFill>
                  <a:schemeClr val="tx1">
                    <a:lumMod val="95000"/>
                    <a:lumOff val="5000"/>
                  </a:schemeClr>
                </a:solidFill>
                <a:latin typeface="Calibri" pitchFamily="34" charset="0"/>
                <a:cs typeface="Calibri" pitchFamily="34" charset="0"/>
              </a:rPr>
              <a:t>Approche décroissante </a:t>
            </a:r>
            <a:r>
              <a:rPr lang="fr-FR" sz="1600" kern="0" dirty="0" smtClean="0">
                <a:solidFill>
                  <a:schemeClr val="tx1">
                    <a:lumMod val="95000"/>
                    <a:lumOff val="5000"/>
                  </a:schemeClr>
                </a:solidFill>
                <a:latin typeface="Calibri" pitchFamily="34" charset="0"/>
                <a:cs typeface="Calibri" pitchFamily="34" charset="0"/>
              </a:rPr>
              <a:t>également.</a:t>
            </a:r>
          </a:p>
          <a:p>
            <a:pPr marL="639763" lvl="1" indent="-285750" algn="just" defTabSz="914400">
              <a:spcBef>
                <a:spcPts val="600"/>
              </a:spcBef>
              <a:buFont typeface="Wingdings" panose="05000000000000000000" pitchFamily="2" charset="2"/>
              <a:buChar char="Ø"/>
              <a:defRPr/>
            </a:pPr>
            <a:r>
              <a:rPr lang="fr-FR" sz="1600" kern="0" dirty="0" smtClean="0">
                <a:solidFill>
                  <a:srgbClr val="FF0000"/>
                </a:solidFill>
                <a:latin typeface="Calibri" pitchFamily="34" charset="0"/>
              </a:rPr>
              <a:t>Pourcentages à définir en fonction de la visibilité sur les expositions, des cours budget.</a:t>
            </a:r>
            <a:endParaRPr lang="fr-FR" sz="1600" kern="0" dirty="0">
              <a:solidFill>
                <a:srgbClr val="FF0000"/>
              </a:solidFill>
              <a:latin typeface="Calibri" pitchFamily="34" charset="0"/>
            </a:endParaRPr>
          </a:p>
          <a:p>
            <a:pPr marL="285750" indent="-285750" algn="just">
              <a:spcBef>
                <a:spcPts val="1200"/>
              </a:spcBef>
              <a:buFont typeface="Wingdings" panose="05000000000000000000" pitchFamily="2" charset="2"/>
              <a:buChar char="q"/>
            </a:pPr>
            <a:r>
              <a:rPr lang="fr-FR" sz="1600" b="1" u="sng" kern="0" dirty="0">
                <a:solidFill>
                  <a:schemeClr val="tx1">
                    <a:lumMod val="95000"/>
                    <a:lumOff val="5000"/>
                  </a:schemeClr>
                </a:solidFill>
                <a:latin typeface="Calibri" pitchFamily="34" charset="0"/>
                <a:cs typeface="Calibri" pitchFamily="34" charset="0"/>
              </a:rPr>
              <a:t>Fréquence des opérations de couverture </a:t>
            </a:r>
            <a:r>
              <a:rPr lang="fr-FR" sz="1600" kern="0" dirty="0">
                <a:solidFill>
                  <a:schemeClr val="tx1">
                    <a:lumMod val="95000"/>
                    <a:lumOff val="5000"/>
                  </a:schemeClr>
                </a:solidFill>
                <a:latin typeface="Calibri" pitchFamily="34" charset="0"/>
                <a:cs typeface="Calibri" pitchFamily="34" charset="0"/>
              </a:rPr>
              <a:t>: </a:t>
            </a:r>
          </a:p>
          <a:p>
            <a:pPr marL="550863" indent="-285750" algn="just">
              <a:spcBef>
                <a:spcPts val="600"/>
              </a:spcBef>
              <a:buFont typeface="Arial" panose="020B0604020202020204" pitchFamily="34" charset="0"/>
              <a:buChar char="•"/>
            </a:pPr>
            <a:r>
              <a:rPr lang="fr-FR" sz="1500" dirty="0">
                <a:solidFill>
                  <a:schemeClr val="tx1">
                    <a:lumMod val="95000"/>
                    <a:lumOff val="5000"/>
                  </a:schemeClr>
                </a:solidFill>
                <a:latin typeface="Calibri" panose="020F0502020204030204" pitchFamily="34" charset="0"/>
              </a:rPr>
              <a:t>Gestion courante: Les couvertures seront livrées ou levées en </a:t>
            </a:r>
            <a:r>
              <a:rPr lang="fr-FR" sz="1500" dirty="0" smtClean="0">
                <a:solidFill>
                  <a:schemeClr val="tx1">
                    <a:lumMod val="95000"/>
                    <a:lumOff val="5000"/>
                  </a:schemeClr>
                </a:solidFill>
                <a:latin typeface="Calibri" panose="020F0502020204030204" pitchFamily="34" charset="0"/>
              </a:rPr>
              <a:t>fonction </a:t>
            </a:r>
            <a:r>
              <a:rPr lang="fr-FR" sz="1500" dirty="0">
                <a:solidFill>
                  <a:schemeClr val="tx1">
                    <a:lumMod val="95000"/>
                    <a:lumOff val="5000"/>
                  </a:schemeClr>
                </a:solidFill>
                <a:latin typeface="Calibri" panose="020F0502020204030204" pitchFamily="34" charset="0"/>
              </a:rPr>
              <a:t>des besoins opérationnels (encaissements ou décaissements</a:t>
            </a:r>
            <a:r>
              <a:rPr lang="fr-FR" sz="1500" dirty="0" smtClean="0">
                <a:solidFill>
                  <a:schemeClr val="tx1">
                    <a:lumMod val="95000"/>
                    <a:lumOff val="5000"/>
                  </a:schemeClr>
                </a:solidFill>
                <a:latin typeface="Calibri" panose="020F0502020204030204" pitchFamily="34" charset="0"/>
              </a:rPr>
              <a:t>);</a:t>
            </a:r>
            <a:endParaRPr lang="fr-FR" sz="1500" dirty="0">
              <a:solidFill>
                <a:schemeClr val="tx1">
                  <a:lumMod val="95000"/>
                  <a:lumOff val="5000"/>
                </a:schemeClr>
              </a:solidFill>
              <a:latin typeface="Calibri" panose="020F0502020204030204" pitchFamily="34" charset="0"/>
            </a:endParaRPr>
          </a:p>
          <a:p>
            <a:pPr marL="550863" indent="-285750" algn="just">
              <a:spcBef>
                <a:spcPts val="600"/>
              </a:spcBef>
              <a:buFont typeface="Arial" panose="020B0604020202020204" pitchFamily="34" charset="0"/>
              <a:buChar char="•"/>
            </a:pPr>
            <a:r>
              <a:rPr lang="fr-FR" sz="1500" dirty="0" smtClean="0">
                <a:solidFill>
                  <a:schemeClr val="tx1">
                    <a:lumMod val="95000"/>
                    <a:lumOff val="5000"/>
                  </a:schemeClr>
                </a:solidFill>
                <a:latin typeface="Calibri" panose="020F0502020204030204" pitchFamily="34" charset="0"/>
              </a:rPr>
              <a:t>Revue </a:t>
            </a:r>
            <a:r>
              <a:rPr lang="fr-FR" sz="1500" dirty="0" smtClean="0">
                <a:solidFill>
                  <a:srgbClr val="FF0000"/>
                </a:solidFill>
                <a:latin typeface="Calibri" panose="020F0502020204030204" pitchFamily="34" charset="0"/>
              </a:rPr>
              <a:t>[mensuelle?]</a:t>
            </a:r>
            <a:r>
              <a:rPr lang="fr-FR" sz="1500" dirty="0" smtClean="0">
                <a:solidFill>
                  <a:schemeClr val="tx1">
                    <a:lumMod val="95000"/>
                    <a:lumOff val="5000"/>
                  </a:schemeClr>
                </a:solidFill>
                <a:latin typeface="Calibri" panose="020F0502020204030204" pitchFamily="34" charset="0"/>
              </a:rPr>
              <a:t> des expositions vs prévisions: ajustement des couvertures.</a:t>
            </a:r>
            <a:endParaRPr lang="fr-FR" sz="1500" dirty="0">
              <a:solidFill>
                <a:schemeClr val="tx1">
                  <a:lumMod val="95000"/>
                  <a:lumOff val="5000"/>
                </a:schemeClr>
              </a:solidFill>
              <a:latin typeface="Calibri" panose="020F0502020204030204" pitchFamily="34" charset="0"/>
            </a:endParaRPr>
          </a:p>
          <a:p>
            <a:pPr marL="342900" indent="-342900" algn="just" defTabSz="914400">
              <a:spcBef>
                <a:spcPts val="1200"/>
              </a:spcBef>
              <a:buFont typeface="Wingdings" pitchFamily="2" charset="2"/>
              <a:buChar char="q"/>
              <a:defRPr/>
            </a:pPr>
            <a:r>
              <a:rPr lang="fr-FR" sz="1600" b="1" u="sng" kern="0" dirty="0" smtClean="0">
                <a:solidFill>
                  <a:schemeClr val="tx1">
                    <a:lumMod val="95000"/>
                    <a:lumOff val="5000"/>
                  </a:schemeClr>
                </a:solidFill>
                <a:latin typeface="Calibri" pitchFamily="34" charset="0"/>
                <a:cs typeface="Calibri" pitchFamily="34" charset="0"/>
              </a:rPr>
              <a:t>Approche </a:t>
            </a:r>
            <a:r>
              <a:rPr lang="fr-FR" sz="1600" b="1" u="sng" kern="0" dirty="0">
                <a:solidFill>
                  <a:schemeClr val="tx1">
                    <a:lumMod val="95000"/>
                    <a:lumOff val="5000"/>
                  </a:schemeClr>
                </a:solidFill>
                <a:latin typeface="Calibri" pitchFamily="34" charset="0"/>
                <a:cs typeface="Calibri" pitchFamily="34" charset="0"/>
              </a:rPr>
              <a:t>micro ou macro-couverture</a:t>
            </a:r>
          </a:p>
          <a:p>
            <a:pPr marL="625475" lvl="1" indent="-168275" algn="just" defTabSz="914400">
              <a:spcBef>
                <a:spcPts val="600"/>
              </a:spcBef>
              <a:buFont typeface="Arial" pitchFamily="34" charset="0"/>
              <a:buChar char="•"/>
              <a:defRPr/>
            </a:pPr>
            <a:r>
              <a:rPr lang="fr-FR" sz="1500" dirty="0">
                <a:solidFill>
                  <a:schemeClr val="tx1">
                    <a:lumMod val="95000"/>
                    <a:lumOff val="5000"/>
                  </a:schemeClr>
                </a:solidFill>
                <a:latin typeface="Calibri" panose="020F0502020204030204" pitchFamily="34" charset="0"/>
              </a:rPr>
              <a:t>Une approche macro semble la plus intéressante. L’élément couvert sera représenté par des portions de chiffre d’affaires </a:t>
            </a:r>
            <a:r>
              <a:rPr lang="fr-FR" sz="1500" dirty="0" smtClean="0">
                <a:solidFill>
                  <a:schemeClr val="tx1">
                    <a:lumMod val="95000"/>
                    <a:lumOff val="5000"/>
                  </a:schemeClr>
                </a:solidFill>
                <a:latin typeface="Calibri" panose="020F0502020204030204" pitchFamily="34" charset="0"/>
              </a:rPr>
              <a:t>remis </a:t>
            </a:r>
            <a:r>
              <a:rPr lang="fr-FR" sz="1500" dirty="0">
                <a:solidFill>
                  <a:schemeClr val="tx1">
                    <a:lumMod val="95000"/>
                    <a:lumOff val="5000"/>
                  </a:schemeClr>
                </a:solidFill>
                <a:latin typeface="Calibri" panose="020F0502020204030204" pitchFamily="34" charset="0"/>
              </a:rPr>
              <a:t>à jour régulièrement.</a:t>
            </a:r>
          </a:p>
          <a:p>
            <a:pPr marL="354013" lvl="1" algn="just" defTabSz="914400">
              <a:spcBef>
                <a:spcPts val="600"/>
              </a:spcBef>
              <a:defRPr/>
            </a:pPr>
            <a:endParaRPr lang="fr-FR" sz="1600" kern="0" dirty="0" smtClean="0">
              <a:solidFill>
                <a:schemeClr val="tx1">
                  <a:lumMod val="95000"/>
                  <a:lumOff val="5000"/>
                </a:schemeClr>
              </a:solidFill>
              <a:latin typeface="Calibri" pitchFamily="34" charset="0"/>
            </a:endParaRPr>
          </a:p>
          <a:p>
            <a:pPr marL="639763" lvl="1" indent="-285750" algn="just" defTabSz="914400">
              <a:spcBef>
                <a:spcPts val="600"/>
              </a:spcBef>
              <a:buFont typeface="Wingdings" panose="05000000000000000000" pitchFamily="2" charset="2"/>
              <a:buChar char="Ø"/>
              <a:defRPr/>
            </a:pPr>
            <a:endParaRPr lang="fr-FR" sz="1600" dirty="0">
              <a:solidFill>
                <a:schemeClr val="tx1">
                  <a:lumMod val="95000"/>
                  <a:lumOff val="5000"/>
                </a:schemeClr>
              </a:solidFill>
              <a:latin typeface="Calibri" panose="020F0502020204030204" pitchFamily="34" charset="0"/>
            </a:endParaRPr>
          </a:p>
        </p:txBody>
      </p:sp>
      <p:sp>
        <p:nvSpPr>
          <p:cNvPr id="29699"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dirty="0" err="1">
                <a:solidFill>
                  <a:srgbClr val="302421"/>
                </a:solidFill>
                <a:latin typeface="Calibri" panose="020F0502020204030204" pitchFamily="34" charset="0"/>
              </a:rPr>
              <a:t>Politique</a:t>
            </a:r>
            <a:r>
              <a:rPr lang="en-US" altLang="fr-FR" sz="2400" dirty="0">
                <a:solidFill>
                  <a:srgbClr val="302421"/>
                </a:solidFill>
                <a:latin typeface="Calibri" panose="020F0502020204030204" pitchFamily="34" charset="0"/>
              </a:rPr>
              <a:t> de couverture</a:t>
            </a:r>
          </a:p>
        </p:txBody>
      </p:sp>
    </p:spTree>
    <p:extLst>
      <p:ext uri="{BB962C8B-B14F-4D97-AF65-F5344CB8AC3E}">
        <p14:creationId xmlns:p14="http://schemas.microsoft.com/office/powerpoint/2010/main" val="753799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223838" y="1236663"/>
            <a:ext cx="8491537" cy="5299075"/>
          </a:xfrm>
          <a:prstGeom prst="rect">
            <a:avLst/>
          </a:prstGeom>
          <a:noFill/>
          <a:ln w="9525">
            <a:noFill/>
            <a:miter lim="800000"/>
            <a:headEnd/>
            <a:tailEnd/>
          </a:ln>
        </p:spPr>
        <p:txBody>
          <a:bodyPr/>
          <a:lstStyle/>
          <a:p>
            <a:pPr marL="342900" indent="-342900" algn="just" defTabSz="914400">
              <a:spcBef>
                <a:spcPts val="600"/>
              </a:spcBef>
              <a:buFont typeface="Wingdings" pitchFamily="2" charset="2"/>
              <a:buChar char="q"/>
              <a:defRPr/>
            </a:pPr>
            <a:r>
              <a:rPr lang="fr-FR" sz="1600" b="1" u="sng" kern="0" dirty="0">
                <a:solidFill>
                  <a:schemeClr val="tx1">
                    <a:lumMod val="95000"/>
                    <a:lumOff val="5000"/>
                  </a:schemeClr>
                </a:solidFill>
                <a:latin typeface="Calibri" pitchFamily="34" charset="0"/>
                <a:cs typeface="Calibri" pitchFamily="34" charset="0"/>
              </a:rPr>
              <a:t>Instruments </a:t>
            </a:r>
            <a:r>
              <a:rPr lang="fr-FR" sz="1600" b="1" u="sng" kern="0" dirty="0" smtClean="0">
                <a:solidFill>
                  <a:schemeClr val="tx1">
                    <a:lumMod val="95000"/>
                    <a:lumOff val="5000"/>
                  </a:schemeClr>
                </a:solidFill>
                <a:latin typeface="Calibri" pitchFamily="34" charset="0"/>
                <a:cs typeface="Calibri" pitchFamily="34" charset="0"/>
              </a:rPr>
              <a:t>autorisés</a:t>
            </a:r>
            <a:r>
              <a:rPr lang="fr-FR" sz="1600" b="1" kern="0" dirty="0" smtClean="0">
                <a:solidFill>
                  <a:schemeClr val="tx1">
                    <a:lumMod val="95000"/>
                    <a:lumOff val="5000"/>
                  </a:schemeClr>
                </a:solidFill>
                <a:latin typeface="Calibri" pitchFamily="34" charset="0"/>
                <a:cs typeface="Calibri" pitchFamily="34" charset="0"/>
              </a:rPr>
              <a:t>: favoriser les produits simples et transparents qualifiables en IAS 39.</a:t>
            </a:r>
            <a:endParaRPr lang="fr-FR" sz="1600" b="1"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à terme </a:t>
            </a:r>
            <a:r>
              <a:rPr lang="fr-FR" sz="1600" kern="0" dirty="0" smtClean="0">
                <a:solidFill>
                  <a:schemeClr val="tx1">
                    <a:lumMod val="95000"/>
                    <a:lumOff val="5000"/>
                  </a:schemeClr>
                </a:solidFill>
                <a:latin typeface="Calibri" pitchFamily="34" charset="0"/>
                <a:cs typeface="Calibri" pitchFamily="34" charset="0"/>
              </a:rPr>
              <a:t>(ex: ventes </a:t>
            </a:r>
            <a:r>
              <a:rPr lang="fr-FR" sz="1600" kern="0" dirty="0">
                <a:solidFill>
                  <a:schemeClr val="tx1">
                    <a:lumMod val="95000"/>
                    <a:lumOff val="5000"/>
                  </a:schemeClr>
                </a:solidFill>
                <a:latin typeface="Calibri" pitchFamily="34" charset="0"/>
                <a:cs typeface="Calibri" pitchFamily="34" charset="0"/>
              </a:rPr>
              <a:t>à terme d’USD contre </a:t>
            </a:r>
            <a:r>
              <a:rPr lang="fr-FR" sz="1600" kern="0" dirty="0" smtClean="0">
                <a:solidFill>
                  <a:schemeClr val="tx1">
                    <a:lumMod val="95000"/>
                    <a:lumOff val="5000"/>
                  </a:schemeClr>
                </a:solidFill>
                <a:latin typeface="Calibri" pitchFamily="34" charset="0"/>
                <a:cs typeface="Calibri" pitchFamily="34" charset="0"/>
              </a:rPr>
              <a:t>Euro).</a:t>
            </a:r>
            <a:endParaRPr lang="fr-FR" sz="1600"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par achat d’options </a:t>
            </a:r>
            <a:r>
              <a:rPr lang="fr-FR" sz="1600" kern="0" dirty="0" smtClean="0">
                <a:solidFill>
                  <a:schemeClr val="tx1">
                    <a:lumMod val="95000"/>
                    <a:lumOff val="5000"/>
                  </a:schemeClr>
                </a:solidFill>
                <a:latin typeface="Calibri" pitchFamily="34" charset="0"/>
                <a:cs typeface="Calibri" pitchFamily="34" charset="0"/>
              </a:rPr>
              <a:t>(ex: options </a:t>
            </a:r>
            <a:r>
              <a:rPr lang="fr-FR" sz="1600" kern="0" dirty="0">
                <a:solidFill>
                  <a:schemeClr val="tx1">
                    <a:lumMod val="95000"/>
                    <a:lumOff val="5000"/>
                  </a:schemeClr>
                </a:solidFill>
                <a:latin typeface="Calibri" pitchFamily="34" charset="0"/>
                <a:cs typeface="Calibri" pitchFamily="34" charset="0"/>
              </a:rPr>
              <a:t>de ventes </a:t>
            </a:r>
            <a:r>
              <a:rPr lang="fr-FR" sz="1600" kern="0" dirty="0" smtClean="0">
                <a:solidFill>
                  <a:schemeClr val="tx1">
                    <a:lumMod val="95000"/>
                    <a:lumOff val="5000"/>
                  </a:schemeClr>
                </a:solidFill>
                <a:latin typeface="Calibri" pitchFamily="34" charset="0"/>
                <a:cs typeface="Calibri" pitchFamily="34" charset="0"/>
              </a:rPr>
              <a:t>d’USD).</a:t>
            </a:r>
            <a:endParaRPr lang="fr-FR" sz="1600" kern="0" dirty="0">
              <a:solidFill>
                <a:schemeClr val="tx1">
                  <a:lumMod val="95000"/>
                  <a:lumOff val="5000"/>
                </a:schemeClr>
              </a:solidFill>
              <a:latin typeface="Calibri" pitchFamily="34" charset="0"/>
              <a:cs typeface="Calibri" pitchFamily="34" charset="0"/>
            </a:endParaRPr>
          </a:p>
          <a:p>
            <a:pPr marL="625475" lvl="1" indent="-168275" algn="just" defTabSz="914400">
              <a:spcBef>
                <a:spcPts val="300"/>
              </a:spcBef>
              <a:buFont typeface="Arial" pitchFamily="34" charset="0"/>
              <a:buChar char="•"/>
              <a:defRPr/>
            </a:pPr>
            <a:r>
              <a:rPr lang="fr-FR" sz="1600" kern="0" dirty="0">
                <a:solidFill>
                  <a:schemeClr val="tx1">
                    <a:lumMod val="95000"/>
                    <a:lumOff val="5000"/>
                  </a:schemeClr>
                </a:solidFill>
                <a:latin typeface="Calibri" pitchFamily="34" charset="0"/>
                <a:cs typeface="Calibri" pitchFamily="34" charset="0"/>
              </a:rPr>
              <a:t>Couvertures par combinaison d’options achetées et vendues (tunnels qui permettent d’encadrer un cours de vente </a:t>
            </a:r>
            <a:r>
              <a:rPr lang="fr-FR" sz="1600" kern="0" dirty="0" smtClean="0">
                <a:solidFill>
                  <a:schemeClr val="tx1">
                    <a:lumMod val="95000"/>
                    <a:lumOff val="5000"/>
                  </a:schemeClr>
                </a:solidFill>
                <a:latin typeface="Calibri" pitchFamily="34" charset="0"/>
                <a:cs typeface="Calibri" pitchFamily="34" charset="0"/>
              </a:rPr>
              <a:t>d’une </a:t>
            </a:r>
            <a:r>
              <a:rPr lang="fr-FR" sz="1600" kern="0" dirty="0">
                <a:solidFill>
                  <a:schemeClr val="tx1">
                    <a:lumMod val="95000"/>
                    <a:lumOff val="5000"/>
                  </a:schemeClr>
                </a:solidFill>
                <a:latin typeface="Calibri" pitchFamily="34" charset="0"/>
                <a:cs typeface="Calibri" pitchFamily="34" charset="0"/>
              </a:rPr>
              <a:t>devise</a:t>
            </a:r>
            <a:r>
              <a:rPr lang="fr-FR" sz="1600" kern="0" dirty="0" smtClean="0">
                <a:solidFill>
                  <a:schemeClr val="tx1">
                    <a:lumMod val="95000"/>
                    <a:lumOff val="5000"/>
                  </a:schemeClr>
                </a:solidFill>
                <a:latin typeface="Calibri" pitchFamily="34" charset="0"/>
                <a:cs typeface="Calibri" pitchFamily="34" charset="0"/>
              </a:rPr>
              <a:t>).</a:t>
            </a:r>
          </a:p>
          <a:p>
            <a:pPr marL="742950" lvl="1" indent="-285750" algn="just" defTabSz="914400">
              <a:spcBef>
                <a:spcPts val="300"/>
              </a:spcBef>
              <a:buFont typeface="Wingdings" panose="05000000000000000000" pitchFamily="2" charset="2"/>
              <a:buChar char="Ø"/>
              <a:defRPr/>
            </a:pPr>
            <a:r>
              <a:rPr lang="fr-FR" sz="1600" kern="0" dirty="0" smtClean="0">
                <a:solidFill>
                  <a:srgbClr val="FF0000"/>
                </a:solidFill>
                <a:latin typeface="Calibri" pitchFamily="34" charset="0"/>
              </a:rPr>
              <a:t>Le choix pourra se faire en fonction de la visibilité des expositions et des cours budget à défendre (selon le cours de marché au moment de la couverture).</a:t>
            </a:r>
            <a:endParaRPr lang="fr-FR" sz="1600" kern="0" dirty="0">
              <a:solidFill>
                <a:srgbClr val="FF0000"/>
              </a:solidFill>
              <a:latin typeface="Calibri" pitchFamily="34" charset="0"/>
            </a:endParaRPr>
          </a:p>
          <a:p>
            <a:pPr marL="625475" lvl="1" indent="-168275" algn="just" defTabSz="914400">
              <a:spcBef>
                <a:spcPts val="300"/>
              </a:spcBef>
              <a:buFont typeface="Arial" pitchFamily="34" charset="0"/>
              <a:buChar char="•"/>
              <a:defRPr/>
            </a:pPr>
            <a:endParaRPr lang="fr-FR" sz="1600" kern="0" dirty="0">
              <a:solidFill>
                <a:schemeClr val="tx1">
                  <a:lumMod val="95000"/>
                  <a:lumOff val="5000"/>
                </a:schemeClr>
              </a:solidFill>
              <a:latin typeface="Calibri" pitchFamily="34" charset="0"/>
              <a:cs typeface="Calibri" pitchFamily="34" charset="0"/>
            </a:endParaRPr>
          </a:p>
          <a:p>
            <a:pPr marL="342900" indent="-342900" algn="just" defTabSz="914400">
              <a:spcBef>
                <a:spcPts val="1200"/>
              </a:spcBef>
              <a:buFont typeface="Wingdings" pitchFamily="2" charset="2"/>
              <a:buChar char="q"/>
              <a:defRPr/>
            </a:pPr>
            <a:r>
              <a:rPr lang="fr-FR" sz="1600" b="1" u="sng" kern="0" dirty="0" smtClean="0">
                <a:latin typeface="Calibri" pitchFamily="34" charset="0"/>
                <a:cs typeface="Calibri" pitchFamily="34" charset="0"/>
              </a:rPr>
              <a:t>Contrôles et </a:t>
            </a:r>
            <a:r>
              <a:rPr lang="fr-FR" sz="1600" b="1" u="sng" kern="0" dirty="0" err="1" smtClean="0">
                <a:latin typeface="Calibri" pitchFamily="34" charset="0"/>
                <a:cs typeface="Calibri" pitchFamily="34" charset="0"/>
              </a:rPr>
              <a:t>reporting</a:t>
            </a:r>
            <a:endParaRPr lang="fr-FR" sz="1600" b="1" u="sng" kern="0" dirty="0">
              <a:latin typeface="Calibri" pitchFamily="34" charset="0"/>
              <a:cs typeface="Calibri" pitchFamily="34" charset="0"/>
            </a:endParaRPr>
          </a:p>
          <a:p>
            <a:pPr marL="717550" lvl="2" indent="-269875" algn="just" defTabSz="914400">
              <a:spcBef>
                <a:spcPts val="300"/>
              </a:spcBef>
              <a:buFont typeface="Arial" pitchFamily="34" charset="0"/>
              <a:buChar char="•"/>
              <a:defRPr/>
            </a:pPr>
            <a:r>
              <a:rPr lang="fr-FR" sz="1600" kern="0" dirty="0">
                <a:latin typeface="Calibri" pitchFamily="34" charset="0"/>
                <a:cs typeface="Calibri" pitchFamily="34" charset="0"/>
              </a:rPr>
              <a:t>Validation </a:t>
            </a:r>
            <a:r>
              <a:rPr lang="fr-FR" sz="1600" kern="0" dirty="0" smtClean="0">
                <a:latin typeface="Calibri" pitchFamily="34" charset="0"/>
                <a:cs typeface="Calibri" pitchFamily="34" charset="0"/>
              </a:rPr>
              <a:t>/ révision </a:t>
            </a:r>
            <a:r>
              <a:rPr lang="fr-FR" sz="1600" kern="0" dirty="0">
                <a:latin typeface="Calibri" pitchFamily="34" charset="0"/>
                <a:cs typeface="Calibri" pitchFamily="34" charset="0"/>
              </a:rPr>
              <a:t>de la politique annuellement: </a:t>
            </a:r>
            <a:r>
              <a:rPr lang="fr-FR" sz="1600" kern="0" dirty="0" smtClean="0">
                <a:latin typeface="Calibri" pitchFamily="34" charset="0"/>
                <a:cs typeface="Calibri" pitchFamily="34" charset="0"/>
              </a:rPr>
              <a:t>Comité de Direction / Conseil d’Administration </a:t>
            </a:r>
            <a:r>
              <a:rPr lang="fr-FR" sz="1600" kern="0" dirty="0" smtClean="0">
                <a:solidFill>
                  <a:srgbClr val="FF0000"/>
                </a:solidFill>
                <a:latin typeface="Calibri" pitchFamily="34" charset="0"/>
                <a:cs typeface="Calibri" pitchFamily="34" charset="0"/>
              </a:rPr>
              <a:t>[à définir].</a:t>
            </a:r>
            <a:endParaRPr lang="fr-FR" sz="1600" kern="0" dirty="0">
              <a:solidFill>
                <a:srgbClr val="FF0000"/>
              </a:solidFill>
              <a:latin typeface="Calibri" pitchFamily="34" charset="0"/>
              <a:cs typeface="Calibri" pitchFamily="34" charset="0"/>
            </a:endParaRPr>
          </a:p>
          <a:p>
            <a:pPr marL="717550" lvl="2" indent="-269875" algn="just" defTabSz="914400">
              <a:spcBef>
                <a:spcPts val="300"/>
              </a:spcBef>
              <a:buFont typeface="Arial" pitchFamily="34" charset="0"/>
              <a:buChar char="•"/>
              <a:defRPr/>
            </a:pPr>
            <a:r>
              <a:rPr lang="fr-FR" sz="1600" kern="0" dirty="0">
                <a:latin typeface="Calibri" pitchFamily="34" charset="0"/>
                <a:cs typeface="Calibri" pitchFamily="34" charset="0"/>
              </a:rPr>
              <a:t>Choix et exécution des couvertures: Directeur Financier .</a:t>
            </a:r>
          </a:p>
          <a:p>
            <a:pPr marL="717550" lvl="1" indent="-260350" algn="just" defTabSz="914400">
              <a:spcBef>
                <a:spcPts val="300"/>
              </a:spcBef>
              <a:buFont typeface="Arial" pitchFamily="34" charset="0"/>
              <a:buChar char="•"/>
              <a:defRPr/>
            </a:pPr>
            <a:r>
              <a:rPr lang="fr-FR" sz="1600" kern="0" dirty="0" smtClean="0">
                <a:latin typeface="Calibri" pitchFamily="34" charset="0"/>
                <a:cs typeface="Calibri" pitchFamily="34" charset="0"/>
              </a:rPr>
              <a:t>Reporting (mensuel et après chaque couverture):</a:t>
            </a:r>
            <a:r>
              <a:rPr lang="fr-FR" sz="1600" kern="0" dirty="0" smtClean="0">
                <a:solidFill>
                  <a:srgbClr val="FF0000"/>
                </a:solidFill>
                <a:latin typeface="Calibri" pitchFamily="34" charset="0"/>
                <a:cs typeface="Calibri" pitchFamily="34" charset="0"/>
              </a:rPr>
              <a:t>[A préciser selon besoins opérationnels et auditeurs]</a:t>
            </a:r>
            <a:endParaRPr lang="fr-FR" sz="1600" kern="0" dirty="0">
              <a:solidFill>
                <a:srgbClr val="FF0000"/>
              </a:solidFill>
              <a:latin typeface="Calibri" pitchFamily="34" charset="0"/>
              <a:cs typeface="Calibri" pitchFamily="34" charset="0"/>
            </a:endParaRP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 Global </a:t>
            </a:r>
            <a:r>
              <a:rPr lang="fr-FR" sz="1400" kern="0" dirty="0" err="1" smtClean="0">
                <a:latin typeface="Calibri" pitchFamily="34" charset="0"/>
                <a:cs typeface="Calibri" pitchFamily="34" charset="0"/>
              </a:rPr>
              <a:t>Hedge</a:t>
            </a:r>
            <a:r>
              <a:rPr lang="fr-FR" sz="1400" kern="0" dirty="0" smtClean="0">
                <a:latin typeface="Calibri" pitchFamily="34" charset="0"/>
                <a:cs typeface="Calibri" pitchFamily="34" charset="0"/>
              </a:rPr>
              <a:t> Position » (voir annexe): Expositions par devise, ratios de couverture, cours de couverture (par </a:t>
            </a:r>
            <a:r>
              <a:rPr lang="fr-FR" sz="1400" kern="0" dirty="0">
                <a:latin typeface="Calibri" pitchFamily="34" charset="0"/>
                <a:cs typeface="Calibri" pitchFamily="34" charset="0"/>
              </a:rPr>
              <a:t>devise, par année), analyse de performance, indicateurs-clés d’aide à la </a:t>
            </a:r>
            <a:r>
              <a:rPr lang="fr-FR" sz="1400" kern="0" dirty="0" smtClean="0">
                <a:latin typeface="Calibri" pitchFamily="34" charset="0"/>
                <a:cs typeface="Calibri" pitchFamily="34" charset="0"/>
              </a:rPr>
              <a:t>décision, calcul </a:t>
            </a:r>
            <a:r>
              <a:rPr lang="fr-FR" sz="1400" kern="0" dirty="0">
                <a:latin typeface="Calibri" pitchFamily="34" charset="0"/>
                <a:cs typeface="Calibri" pitchFamily="34" charset="0"/>
              </a:rPr>
              <a:t>des gains/pertes liés aux couvertures par rapport au cours </a:t>
            </a:r>
            <a:r>
              <a:rPr lang="fr-FR" sz="1400" kern="0" dirty="0" smtClean="0">
                <a:latin typeface="Calibri" pitchFamily="34" charset="0"/>
                <a:cs typeface="Calibri" pitchFamily="34" charset="0"/>
              </a:rPr>
              <a:t>budget.</a:t>
            </a:r>
            <a:endParaRPr lang="fr-FR" sz="1400" kern="0" dirty="0">
              <a:latin typeface="Calibri" pitchFamily="34" charset="0"/>
              <a:cs typeface="Calibri" pitchFamily="34" charset="0"/>
            </a:endParaRP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Valorisation </a:t>
            </a:r>
            <a:r>
              <a:rPr lang="fr-FR" sz="1400" kern="0" dirty="0">
                <a:latin typeface="Calibri" pitchFamily="34" charset="0"/>
                <a:cs typeface="Calibri" pitchFamily="34" charset="0"/>
              </a:rPr>
              <a:t>des couvertures en vie</a:t>
            </a:r>
            <a:r>
              <a:rPr lang="fr-FR" sz="1400" kern="0" dirty="0" smtClean="0">
                <a:latin typeface="Calibri" pitchFamily="34" charset="0"/>
                <a:cs typeface="Calibri" pitchFamily="34" charset="0"/>
              </a:rPr>
              <a:t>;</a:t>
            </a:r>
          </a:p>
          <a:p>
            <a:pPr marL="1200150" lvl="2" indent="-285750" algn="just" defTabSz="914400">
              <a:spcBef>
                <a:spcPts val="300"/>
              </a:spcBef>
              <a:buFont typeface="Wingdings" panose="05000000000000000000" pitchFamily="2" charset="2"/>
              <a:buChar char="ü"/>
              <a:defRPr/>
            </a:pPr>
            <a:r>
              <a:rPr lang="fr-FR" sz="1400" kern="0" dirty="0">
                <a:latin typeface="Calibri" pitchFamily="34" charset="0"/>
                <a:cs typeface="Calibri" pitchFamily="34" charset="0"/>
              </a:rPr>
              <a:t>Echéancier des couvertures;</a:t>
            </a:r>
          </a:p>
          <a:p>
            <a:pPr marL="1200150" lvl="2" indent="-285750" algn="just" defTabSz="914400">
              <a:spcBef>
                <a:spcPts val="300"/>
              </a:spcBef>
              <a:buFont typeface="Wingdings" panose="05000000000000000000" pitchFamily="2" charset="2"/>
              <a:buChar char="ü"/>
              <a:defRPr/>
            </a:pPr>
            <a:r>
              <a:rPr lang="fr-FR" sz="1400" kern="0" dirty="0" smtClean="0">
                <a:latin typeface="Calibri" pitchFamily="34" charset="0"/>
                <a:cs typeface="Calibri" pitchFamily="34" charset="0"/>
              </a:rPr>
              <a:t>IFRS (semestriel – à préciser) : documentation IAS 39, dont tests d’efficacité.</a:t>
            </a:r>
            <a:endParaRPr lang="fr-FR" sz="1400" kern="0" dirty="0">
              <a:latin typeface="Calibri" pitchFamily="34" charset="0"/>
              <a:cs typeface="Calibri" pitchFamily="34" charset="0"/>
            </a:endParaRPr>
          </a:p>
          <a:p>
            <a:pPr marL="1257300" lvl="2" indent="-342900" algn="just" defTabSz="914400">
              <a:spcBef>
                <a:spcPts val="0"/>
              </a:spcBef>
              <a:defRPr/>
            </a:pPr>
            <a:endParaRPr lang="fr-FR" kern="0" dirty="0">
              <a:solidFill>
                <a:srgbClr val="FF0000"/>
              </a:solidFill>
              <a:latin typeface="Calibri" pitchFamily="34" charset="0"/>
              <a:cs typeface="Calibri" pitchFamily="34" charset="0"/>
            </a:endParaRPr>
          </a:p>
          <a:p>
            <a:pPr marL="800100" lvl="1" indent="-342900" algn="just" defTabSz="914400">
              <a:spcBef>
                <a:spcPts val="600"/>
              </a:spcBef>
              <a:buFont typeface="Arial" pitchFamily="34" charset="0"/>
              <a:buChar char="•"/>
              <a:defRPr/>
            </a:pPr>
            <a:endParaRPr lang="fr-FR" kern="0" dirty="0">
              <a:solidFill>
                <a:srgbClr val="FF0000"/>
              </a:solidFill>
              <a:latin typeface="Calibri" pitchFamily="34" charset="0"/>
              <a:cs typeface="Calibri" pitchFamily="34" charset="0"/>
            </a:endParaRPr>
          </a:p>
          <a:p>
            <a:pPr marL="717550" lvl="2" indent="-269875" algn="just" defTabSz="914400">
              <a:spcBef>
                <a:spcPts val="0"/>
              </a:spcBef>
              <a:defRPr/>
            </a:pPr>
            <a:endParaRPr lang="fr-FR" kern="0" dirty="0">
              <a:solidFill>
                <a:srgbClr val="FF0000"/>
              </a:solidFill>
              <a:latin typeface="Calibri" pitchFamily="34" charset="0"/>
              <a:cs typeface="Calibri" pitchFamily="34" charset="0"/>
            </a:endParaRPr>
          </a:p>
          <a:p>
            <a:pPr marL="717550" lvl="2" indent="-269875" algn="just" defTabSz="914400">
              <a:spcBef>
                <a:spcPts val="0"/>
              </a:spcBef>
              <a:buFont typeface="Arial" pitchFamily="34" charset="0"/>
              <a:buChar char="•"/>
              <a:defRPr/>
            </a:pPr>
            <a:endParaRPr lang="fr-FR" kern="0" dirty="0">
              <a:solidFill>
                <a:srgbClr val="FF0000"/>
              </a:solidFill>
              <a:latin typeface="Calibri" pitchFamily="34" charset="0"/>
              <a:cs typeface="Calibri" pitchFamily="34" charset="0"/>
            </a:endParaRPr>
          </a:p>
        </p:txBody>
      </p:sp>
      <p:sp>
        <p:nvSpPr>
          <p:cNvPr id="31747" name="Rectangle 9"/>
          <p:cNvSpPr>
            <a:spLocks noChangeArrowheads="1"/>
          </p:cNvSpPr>
          <p:nvPr/>
        </p:nvSpPr>
        <p:spPr bwMode="auto">
          <a:xfrm>
            <a:off x="428625" y="496888"/>
            <a:ext cx="8286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fr-FR" sz="2400">
                <a:solidFill>
                  <a:srgbClr val="302421"/>
                </a:solidFill>
                <a:latin typeface="Calibri" panose="020F0502020204030204" pitchFamily="34" charset="0"/>
              </a:rPr>
              <a:t>Politique de couverture</a:t>
            </a:r>
          </a:p>
        </p:txBody>
      </p:sp>
    </p:spTree>
    <p:extLst>
      <p:ext uri="{BB962C8B-B14F-4D97-AF65-F5344CB8AC3E}">
        <p14:creationId xmlns:p14="http://schemas.microsoft.com/office/powerpoint/2010/main" val="3228793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9"/>
          <p:cNvSpPr>
            <a:spLocks noChangeArrowheads="1"/>
          </p:cNvSpPr>
          <p:nvPr/>
        </p:nvSpPr>
        <p:spPr bwMode="auto">
          <a:xfrm>
            <a:off x="1447800" y="2159000"/>
            <a:ext cx="6705600" cy="2400657"/>
          </a:xfrm>
          <a:prstGeom prst="rect">
            <a:avLst/>
          </a:prstGeom>
          <a:noFill/>
          <a:ln w="9525">
            <a:noFill/>
            <a:miter lim="800000"/>
            <a:headEnd/>
            <a:tailEnd/>
          </a:ln>
        </p:spPr>
        <p:txBody>
          <a:bodyPr>
            <a:spAutoFit/>
          </a:bodyPr>
          <a:lstStyle/>
          <a:p>
            <a:pPr algn="ctr">
              <a:defRPr/>
            </a:pPr>
            <a:r>
              <a:rPr lang="fr-FR" sz="2400" b="1" dirty="0">
                <a:solidFill>
                  <a:srgbClr val="302421"/>
                </a:solidFill>
                <a:latin typeface="Calibri" pitchFamily="34" charset="0"/>
              </a:rPr>
              <a:t>ANNEXES</a:t>
            </a:r>
          </a:p>
          <a:p>
            <a:pPr algn="ctr">
              <a:defRPr/>
            </a:pPr>
            <a:endParaRPr lang="fr-FR" sz="2400" b="1" dirty="0">
              <a:solidFill>
                <a:srgbClr val="302421"/>
              </a:solidFill>
              <a:latin typeface="Calibri" pitchFamily="34" charset="0"/>
            </a:endParaRPr>
          </a:p>
          <a:p>
            <a:pPr marL="355600" indent="-355600">
              <a:spcBef>
                <a:spcPts val="1200"/>
              </a:spcBef>
              <a:buFont typeface="Wingdings" pitchFamily="2" charset="2"/>
              <a:buChar char="q"/>
              <a:defRPr/>
            </a:pPr>
            <a:r>
              <a:rPr lang="fr-FR" sz="2400" dirty="0" smtClean="0">
                <a:solidFill>
                  <a:srgbClr val="302421"/>
                </a:solidFill>
                <a:latin typeface="Calibri" pitchFamily="34" charset="0"/>
              </a:rPr>
              <a:t>Principes de comptabilité de couverture IAS 39</a:t>
            </a:r>
          </a:p>
          <a:p>
            <a:pPr marL="355600" indent="-355600">
              <a:spcBef>
                <a:spcPts val="1200"/>
              </a:spcBef>
              <a:buFont typeface="Wingdings" pitchFamily="2" charset="2"/>
              <a:buChar char="q"/>
              <a:defRPr/>
            </a:pPr>
            <a:r>
              <a:rPr lang="fr-FR" sz="2400" dirty="0" smtClean="0">
                <a:solidFill>
                  <a:srgbClr val="302421"/>
                </a:solidFill>
                <a:latin typeface="Calibri" pitchFamily="34" charset="0"/>
              </a:rPr>
              <a:t>Différents </a:t>
            </a:r>
            <a:r>
              <a:rPr lang="fr-FR" sz="2400" dirty="0">
                <a:solidFill>
                  <a:srgbClr val="302421"/>
                </a:solidFill>
                <a:latin typeface="Calibri" pitchFamily="34" charset="0"/>
              </a:rPr>
              <a:t>types de couvertures: </a:t>
            </a:r>
            <a:r>
              <a:rPr lang="fr-FR" sz="2400" dirty="0" smtClean="0">
                <a:solidFill>
                  <a:srgbClr val="302421"/>
                </a:solidFill>
                <a:latin typeface="Calibri" pitchFamily="34" charset="0"/>
              </a:rPr>
              <a:t>définitions</a:t>
            </a:r>
          </a:p>
          <a:p>
            <a:pPr marL="355600" indent="-355600">
              <a:spcBef>
                <a:spcPts val="1200"/>
              </a:spcBef>
              <a:buFont typeface="Wingdings" pitchFamily="2" charset="2"/>
              <a:buChar char="q"/>
              <a:defRPr/>
            </a:pPr>
            <a:r>
              <a:rPr lang="fr-FR" sz="2400" dirty="0" smtClean="0">
                <a:solidFill>
                  <a:srgbClr val="302421"/>
                </a:solidFill>
                <a:latin typeface="Calibri" pitchFamily="34" charset="0"/>
              </a:rPr>
              <a:t>Exemple de reporting global : contrôle et gestion</a:t>
            </a:r>
          </a:p>
        </p:txBody>
      </p:sp>
    </p:spTree>
    <p:extLst>
      <p:ext uri="{BB962C8B-B14F-4D97-AF65-F5344CB8AC3E}">
        <p14:creationId xmlns:p14="http://schemas.microsoft.com/office/powerpoint/2010/main" val="794609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9"/>
          <p:cNvSpPr>
            <a:spLocks noChangeArrowheads="1"/>
          </p:cNvSpPr>
          <p:nvPr/>
        </p:nvSpPr>
        <p:spPr bwMode="auto">
          <a:xfrm>
            <a:off x="428625" y="12985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MS PGothic" panose="020B0600070205080204" pitchFamily="34" charset="-128"/>
              </a:defRPr>
            </a:lvl1pPr>
            <a:lvl2pPr marL="742950" indent="-285750" eaLnBrk="0" hangingPunct="0">
              <a:defRPr>
                <a:solidFill>
                  <a:schemeClr val="tx1"/>
                </a:solidFill>
                <a:latin typeface="Arial" panose="020B0604020202020204" pitchFamily="34" charset="0"/>
                <a:ea typeface="MS PGothic" panose="020B0600070205080204" pitchFamily="34" charset="-128"/>
              </a:defRPr>
            </a:lvl2pPr>
            <a:lvl3pPr marL="1143000" indent="-228600" eaLnBrk="0" hangingPunct="0">
              <a:defRPr>
                <a:solidFill>
                  <a:schemeClr val="tx1"/>
                </a:solidFill>
                <a:latin typeface="Arial" panose="020B0604020202020204" pitchFamily="34" charset="0"/>
                <a:ea typeface="MS PGothic" panose="020B0600070205080204" pitchFamily="34" charset="-128"/>
              </a:defRPr>
            </a:lvl3pPr>
            <a:lvl4pPr marL="1600200" indent="-228600" eaLnBrk="0" hangingPunct="0">
              <a:defRPr>
                <a:solidFill>
                  <a:schemeClr val="tx1"/>
                </a:solidFill>
                <a:latin typeface="Arial" panose="020B0604020202020204" pitchFamily="34" charset="0"/>
                <a:ea typeface="MS PGothic" panose="020B0600070205080204" pitchFamily="34" charset="-128"/>
              </a:defRPr>
            </a:lvl4pPr>
            <a:lvl5pPr marL="2057400" indent="-2286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fr-CH" altLang="fr-FR" sz="2400" dirty="0" smtClean="0">
                <a:solidFill>
                  <a:srgbClr val="302421"/>
                </a:solidFill>
                <a:latin typeface="Calibri" panose="020F0502020204030204" pitchFamily="34" charset="0"/>
              </a:rPr>
              <a:t>Critères IAS 39 </a:t>
            </a:r>
          </a:p>
          <a:p>
            <a:pPr algn="ctr" eaLnBrk="1" hangingPunct="1"/>
            <a:r>
              <a:rPr lang="fr-CH" altLang="fr-FR" sz="2400" dirty="0" smtClean="0">
                <a:solidFill>
                  <a:srgbClr val="302421"/>
                </a:solidFill>
                <a:latin typeface="Calibri" panose="020F0502020204030204" pitchFamily="34" charset="0"/>
              </a:rPr>
              <a:t>pour comptabilité de couverture</a:t>
            </a:r>
            <a:endParaRPr lang="fr-CH" altLang="fr-FR" sz="2400" dirty="0">
              <a:solidFill>
                <a:srgbClr val="302421"/>
              </a:solidFill>
              <a:latin typeface="Calibri" panose="020F0502020204030204" pitchFamily="34" charset="0"/>
            </a:endParaRPr>
          </a:p>
        </p:txBody>
      </p:sp>
      <p:sp>
        <p:nvSpPr>
          <p:cNvPr id="2" name="Rectangle 1"/>
          <p:cNvSpPr/>
          <p:nvPr/>
        </p:nvSpPr>
        <p:spPr>
          <a:xfrm>
            <a:off x="284480" y="1432560"/>
            <a:ext cx="8430895" cy="3747180"/>
          </a:xfrm>
          <a:prstGeom prst="rect">
            <a:avLst/>
          </a:prstGeom>
        </p:spPr>
        <p:txBody>
          <a:bodyPr wrap="square">
            <a:spAutoFit/>
          </a:bodyPr>
          <a:lstStyle/>
          <a:p>
            <a:pPr marL="285750" lvl="1" indent="-285750" algn="just">
              <a:buFont typeface="Wingdings" panose="05000000000000000000" pitchFamily="2" charset="2"/>
              <a:buChar char="q"/>
            </a:pPr>
            <a:r>
              <a:rPr lang="fr-FR" altLang="fr-FR" u="sng" dirty="0">
                <a:solidFill>
                  <a:schemeClr val="tx1">
                    <a:lumMod val="95000"/>
                    <a:lumOff val="5000"/>
                  </a:schemeClr>
                </a:solidFill>
                <a:latin typeface="Calibri" panose="020F0502020204030204" pitchFamily="34" charset="0"/>
              </a:rPr>
              <a:t>Comptabilité de couverture IAS 39:</a:t>
            </a:r>
          </a:p>
          <a:p>
            <a:pPr marL="177800" lvl="1" algn="just">
              <a:spcBef>
                <a:spcPts val="300"/>
              </a:spcBef>
            </a:pPr>
            <a:r>
              <a:rPr lang="fr-FR" altLang="fr-FR" sz="1600" dirty="0">
                <a:solidFill>
                  <a:schemeClr val="tx1">
                    <a:lumMod val="95000"/>
                    <a:lumOff val="5000"/>
                  </a:schemeClr>
                </a:solidFill>
                <a:latin typeface="Calibri" panose="020F0502020204030204" pitchFamily="34" charset="0"/>
              </a:rPr>
              <a:t>La comptabilité de couverture ne peut être appliquée </a:t>
            </a:r>
            <a:r>
              <a:rPr lang="fr-FR" altLang="fr-FR" sz="1600" u="sng" dirty="0">
                <a:solidFill>
                  <a:schemeClr val="tx1">
                    <a:lumMod val="95000"/>
                    <a:lumOff val="5000"/>
                  </a:schemeClr>
                </a:solidFill>
                <a:latin typeface="Calibri" panose="020F0502020204030204" pitchFamily="34" charset="0"/>
              </a:rPr>
              <a:t>que si </a:t>
            </a:r>
            <a:r>
              <a:rPr lang="fr-FR" altLang="fr-FR" sz="1600" dirty="0">
                <a:solidFill>
                  <a:schemeClr val="tx1">
                    <a:lumMod val="95000"/>
                    <a:lumOff val="5000"/>
                  </a:schemeClr>
                </a:solidFill>
                <a:latin typeface="Calibri" panose="020F0502020204030204" pitchFamily="34" charset="0"/>
              </a:rPr>
              <a:t>les cinq critères suivants sont respectés:</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A la mise en place: il existe une documentation décrivant la relation de couverture entre la couverture et l’élément </a:t>
            </a:r>
            <a:r>
              <a:rPr lang="fr-FR" sz="1500" dirty="0" smtClean="0">
                <a:solidFill>
                  <a:schemeClr val="tx1">
                    <a:lumMod val="95000"/>
                    <a:lumOff val="5000"/>
                  </a:schemeClr>
                </a:solidFill>
                <a:latin typeface="Calibri" pitchFamily="34" charset="0"/>
                <a:cs typeface="Calibri" pitchFamily="34" charset="0"/>
              </a:rPr>
              <a:t>couvert, </a:t>
            </a:r>
            <a:r>
              <a:rPr lang="fr-FR" sz="1500" dirty="0">
                <a:solidFill>
                  <a:schemeClr val="tx1">
                    <a:lumMod val="95000"/>
                    <a:lumOff val="5000"/>
                  </a:schemeClr>
                </a:solidFill>
                <a:latin typeface="Calibri" pitchFamily="34" charset="0"/>
                <a:cs typeface="Calibri" pitchFamily="34" charset="0"/>
              </a:rPr>
              <a:t>ainsi que la politique de couverture de la société;</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L’élément couvert doit être hautement probable et il est attendu qu’il génère des variations de résultat en cas de variation d’un indice </a:t>
            </a:r>
            <a:r>
              <a:rPr lang="fr-FR" sz="1500" dirty="0" smtClean="0">
                <a:solidFill>
                  <a:schemeClr val="tx1">
                    <a:lumMod val="95000"/>
                    <a:lumOff val="5000"/>
                  </a:schemeClr>
                </a:solidFill>
                <a:latin typeface="Calibri" pitchFamily="34" charset="0"/>
                <a:cs typeface="Calibri" pitchFamily="34" charset="0"/>
              </a:rPr>
              <a:t>donné (USD ou CHF par exemple);</a:t>
            </a:r>
            <a:endParaRPr lang="fr-FR" sz="1500" dirty="0">
              <a:solidFill>
                <a:schemeClr val="tx1">
                  <a:lumMod val="95000"/>
                  <a:lumOff val="5000"/>
                </a:schemeClr>
              </a:solidFill>
              <a:latin typeface="Calibri" pitchFamily="34" charset="0"/>
              <a:cs typeface="Calibri" pitchFamily="34" charset="0"/>
            </a:endParaRP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Il est attendu que la couverture soit hautement efficace dans la compensation les écarts de réévaluation de l’élément couvert;</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La couverture doit être efficace durant toute sa vie;</a:t>
            </a:r>
          </a:p>
          <a:p>
            <a:pPr marL="355600" indent="-177800" algn="just" fontAlgn="auto">
              <a:spcBef>
                <a:spcPts val="600"/>
              </a:spcBef>
              <a:spcAft>
                <a:spcPts val="0"/>
              </a:spcAft>
              <a:buFontTx/>
              <a:buChar char="-"/>
              <a:defRPr/>
            </a:pPr>
            <a:r>
              <a:rPr lang="fr-FR" sz="1500" dirty="0">
                <a:solidFill>
                  <a:schemeClr val="tx1">
                    <a:lumMod val="95000"/>
                    <a:lumOff val="5000"/>
                  </a:schemeClr>
                </a:solidFill>
                <a:latin typeface="Calibri" pitchFamily="34" charset="0"/>
                <a:cs typeface="Calibri" pitchFamily="34" charset="0"/>
              </a:rPr>
              <a:t>L’efficacité de la couverture doit être mesurable de manière fiable. </a:t>
            </a:r>
          </a:p>
          <a:p>
            <a:pPr marL="463550" indent="-285750" algn="just" fontAlgn="auto">
              <a:spcBef>
                <a:spcPts val="600"/>
              </a:spcBef>
              <a:spcAft>
                <a:spcPts val="0"/>
              </a:spcAft>
              <a:buFont typeface="Wingdings" panose="05000000000000000000" pitchFamily="2" charset="2"/>
              <a:buChar char="Ø"/>
              <a:defRPr/>
            </a:pPr>
            <a:r>
              <a:rPr lang="fr-FR" sz="1500" dirty="0">
                <a:solidFill>
                  <a:schemeClr val="tx1">
                    <a:lumMod val="95000"/>
                    <a:lumOff val="5000"/>
                  </a:schemeClr>
                </a:solidFill>
                <a:latin typeface="Calibri" pitchFamily="34" charset="0"/>
                <a:cs typeface="Calibri" pitchFamily="34" charset="0"/>
              </a:rPr>
              <a:t>Des tests d’efficacité prospectifs et rétrospectifs doivent être réalisés à chaque clôture</a:t>
            </a:r>
            <a:r>
              <a:rPr lang="fr-FR" sz="1500" dirty="0" smtClean="0">
                <a:solidFill>
                  <a:schemeClr val="tx1">
                    <a:lumMod val="95000"/>
                    <a:lumOff val="5000"/>
                  </a:schemeClr>
                </a:solidFill>
                <a:latin typeface="Calibri" pitchFamily="34" charset="0"/>
                <a:cs typeface="Calibri" pitchFamily="34" charset="0"/>
              </a:rPr>
              <a:t>.</a:t>
            </a:r>
          </a:p>
          <a:p>
            <a:pPr marL="463550" indent="-285750" algn="just" fontAlgn="auto">
              <a:spcBef>
                <a:spcPts val="600"/>
              </a:spcBef>
              <a:spcAft>
                <a:spcPts val="0"/>
              </a:spcAft>
              <a:buFont typeface="Wingdings" panose="05000000000000000000" pitchFamily="2" charset="2"/>
              <a:buChar char="Ø"/>
              <a:defRPr/>
            </a:pPr>
            <a:endParaRPr lang="fr-FR" sz="1500" dirty="0">
              <a:solidFill>
                <a:schemeClr val="tx1">
                  <a:lumMod val="95000"/>
                  <a:lumOff val="5000"/>
                </a:schemeClr>
              </a:solidFill>
              <a:latin typeface="Calibri" pitchFamily="34" charset="0"/>
            </a:endParaRPr>
          </a:p>
        </p:txBody>
      </p:sp>
    </p:spTree>
    <p:extLst>
      <p:ext uri="{BB962C8B-B14F-4D97-AF65-F5344CB8AC3E}">
        <p14:creationId xmlns:p14="http://schemas.microsoft.com/office/powerpoint/2010/main" val="2164218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3" y="4425950"/>
            <a:ext cx="3729037" cy="230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68288" y="1065213"/>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14" name="Rectangle 3"/>
          <p:cNvSpPr>
            <a:spLocks noChangeArrowheads="1"/>
          </p:cNvSpPr>
          <p:nvPr/>
        </p:nvSpPr>
        <p:spPr bwMode="auto">
          <a:xfrm>
            <a:off x="141288" y="1065213"/>
            <a:ext cx="8673198" cy="5595937"/>
          </a:xfrm>
          <a:prstGeom prst="roundRect">
            <a:avLst>
              <a:gd name="adj" fmla="val 7400"/>
            </a:avLst>
          </a:prstGeom>
          <a:noFill/>
          <a:ln w="3175" cmpd="sng">
            <a:noFill/>
            <a:miter lim="800000"/>
            <a:headEnd/>
            <a:tailEnd/>
          </a:ln>
        </p:spPr>
        <p:txBody>
          <a:bodyPr/>
          <a:lstStyle/>
          <a:p>
            <a:pPr algn="just">
              <a:spcBef>
                <a:spcPts val="600"/>
              </a:spcBef>
              <a:defRPr/>
            </a:pPr>
            <a:r>
              <a:rPr lang="fr-FR" sz="1300" b="1" u="sng" dirty="0">
                <a:solidFill>
                  <a:srgbClr val="302421"/>
                </a:solidFill>
                <a:latin typeface="Calibri" pitchFamily="34" charset="0"/>
                <a:cs typeface="Calibri" pitchFamily="34" charset="0"/>
              </a:rPr>
              <a:t>Couverture à terme</a:t>
            </a:r>
            <a:r>
              <a:rPr lang="fr-FR" sz="1300" dirty="0">
                <a:solidFill>
                  <a:srgbClr val="302421"/>
                </a:solidFill>
                <a:latin typeface="Calibri" pitchFamily="34" charset="0"/>
                <a:cs typeface="Calibri" pitchFamily="34" charset="0"/>
              </a:rPr>
              <a:t>: Engagement ferme d’acheter </a:t>
            </a:r>
            <a:r>
              <a:rPr lang="fr-FR" sz="1300" dirty="0" smtClean="0">
                <a:solidFill>
                  <a:srgbClr val="302421"/>
                </a:solidFill>
                <a:latin typeface="Calibri" pitchFamily="34" charset="0"/>
                <a:cs typeface="Calibri" pitchFamily="34" charset="0"/>
              </a:rPr>
              <a:t>ou vendre une </a:t>
            </a:r>
            <a:r>
              <a:rPr lang="fr-FR" sz="1300" dirty="0">
                <a:solidFill>
                  <a:srgbClr val="302421"/>
                </a:solidFill>
                <a:latin typeface="Calibri" pitchFamily="34" charset="0"/>
                <a:cs typeface="Calibri" pitchFamily="34" charset="0"/>
              </a:rPr>
              <a:t>devise contre une autre à une date et un cours prédéterminés.</a:t>
            </a:r>
          </a:p>
          <a:p>
            <a:pPr marL="342900" indent="-342900" algn="just">
              <a:spcBef>
                <a:spcPts val="600"/>
              </a:spcBef>
              <a:defRPr/>
            </a:pPr>
            <a:r>
              <a:rPr lang="fr-FR" sz="1300" dirty="0">
                <a:solidFill>
                  <a:srgbClr val="302421"/>
                </a:solidFill>
                <a:latin typeface="Calibri" pitchFamily="34" charset="0"/>
                <a:cs typeface="Calibri" pitchFamily="34" charset="0"/>
              </a:rPr>
              <a:t>Avantages:</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Coût nul (pas de prime à payer)</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Flexibilité pour modifier la date d’échéance (avec variation du cours de couverture au prorata du différentiel de taux d’intérêts entre les deux devises).</a:t>
            </a:r>
          </a:p>
          <a:p>
            <a:pPr marL="0" lvl="1" algn="just">
              <a:spcBef>
                <a:spcPts val="600"/>
              </a:spcBef>
              <a:defRPr/>
            </a:pPr>
            <a:r>
              <a:rPr lang="fr-FR" sz="1300" dirty="0">
                <a:solidFill>
                  <a:srgbClr val="302421"/>
                </a:solidFill>
                <a:latin typeface="Calibri" pitchFamily="34" charset="0"/>
                <a:cs typeface="Calibri" pitchFamily="34" charset="0"/>
              </a:rPr>
              <a:t>Inconvénients:</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Aucune opportunité de profiter  de mouvements favorables du sous-jacent</a:t>
            </a:r>
          </a:p>
          <a:p>
            <a:pPr marL="800100" lvl="1" indent="-342900" algn="just">
              <a:spcBef>
                <a:spcPts val="100"/>
              </a:spcBef>
              <a:buFont typeface="Arial" pitchFamily="34" charset="0"/>
              <a:buChar char="•"/>
              <a:defRPr/>
            </a:pPr>
            <a:r>
              <a:rPr lang="fr-FR" sz="1300" dirty="0">
                <a:solidFill>
                  <a:srgbClr val="302421"/>
                </a:solidFill>
                <a:latin typeface="Calibri" pitchFamily="34" charset="0"/>
                <a:cs typeface="Calibri" pitchFamily="34" charset="0"/>
              </a:rPr>
              <a:t>Risque </a:t>
            </a:r>
            <a:r>
              <a:rPr lang="fr-FR" sz="1300" dirty="0" smtClean="0">
                <a:solidFill>
                  <a:srgbClr val="302421"/>
                </a:solidFill>
                <a:latin typeface="Calibri" pitchFamily="34" charset="0"/>
                <a:cs typeface="Calibri" pitchFamily="34" charset="0"/>
              </a:rPr>
              <a:t>de </a:t>
            </a:r>
            <a:r>
              <a:rPr lang="fr-FR" sz="1300" dirty="0">
                <a:solidFill>
                  <a:srgbClr val="302421"/>
                </a:solidFill>
                <a:latin typeface="Calibri" pitchFamily="34" charset="0"/>
                <a:cs typeface="Calibri" pitchFamily="34" charset="0"/>
              </a:rPr>
              <a:t>perte </a:t>
            </a:r>
            <a:r>
              <a:rPr lang="fr-FR" sz="1300" dirty="0" smtClean="0">
                <a:solidFill>
                  <a:srgbClr val="302421"/>
                </a:solidFill>
                <a:latin typeface="Calibri" pitchFamily="34" charset="0"/>
                <a:cs typeface="Calibri" pitchFamily="34" charset="0"/>
              </a:rPr>
              <a:t>illimitée en </a:t>
            </a:r>
            <a:r>
              <a:rPr lang="fr-FR" sz="1300" dirty="0">
                <a:solidFill>
                  <a:srgbClr val="302421"/>
                </a:solidFill>
                <a:latin typeface="Calibri" pitchFamily="34" charset="0"/>
                <a:cs typeface="Calibri" pitchFamily="34" charset="0"/>
              </a:rPr>
              <a:t>cas de débouclement (</a:t>
            </a:r>
            <a:r>
              <a:rPr lang="fr-FR" sz="1300" dirty="0" smtClean="0">
                <a:solidFill>
                  <a:srgbClr val="302421"/>
                </a:solidFill>
                <a:latin typeface="Calibri" pitchFamily="34" charset="0"/>
                <a:cs typeface="Calibri" pitchFamily="34" charset="0"/>
              </a:rPr>
              <a:t>revente </a:t>
            </a:r>
            <a:r>
              <a:rPr lang="fr-FR" sz="1300" dirty="0">
                <a:solidFill>
                  <a:srgbClr val="302421"/>
                </a:solidFill>
                <a:latin typeface="Calibri" pitchFamily="34" charset="0"/>
                <a:cs typeface="Calibri" pitchFamily="34" charset="0"/>
              </a:rPr>
              <a:t>au cours du </a:t>
            </a:r>
            <a:r>
              <a:rPr lang="fr-FR" sz="1300" dirty="0" smtClean="0">
                <a:solidFill>
                  <a:srgbClr val="302421"/>
                </a:solidFill>
                <a:latin typeface="Calibri" pitchFamily="34" charset="0"/>
                <a:cs typeface="Calibri" pitchFamily="34" charset="0"/>
              </a:rPr>
              <a:t>jour </a:t>
            </a:r>
            <a:r>
              <a:rPr lang="fr-FR" sz="1300" dirty="0">
                <a:solidFill>
                  <a:srgbClr val="302421"/>
                </a:solidFill>
                <a:latin typeface="Calibri" pitchFamily="34" charset="0"/>
                <a:cs typeface="Calibri" pitchFamily="34" charset="0"/>
              </a:rPr>
              <a:t>des devises achetées à terme)</a:t>
            </a:r>
          </a:p>
          <a:p>
            <a:pPr marL="177800" lvl="1" indent="-177800" algn="just">
              <a:spcBef>
                <a:spcPts val="100"/>
              </a:spcBef>
              <a:buFont typeface="Wingdings" pitchFamily="2" charset="2"/>
              <a:buChar char="Ø"/>
              <a:defRPr/>
            </a:pPr>
            <a:r>
              <a:rPr lang="fr-FR" sz="1300" dirty="0">
                <a:solidFill>
                  <a:srgbClr val="302421"/>
                </a:solidFill>
                <a:latin typeface="Calibri" pitchFamily="34" charset="0"/>
                <a:cs typeface="Calibri" pitchFamily="34" charset="0"/>
              </a:rPr>
              <a:t>Produit simple mais risqué en cas d’évènement imprévu sur le sous-jacent (réduction d’exposition par exemple) ou de débouclement de la couverture (perte potentielle illimitée / valorisation négative).</a:t>
            </a:r>
          </a:p>
          <a:p>
            <a:pPr marL="800100" lvl="1" indent="-342900" algn="just">
              <a:spcBef>
                <a:spcPts val="100"/>
              </a:spcBef>
              <a:buFont typeface="Wingdings" pitchFamily="2" charset="2"/>
              <a:buChar char="Ø"/>
              <a:defRPr/>
            </a:pPr>
            <a:endParaRPr lang="fr-FR" sz="1300" dirty="0">
              <a:solidFill>
                <a:srgbClr val="302421"/>
              </a:solidFill>
              <a:latin typeface="Calibri" pitchFamily="34" charset="0"/>
              <a:cs typeface="Calibri" pitchFamily="34" charset="0"/>
            </a:endParaRPr>
          </a:p>
        </p:txBody>
      </p:sp>
      <p:sp>
        <p:nvSpPr>
          <p:cNvPr id="15" name="Rectangle 3"/>
          <p:cNvSpPr>
            <a:spLocks noChangeArrowheads="1"/>
          </p:cNvSpPr>
          <p:nvPr/>
        </p:nvSpPr>
        <p:spPr bwMode="auto">
          <a:xfrm>
            <a:off x="428625" y="4779963"/>
            <a:ext cx="1538288" cy="5540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figé de la couverture à terme</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16" name="Connecteur droit avec flèche 15"/>
          <p:cNvCxnSpPr>
            <a:stCxn id="15" idx="3"/>
          </p:cNvCxnSpPr>
          <p:nvPr/>
        </p:nvCxnSpPr>
        <p:spPr>
          <a:xfrm>
            <a:off x="1966913" y="5057775"/>
            <a:ext cx="1357312" cy="52070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64388" y="4779963"/>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flottant du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8" name="Connecteur droit avec flèche 17"/>
          <p:cNvCxnSpPr>
            <a:stCxn id="17" idx="1"/>
          </p:cNvCxnSpPr>
          <p:nvPr/>
        </p:nvCxnSpPr>
        <p:spPr>
          <a:xfrm flipH="1" flipV="1">
            <a:off x="5972175" y="5003800"/>
            <a:ext cx="1192213" cy="161925"/>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0" name="ZoneTexte 9"/>
          <p:cNvSpPr txBox="1"/>
          <p:nvPr/>
        </p:nvSpPr>
        <p:spPr>
          <a:xfrm>
            <a:off x="428625" y="3716987"/>
            <a:ext cx="8286750" cy="292388"/>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33222315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7975" y="4251325"/>
            <a:ext cx="4005263" cy="247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3"/>
          <p:cNvSpPr>
            <a:spLocks noChangeArrowheads="1"/>
          </p:cNvSpPr>
          <p:nvPr/>
        </p:nvSpPr>
        <p:spPr bwMode="auto">
          <a:xfrm>
            <a:off x="268288" y="1150938"/>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14"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400" b="1" u="sng" dirty="0">
                <a:solidFill>
                  <a:srgbClr val="302421"/>
                </a:solidFill>
                <a:latin typeface="Calibri" pitchFamily="34" charset="0"/>
                <a:cs typeface="Calibri" pitchFamily="34" charset="0"/>
              </a:rPr>
              <a:t>Achat d’options</a:t>
            </a:r>
            <a:r>
              <a:rPr lang="fr-FR" sz="1400" dirty="0">
                <a:solidFill>
                  <a:srgbClr val="302421"/>
                </a:solidFill>
                <a:latin typeface="Calibri" pitchFamily="34" charset="0"/>
                <a:cs typeface="Calibri" pitchFamily="34" charset="0"/>
              </a:rPr>
              <a:t>: Droit (sans obligation) d’acheter une devise contre une autre à une date et un cours prédéterminés.</a:t>
            </a:r>
          </a:p>
          <a:p>
            <a:pPr marL="342900" indent="-342900" algn="just">
              <a:spcBef>
                <a:spcPts val="1200"/>
              </a:spcBef>
              <a:defRPr/>
            </a:pPr>
            <a:r>
              <a:rPr lang="fr-FR" sz="1400" dirty="0">
                <a:solidFill>
                  <a:srgbClr val="302421"/>
                </a:solidFill>
                <a:latin typeface="Calibri" pitchFamily="34" charset="0"/>
                <a:cs typeface="Calibri" pitchFamily="34" charset="0"/>
              </a:rPr>
              <a:t>Avantages:</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Opportunité de profiter  de mouvements favorables du sous-jacent;</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Flexibilité totale pour annuler ou modifier la couverture en cas de modification du sous-jacent;</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Aucun risque de perte au delà de la prime payée.</a:t>
            </a:r>
          </a:p>
          <a:p>
            <a:pPr marL="0" lvl="1" algn="just">
              <a:spcBef>
                <a:spcPts val="1200"/>
              </a:spcBef>
              <a:defRPr/>
            </a:pPr>
            <a:r>
              <a:rPr lang="fr-FR" sz="1400" dirty="0">
                <a:solidFill>
                  <a:srgbClr val="302421"/>
                </a:solidFill>
                <a:latin typeface="Calibri" pitchFamily="34" charset="0"/>
                <a:cs typeface="Calibri" pitchFamily="34" charset="0"/>
              </a:rPr>
              <a:t>Inconvénients:</a:t>
            </a:r>
          </a:p>
          <a:p>
            <a:pPr marL="800100" lvl="1" indent="-342900" algn="just">
              <a:spcBef>
                <a:spcPts val="100"/>
              </a:spcBef>
              <a:buFont typeface="Arial" pitchFamily="34" charset="0"/>
              <a:buChar char="•"/>
              <a:defRPr/>
            </a:pPr>
            <a:r>
              <a:rPr lang="fr-FR" sz="14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15"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16" name="Rectangle 3"/>
          <p:cNvSpPr>
            <a:spLocks noChangeArrowheads="1"/>
          </p:cNvSpPr>
          <p:nvPr/>
        </p:nvSpPr>
        <p:spPr bwMode="auto">
          <a:xfrm>
            <a:off x="528638" y="489585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Cours minimum garanti par l’option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17" name="Rectangle 3"/>
          <p:cNvSpPr>
            <a:spLocks noChangeArrowheads="1"/>
          </p:cNvSpPr>
          <p:nvPr/>
        </p:nvSpPr>
        <p:spPr bwMode="auto">
          <a:xfrm>
            <a:off x="7297738" y="4248150"/>
            <a:ext cx="1417637"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Bénéfice lié à la saisie de mouvements favorables</a:t>
            </a:r>
            <a:endParaRPr lang="fr-FR" sz="1200" dirty="0">
              <a:solidFill>
                <a:schemeClr val="tx1">
                  <a:lumMod val="95000"/>
                  <a:lumOff val="5000"/>
                </a:schemeClr>
              </a:solidFill>
              <a:latin typeface="Calibri" pitchFamily="34" charset="0"/>
              <a:cs typeface="Calibri" pitchFamily="34" charset="0"/>
            </a:endParaRPr>
          </a:p>
        </p:txBody>
      </p:sp>
      <p:cxnSp>
        <p:nvCxnSpPr>
          <p:cNvPr id="18" name="Connecteur droit avec flèche 17"/>
          <p:cNvCxnSpPr>
            <a:stCxn id="16" idx="3"/>
          </p:cNvCxnSpPr>
          <p:nvPr/>
        </p:nvCxnSpPr>
        <p:spPr>
          <a:xfrm>
            <a:off x="2286000" y="5118100"/>
            <a:ext cx="1123950" cy="22066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9" name="Connecteur droit avec flèche 18"/>
          <p:cNvCxnSpPr>
            <a:stCxn id="17" idx="1"/>
          </p:cNvCxnSpPr>
          <p:nvPr/>
        </p:nvCxnSpPr>
        <p:spPr>
          <a:xfrm flipH="1">
            <a:off x="6157913" y="4683125"/>
            <a:ext cx="1139825" cy="7461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0993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0600" y="3168650"/>
            <a:ext cx="5227638" cy="323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3"/>
          <p:cNvSpPr>
            <a:spLocks noChangeArrowheads="1"/>
          </p:cNvSpPr>
          <p:nvPr/>
        </p:nvSpPr>
        <p:spPr bwMode="auto">
          <a:xfrm>
            <a:off x="268288" y="1150938"/>
            <a:ext cx="8447087" cy="523875"/>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538163" indent="-538163"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1000"/>
              </a:spcBef>
            </a:pPr>
            <a:endParaRPr lang="en-GB" altLang="en-US">
              <a:solidFill>
                <a:srgbClr val="302421"/>
              </a:solidFill>
              <a:latin typeface="Calibri" pitchFamily="34" charset="0"/>
            </a:endParaRPr>
          </a:p>
          <a:p>
            <a:pPr algn="just" eaLnBrk="1" hangingPunct="1">
              <a:spcBef>
                <a:spcPts val="1000"/>
              </a:spcBef>
            </a:pPr>
            <a:endParaRPr lang="en-GB" altLang="en-US">
              <a:solidFill>
                <a:srgbClr val="302421"/>
              </a:solidFill>
              <a:latin typeface="Calibri" pitchFamily="34" charset="0"/>
            </a:endParaRPr>
          </a:p>
        </p:txBody>
      </p:sp>
      <p:sp>
        <p:nvSpPr>
          <p:cNvPr id="24" name="Rectangle 3"/>
          <p:cNvSpPr>
            <a:spLocks noChangeArrowheads="1"/>
          </p:cNvSpPr>
          <p:nvPr/>
        </p:nvSpPr>
        <p:spPr bwMode="auto">
          <a:xfrm>
            <a:off x="141287" y="1065213"/>
            <a:ext cx="8574088" cy="5230812"/>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MS PGothic" pitchFamily="34" charset="-128"/>
              </a:defRPr>
            </a:lvl1pPr>
            <a:lvl2pPr marL="800100" indent="-34290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just" eaLnBrk="1" hangingPunct="1">
              <a:spcBef>
                <a:spcPts val="600"/>
              </a:spcBef>
            </a:pPr>
            <a:r>
              <a:rPr lang="fr-FR" altLang="en-US" sz="1400" b="1" u="sng" dirty="0">
                <a:solidFill>
                  <a:srgbClr val="302421"/>
                </a:solidFill>
                <a:latin typeface="Calibri" pitchFamily="34" charset="0"/>
              </a:rPr>
              <a:t>Tunnels / </a:t>
            </a:r>
            <a:r>
              <a:rPr lang="fr-FR" altLang="en-US" sz="1400" b="1" u="sng" dirty="0" err="1">
                <a:solidFill>
                  <a:srgbClr val="302421"/>
                </a:solidFill>
                <a:latin typeface="Calibri" pitchFamily="34" charset="0"/>
              </a:rPr>
              <a:t>collars</a:t>
            </a:r>
            <a:r>
              <a:rPr lang="fr-FR" altLang="en-US" sz="1400" b="1" u="sng" dirty="0">
                <a:solidFill>
                  <a:srgbClr val="302421"/>
                </a:solidFill>
                <a:latin typeface="Calibri" pitchFamily="34" charset="0"/>
              </a:rPr>
              <a:t> d’options</a:t>
            </a:r>
            <a:r>
              <a:rPr lang="fr-FR" altLang="en-US" sz="1400" dirty="0">
                <a:solidFill>
                  <a:srgbClr val="302421"/>
                </a:solidFill>
                <a:latin typeface="Calibri" pitchFamily="34" charset="0"/>
              </a:rPr>
              <a:t>:</a:t>
            </a:r>
          </a:p>
          <a:p>
            <a:pPr lvl="1" algn="just" eaLnBrk="1" hangingPunct="1">
              <a:spcBef>
                <a:spcPts val="100"/>
              </a:spcBef>
              <a:buFont typeface="Arial" pitchFamily="34" charset="0"/>
              <a:buChar char="•"/>
            </a:pPr>
            <a:r>
              <a:rPr lang="fr-FR" altLang="en-US" sz="1400" dirty="0">
                <a:solidFill>
                  <a:srgbClr val="302421"/>
                </a:solidFill>
                <a:latin typeface="Calibri" pitchFamily="34" charset="0"/>
              </a:rPr>
              <a:t>Techniquement, le tunnel/</a:t>
            </a:r>
            <a:r>
              <a:rPr lang="fr-FR" altLang="en-US" sz="1400" dirty="0" err="1">
                <a:solidFill>
                  <a:srgbClr val="302421"/>
                </a:solidFill>
                <a:latin typeface="Calibri" pitchFamily="34" charset="0"/>
              </a:rPr>
              <a:t>collar</a:t>
            </a:r>
            <a:r>
              <a:rPr lang="fr-FR" altLang="en-US" sz="1400" dirty="0">
                <a:solidFill>
                  <a:srgbClr val="302421"/>
                </a:solidFill>
                <a:latin typeface="Calibri" pitchFamily="34" charset="0"/>
              </a:rPr>
              <a:t> est un mix d’options achetées et vendues.</a:t>
            </a:r>
          </a:p>
          <a:p>
            <a:pPr lvl="1" algn="just" eaLnBrk="1" hangingPunct="1">
              <a:spcBef>
                <a:spcPts val="100"/>
              </a:spcBef>
              <a:buFont typeface="Arial" pitchFamily="34" charset="0"/>
              <a:buChar char="•"/>
            </a:pPr>
            <a:r>
              <a:rPr lang="fr-FR" altLang="en-US" sz="1400" dirty="0">
                <a:solidFill>
                  <a:srgbClr val="302421"/>
                </a:solidFill>
                <a:latin typeface="Calibri" pitchFamily="34" charset="0"/>
              </a:rPr>
              <a:t>En termes de profil de risque, le tunnel/</a:t>
            </a:r>
            <a:r>
              <a:rPr lang="fr-FR" altLang="en-US" sz="1400" dirty="0" err="1">
                <a:solidFill>
                  <a:srgbClr val="302421"/>
                </a:solidFill>
                <a:latin typeface="Calibri" pitchFamily="34" charset="0"/>
              </a:rPr>
              <a:t>collar</a:t>
            </a:r>
            <a:r>
              <a:rPr lang="fr-FR" altLang="en-US" sz="1400" dirty="0">
                <a:solidFill>
                  <a:srgbClr val="302421"/>
                </a:solidFill>
                <a:latin typeface="Calibri" pitchFamily="34" charset="0"/>
              </a:rPr>
              <a:t> a un risque similaire aux couvertures à terme (à estimer selon les caractéristiques du tunnel, notamment l’écart entre les “branches”). </a:t>
            </a:r>
            <a:endParaRPr lang="fr-FR" altLang="en-US" sz="1400" dirty="0" smtClean="0">
              <a:solidFill>
                <a:srgbClr val="302421"/>
              </a:solidFill>
              <a:latin typeface="Calibri" pitchFamily="34" charset="0"/>
            </a:endParaRPr>
          </a:p>
          <a:p>
            <a:pPr lvl="1" algn="just" eaLnBrk="1" hangingPunct="1">
              <a:spcBef>
                <a:spcPts val="100"/>
              </a:spcBef>
              <a:buFont typeface="Arial" pitchFamily="34" charset="0"/>
              <a:buChar char="•"/>
            </a:pPr>
            <a:r>
              <a:rPr lang="fr-FR" sz="1400" dirty="0">
                <a:solidFill>
                  <a:srgbClr val="302421"/>
                </a:solidFill>
                <a:latin typeface="Calibri" pitchFamily="34" charset="0"/>
                <a:cs typeface="Calibri" pitchFamily="34" charset="0"/>
              </a:rPr>
              <a:t>Risque de perte illimitée en cas de </a:t>
            </a:r>
            <a:r>
              <a:rPr lang="fr-FR" sz="1400" dirty="0" smtClean="0">
                <a:solidFill>
                  <a:srgbClr val="302421"/>
                </a:solidFill>
                <a:latin typeface="Calibri" pitchFamily="34" charset="0"/>
                <a:cs typeface="Calibri" pitchFamily="34" charset="0"/>
              </a:rPr>
              <a:t>débouclement.</a:t>
            </a:r>
            <a:endParaRPr lang="fr-FR" sz="1400" dirty="0">
              <a:solidFill>
                <a:srgbClr val="302421"/>
              </a:solidFill>
              <a:latin typeface="Calibri" pitchFamily="34" charset="0"/>
              <a:cs typeface="Calibri" pitchFamily="34" charset="0"/>
            </a:endParaRPr>
          </a:p>
          <a:p>
            <a:pPr lvl="1" algn="just" eaLnBrk="1" hangingPunct="1">
              <a:spcBef>
                <a:spcPts val="100"/>
              </a:spcBef>
              <a:buFont typeface="Arial" pitchFamily="34" charset="0"/>
              <a:buChar char="•"/>
            </a:pPr>
            <a:endParaRPr lang="fr-FR" altLang="en-US" sz="1400" dirty="0">
              <a:solidFill>
                <a:srgbClr val="302421"/>
              </a:solidFill>
              <a:latin typeface="Calibri" pitchFamily="34" charset="0"/>
            </a:endParaRPr>
          </a:p>
          <a:p>
            <a:pPr lvl="1" algn="just" eaLnBrk="1" hangingPunct="1">
              <a:spcBef>
                <a:spcPts val="100"/>
              </a:spcBef>
            </a:pPr>
            <a:endParaRPr lang="fr-FR" altLang="en-US" sz="1400" dirty="0">
              <a:solidFill>
                <a:srgbClr val="302421"/>
              </a:solidFill>
              <a:latin typeface="Calibri" pitchFamily="34" charset="0"/>
            </a:endParaRPr>
          </a:p>
        </p:txBody>
      </p:sp>
      <p:sp>
        <p:nvSpPr>
          <p:cNvPr id="25" name="Rectangle 9"/>
          <p:cNvSpPr>
            <a:spLocks noChangeArrowheads="1"/>
          </p:cNvSpPr>
          <p:nvPr/>
        </p:nvSpPr>
        <p:spPr bwMode="auto">
          <a:xfrm>
            <a:off x="428625" y="496888"/>
            <a:ext cx="828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eaLnBrk="1" hangingPunct="1"/>
            <a:r>
              <a:rPr lang="fr-FR" altLang="en-US" sz="2400">
                <a:solidFill>
                  <a:srgbClr val="302421"/>
                </a:solidFill>
                <a:latin typeface="Calibri" pitchFamily="34" charset="0"/>
              </a:rPr>
              <a:t>Différents types de couvertures</a:t>
            </a:r>
          </a:p>
        </p:txBody>
      </p:sp>
      <p:sp>
        <p:nvSpPr>
          <p:cNvPr id="26" name="Rectangle 3"/>
          <p:cNvSpPr>
            <a:spLocks noChangeArrowheads="1"/>
          </p:cNvSpPr>
          <p:nvPr/>
        </p:nvSpPr>
        <p:spPr bwMode="auto">
          <a:xfrm>
            <a:off x="354013" y="5594350"/>
            <a:ext cx="1597025" cy="674688"/>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a:solidFill>
                  <a:schemeClr val="tx1">
                    <a:lumMod val="95000"/>
                    <a:lumOff val="5000"/>
                  </a:schemeClr>
                </a:solidFill>
                <a:latin typeface="Calibri" pitchFamily="34" charset="0"/>
                <a:ea typeface="+mn-ea"/>
                <a:cs typeface="Calibri" pitchFamily="34" charset="0"/>
              </a:rPr>
              <a:t>Cours minimum de vente des euros (plancher)</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7" name="Connecteur droit avec flèche 26"/>
          <p:cNvCxnSpPr>
            <a:stCxn id="26" idx="3"/>
          </p:cNvCxnSpPr>
          <p:nvPr/>
        </p:nvCxnSpPr>
        <p:spPr>
          <a:xfrm flipV="1">
            <a:off x="1951038" y="5257800"/>
            <a:ext cx="849312" cy="674688"/>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8" name="Rectangle 3"/>
          <p:cNvSpPr>
            <a:spLocks noChangeArrowheads="1"/>
          </p:cNvSpPr>
          <p:nvPr/>
        </p:nvSpPr>
        <p:spPr bwMode="auto">
          <a:xfrm>
            <a:off x="7350125" y="4783138"/>
            <a:ext cx="1590675" cy="811212"/>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a:solidFill>
                  <a:schemeClr val="tx1">
                    <a:lumMod val="95000"/>
                    <a:lumOff val="5000"/>
                  </a:schemeClr>
                </a:solidFill>
                <a:latin typeface="Calibri" pitchFamily="34" charset="0"/>
                <a:cs typeface="Calibri" pitchFamily="34" charset="0"/>
              </a:rPr>
              <a:t>Bénéfice (limité) lié à la saisie de mouvements favorables</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29" name="Connecteur droit avec flèche 28"/>
          <p:cNvCxnSpPr>
            <a:stCxn id="28" idx="0"/>
            <a:endCxn id="30" idx="1"/>
          </p:cNvCxnSpPr>
          <p:nvPr/>
        </p:nvCxnSpPr>
        <p:spPr>
          <a:xfrm flipH="1" flipV="1">
            <a:off x="7205663" y="4376738"/>
            <a:ext cx="939800" cy="40640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30" name="Accolade fermante 29"/>
          <p:cNvSpPr/>
          <p:nvPr/>
        </p:nvSpPr>
        <p:spPr>
          <a:xfrm flipV="1">
            <a:off x="6923088" y="4116388"/>
            <a:ext cx="282575" cy="522287"/>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31" name="Connecteur droit avec flèche 30"/>
          <p:cNvCxnSpPr>
            <a:stCxn id="32" idx="3"/>
          </p:cNvCxnSpPr>
          <p:nvPr/>
        </p:nvCxnSpPr>
        <p:spPr>
          <a:xfrm>
            <a:off x="1898650" y="3168650"/>
            <a:ext cx="382588" cy="13811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32" name="Rectangle 3"/>
          <p:cNvSpPr>
            <a:spLocks noChangeArrowheads="1"/>
          </p:cNvSpPr>
          <p:nvPr/>
        </p:nvSpPr>
        <p:spPr bwMode="auto">
          <a:xfrm>
            <a:off x="466725" y="3030538"/>
            <a:ext cx="1431925" cy="276225"/>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sans prime</a:t>
            </a: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3" name="ZoneTexte 12"/>
          <p:cNvSpPr txBox="1"/>
          <p:nvPr/>
        </p:nvSpPr>
        <p:spPr>
          <a:xfrm>
            <a:off x="268288" y="2618265"/>
            <a:ext cx="8286750" cy="292388"/>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1223392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Objectif et contenu</a:t>
            </a:r>
            <a:endParaRPr lang="fr-FR" sz="2400" dirty="0">
              <a:latin typeface="Calibri" panose="020F0502020204030204" pitchFamily="34" charset="0"/>
            </a:endParaRPr>
          </a:p>
        </p:txBody>
      </p:sp>
      <p:sp>
        <p:nvSpPr>
          <p:cNvPr id="5" name="Rectangle 4"/>
          <p:cNvSpPr/>
          <p:nvPr/>
        </p:nvSpPr>
        <p:spPr>
          <a:xfrm>
            <a:off x="501804" y="1404141"/>
            <a:ext cx="8184995" cy="517064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fr-FR" u="sng" dirty="0" smtClean="0">
                <a:latin typeface="Calibri" panose="020F0502020204030204" pitchFamily="34" charset="0"/>
                <a:ea typeface="Calibri" panose="020F0502020204030204" pitchFamily="34" charset="0"/>
                <a:cs typeface="Times New Roman" panose="02020603050405020304" pitchFamily="18" charset="0"/>
              </a:rPr>
              <a:t>Objectifs</a:t>
            </a:r>
            <a:r>
              <a:rPr lang="fr-FR" dirty="0" smtClean="0">
                <a:latin typeface="Calibri" panose="020F0502020204030204" pitchFamily="34" charset="0"/>
                <a:ea typeface="Calibri" panose="020F0502020204030204" pitchFamily="34" charset="0"/>
                <a:cs typeface="Times New Roman" panose="02020603050405020304" pitchFamily="18" charset="0"/>
              </a:rPr>
              <a:t>: </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Réaliser un diagnostic rapide des risques et pratiques de couverture actuelles;</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Recommander une approche / stratégie de couverture pour 2016;</a:t>
            </a:r>
          </a:p>
          <a:p>
            <a:pPr marL="742950" lvl="1" indent="-285750" algn="just">
              <a:spcBef>
                <a:spcPts val="300"/>
              </a:spcBef>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Etudier si des pistes d’amélioration sont possibles à moyen terme dans l’organisation. </a:t>
            </a:r>
          </a:p>
          <a:p>
            <a:pPr marL="742950" lvl="1" indent="-285750" algn="just">
              <a:spcAft>
                <a:spcPts val="0"/>
              </a:spcAft>
              <a:buFontTx/>
              <a:buChar char="-"/>
            </a:pPr>
            <a:endParaRPr lang="fr-F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u="sng" dirty="0" smtClean="0">
                <a:latin typeface="Calibri" panose="020F0502020204030204" pitchFamily="34" charset="0"/>
                <a:ea typeface="Calibri" panose="020F0502020204030204" pitchFamily="34" charset="0"/>
                <a:cs typeface="Times New Roman" panose="02020603050405020304" pitchFamily="18" charset="0"/>
              </a:rPr>
              <a:t>Contenu du document</a:t>
            </a:r>
            <a:r>
              <a:rPr lang="fr-FR" dirty="0" smtClean="0">
                <a:latin typeface="Calibri" panose="020F0502020204030204" pitchFamily="34" charset="0"/>
                <a:ea typeface="Calibri" panose="020F0502020204030204" pitchFamily="34" charset="0"/>
                <a:cs typeface="Times New Roman" panose="02020603050405020304" pitchFamily="18" charset="0"/>
              </a:rPr>
              <a:t>: </a:t>
            </a:r>
            <a:endParaRPr lang="fr-FR"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Contexte opérationnel;</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Pratique de couverture 2015;</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Analyse préliminaire des risques et besoins de couverture 2016;</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Questions-clés sur la structure des risques;</a:t>
            </a:r>
            <a:endParaRPr lang="fr-FR"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Données de marché et cotations indicatives: USD, GBP, RUB.</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Illustration d’une politique de couverture: à personnaliser.</a:t>
            </a:r>
          </a:p>
          <a:p>
            <a:pPr marL="742950" lvl="1" indent="-285750" algn="just">
              <a:spcAft>
                <a:spcPts val="0"/>
              </a:spcAft>
              <a:buFontTx/>
              <a:buChar char="-"/>
            </a:pPr>
            <a:r>
              <a:rPr lang="fr-FR" dirty="0" smtClean="0">
                <a:latin typeface="Calibri" panose="020F0502020204030204" pitchFamily="34" charset="0"/>
                <a:ea typeface="Calibri" panose="020F0502020204030204" pitchFamily="34" charset="0"/>
                <a:cs typeface="Times New Roman" panose="02020603050405020304" pitchFamily="18" charset="0"/>
              </a:rPr>
              <a:t>Annexes:</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Principes de comptabilité de couverture IAS 39</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Différents types de couvertures: définitions</a:t>
            </a:r>
          </a:p>
          <a:p>
            <a:pPr marL="1160463" indent="-179388">
              <a:spcBef>
                <a:spcPts val="300"/>
              </a:spcBef>
              <a:buFont typeface="Wingdings" panose="05000000000000000000" pitchFamily="2" charset="2"/>
              <a:buChar char="ü"/>
              <a:defRPr/>
            </a:pPr>
            <a:r>
              <a:rPr lang="fr-FR" sz="1500" dirty="0">
                <a:solidFill>
                  <a:srgbClr val="302421"/>
                </a:solidFill>
                <a:latin typeface="Calibri" pitchFamily="34" charset="0"/>
              </a:rPr>
              <a:t>Exemple de reporting </a:t>
            </a:r>
            <a:r>
              <a:rPr lang="fr-FR" sz="1500" dirty="0" smtClean="0">
                <a:solidFill>
                  <a:srgbClr val="302421"/>
                </a:solidFill>
                <a:latin typeface="Calibri" pitchFamily="34" charset="0"/>
              </a:rPr>
              <a:t>global: </a:t>
            </a:r>
            <a:r>
              <a:rPr lang="fr-FR" sz="1500" dirty="0">
                <a:solidFill>
                  <a:srgbClr val="302421"/>
                </a:solidFill>
                <a:latin typeface="Calibri" pitchFamily="34" charset="0"/>
              </a:rPr>
              <a:t>contrôle et gestion</a:t>
            </a:r>
          </a:p>
          <a:p>
            <a:pPr marL="742950" lvl="1" indent="-285750" algn="just">
              <a:spcAft>
                <a:spcPts val="0"/>
              </a:spcAft>
              <a:buFontTx/>
              <a:buChar char="-"/>
            </a:pPr>
            <a:endParaRPr lang="fr-F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9"/>
          <p:cNvPicPr>
            <a:picLocks noChangeAspect="1" noChangeArrowheads="1"/>
          </p:cNvPicPr>
          <p:nvPr/>
        </p:nvPicPr>
        <p:blipFill>
          <a:blip r:embed="rId2"/>
          <a:srcRect/>
          <a:stretch>
            <a:fillRect/>
          </a:stretch>
        </p:blipFill>
        <p:spPr bwMode="auto">
          <a:xfrm>
            <a:off x="218708" y="4074795"/>
            <a:ext cx="4267088" cy="2578462"/>
          </a:xfrm>
          <a:prstGeom prst="rect">
            <a:avLst/>
          </a:prstGeom>
          <a:noFill/>
          <a:ln w="9525">
            <a:noFill/>
            <a:miter lim="800000"/>
            <a:headEnd/>
            <a:tailEnd/>
          </a:ln>
          <a:effectLst/>
        </p:spPr>
      </p:pic>
      <p:sp>
        <p:nvSpPr>
          <p:cNvPr id="5" name="Rectangle 4"/>
          <p:cNvSpPr/>
          <p:nvPr/>
        </p:nvSpPr>
        <p:spPr>
          <a:xfrm>
            <a:off x="428625" y="497567"/>
            <a:ext cx="8286750" cy="461665"/>
          </a:xfrm>
          <a:prstGeom prst="rect">
            <a:avLst/>
          </a:prstGeom>
        </p:spPr>
        <p:txBody>
          <a:bodyPr wrap="square">
            <a:spAutoFit/>
          </a:bodyPr>
          <a:lstStyle/>
          <a:p>
            <a:pPr algn="ctr"/>
            <a:r>
              <a:rPr lang="fr-CH" sz="2400" b="1" dirty="0" smtClean="0">
                <a:solidFill>
                  <a:srgbClr val="302421"/>
                </a:solidFill>
                <a:latin typeface="Calibri" pitchFamily="34" charset="0"/>
                <a:cs typeface="Calibri" pitchFamily="34" charset="0"/>
              </a:rPr>
              <a:t>FX Global </a:t>
            </a:r>
            <a:r>
              <a:rPr lang="fr-CH" sz="2400" b="1" dirty="0" err="1" smtClean="0">
                <a:solidFill>
                  <a:srgbClr val="302421"/>
                </a:solidFill>
                <a:latin typeface="Calibri" pitchFamily="34" charset="0"/>
                <a:cs typeface="Calibri" pitchFamily="34" charset="0"/>
              </a:rPr>
              <a:t>Hedge</a:t>
            </a:r>
            <a:r>
              <a:rPr lang="fr-CH" sz="2400" b="1" dirty="0" smtClean="0">
                <a:solidFill>
                  <a:srgbClr val="302421"/>
                </a:solidFill>
                <a:latin typeface="Calibri" pitchFamily="34" charset="0"/>
                <a:cs typeface="Calibri" pitchFamily="34" charset="0"/>
              </a:rPr>
              <a:t> Position</a:t>
            </a:r>
            <a:endParaRPr lang="en-US" sz="2400" b="1" dirty="0">
              <a:solidFill>
                <a:srgbClr val="302421"/>
              </a:solidFill>
              <a:latin typeface="Calibri" pitchFamily="34" charset="0"/>
              <a:cs typeface="Calibri" pitchFamily="34" charset="0"/>
            </a:endParaRPr>
          </a:p>
        </p:txBody>
      </p:sp>
      <p:pic>
        <p:nvPicPr>
          <p:cNvPr id="87044" name="Picture 4"/>
          <p:cNvPicPr>
            <a:picLocks noChangeAspect="1" noChangeArrowheads="1"/>
          </p:cNvPicPr>
          <p:nvPr/>
        </p:nvPicPr>
        <p:blipFill>
          <a:blip r:embed="rId3"/>
          <a:srcRect/>
          <a:stretch>
            <a:fillRect/>
          </a:stretch>
        </p:blipFill>
        <p:spPr bwMode="auto">
          <a:xfrm>
            <a:off x="250812" y="1082995"/>
            <a:ext cx="4202880" cy="2868037"/>
          </a:xfrm>
          <a:prstGeom prst="rect">
            <a:avLst/>
          </a:prstGeom>
          <a:noFill/>
          <a:ln w="9525">
            <a:noFill/>
            <a:miter lim="800000"/>
            <a:headEnd/>
            <a:tailEnd/>
          </a:ln>
          <a:effectLst/>
        </p:spPr>
      </p:pic>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074228"/>
            <a:ext cx="4248150" cy="2897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4635" y="3987610"/>
            <a:ext cx="4202880" cy="2866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2"/>
          <p:cNvSpPr/>
          <p:nvPr/>
        </p:nvSpPr>
        <p:spPr>
          <a:xfrm>
            <a:off x="2222487" y="3720910"/>
            <a:ext cx="2502551" cy="923330"/>
          </a:xfrm>
          <a:prstGeom prst="rect">
            <a:avLst/>
          </a:prstGeom>
          <a:solidFill>
            <a:schemeClr val="accent3">
              <a:lumMod val="40000"/>
              <a:lumOff val="60000"/>
            </a:schemeClr>
          </a:solidFill>
          <a:ln>
            <a:solidFill>
              <a:srgbClr val="0070C0"/>
            </a:solidFill>
          </a:ln>
        </p:spPr>
        <p:txBody>
          <a:bodyPr wrap="square">
            <a:spAutoFit/>
          </a:bodyPr>
          <a:lstStyle/>
          <a:p>
            <a:pPr algn="ctr"/>
            <a:r>
              <a:rPr lang="en-US" dirty="0" smtClean="0">
                <a:solidFill>
                  <a:srgbClr val="0070C0"/>
                </a:solidFill>
                <a:latin typeface="Calibri" pitchFamily="34" charset="0"/>
              </a:rPr>
              <a:t>Exposures &amp; hedges, hedge rate by allocation/contract/year</a:t>
            </a:r>
          </a:p>
        </p:txBody>
      </p:sp>
    </p:spTree>
    <p:extLst>
      <p:ext uri="{BB962C8B-B14F-4D97-AF65-F5344CB8AC3E}">
        <p14:creationId xmlns:p14="http://schemas.microsoft.com/office/powerpoint/2010/main" val="38032865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Summary</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918" y="1371392"/>
            <a:ext cx="8277226" cy="3952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txBox="1">
            <a:spLocks noChangeArrowheads="1"/>
          </p:cNvSpPr>
          <p:nvPr/>
        </p:nvSpPr>
        <p:spPr bwMode="auto">
          <a:xfrm>
            <a:off x="3227467" y="5426059"/>
            <a:ext cx="3360576" cy="931536"/>
          </a:xfrm>
          <a:prstGeom prst="rect">
            <a:avLst/>
          </a:prstGeom>
          <a:solidFill>
            <a:schemeClr val="accent3">
              <a:lumMod val="40000"/>
              <a:lumOff val="60000"/>
            </a:schemeClr>
          </a:solidFill>
          <a:ln w="9525">
            <a:solidFill>
              <a:schemeClr val="bg1">
                <a:lumMod val="50000"/>
              </a:schemeClr>
            </a:solidFill>
            <a:miter lim="800000"/>
            <a:headEnd/>
            <a:tailEnd/>
          </a:ln>
        </p:spPr>
        <p:txBody>
          <a:bodyPr/>
          <a:lstStyle/>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cs typeface="Calibri"/>
              </a:rPr>
              <a:t>Montant des expositions</a:t>
            </a: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rPr>
              <a:t>Montants </a:t>
            </a:r>
            <a:r>
              <a:rPr lang="fr-FR" sz="1200" dirty="0" smtClean="0">
                <a:solidFill>
                  <a:srgbClr val="000000"/>
                </a:solidFill>
                <a:latin typeface="Calibri" pitchFamily="34" charset="0"/>
                <a:ea typeface="ヒラギノ角ゴ Pro W3"/>
              </a:rPr>
              <a:t>couverts</a:t>
            </a: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smtClean="0">
                <a:solidFill>
                  <a:srgbClr val="000000"/>
                </a:solidFill>
                <a:latin typeface="Calibri" pitchFamily="34" charset="0"/>
                <a:ea typeface="ヒラギノ角ゴ Pro W3"/>
              </a:rPr>
              <a:t>Ratios de couverture</a:t>
            </a:r>
            <a:endParaRPr lang="fr-FR" sz="1200" dirty="0">
              <a:solidFill>
                <a:srgbClr val="000000"/>
              </a:solidFill>
              <a:latin typeface="Calibri" pitchFamily="34" charset="0"/>
              <a:ea typeface="ヒラギノ角ゴ Pro W3"/>
            </a:endParaRPr>
          </a:p>
          <a:p>
            <a:pPr marL="85725" indent="-85725" algn="just">
              <a:spcAft>
                <a:spcPts val="0"/>
              </a:spcAft>
              <a:buFont typeface="Arial" pitchFamily="34" charset="0"/>
              <a:buChar char="•"/>
              <a:tabLst>
                <a:tab pos="1350645" algn="l"/>
                <a:tab pos="1800860" algn="l"/>
                <a:tab pos="2251075" algn="l"/>
                <a:tab pos="2701290" algn="l"/>
                <a:tab pos="3151505" algn="l"/>
                <a:tab pos="3601720" algn="l"/>
                <a:tab pos="4051935" algn="l"/>
                <a:tab pos="4502150" algn="l"/>
                <a:tab pos="4952365" algn="l"/>
                <a:tab pos="5402580" algn="l"/>
              </a:tabLst>
              <a:defRPr/>
            </a:pPr>
            <a:r>
              <a:rPr lang="fr-FR" sz="1200" dirty="0">
                <a:solidFill>
                  <a:srgbClr val="000000"/>
                </a:solidFill>
                <a:latin typeface="Calibri" pitchFamily="34" charset="0"/>
                <a:ea typeface="ヒラギノ角ゴ Pro W3"/>
              </a:rPr>
              <a:t>Cours moyen de </a:t>
            </a:r>
            <a:r>
              <a:rPr lang="fr-FR" sz="1200" dirty="0" smtClean="0">
                <a:solidFill>
                  <a:srgbClr val="000000"/>
                </a:solidFill>
                <a:latin typeface="Calibri" pitchFamily="34" charset="0"/>
                <a:ea typeface="ヒラギノ角ゴ Pro W3"/>
              </a:rPr>
              <a:t>couverture avant et après primes </a:t>
            </a:r>
            <a:endParaRPr lang="fr-FR" sz="1200" dirty="0">
              <a:solidFill>
                <a:srgbClr val="185CAE"/>
              </a:solidFill>
              <a:latin typeface="Calibri" pitchFamily="34" charset="0"/>
              <a:ea typeface="ヒラギノ角ゴ Pro W3"/>
            </a:endParaRPr>
          </a:p>
        </p:txBody>
      </p:sp>
    </p:spTree>
    <p:extLst>
      <p:ext uri="{BB962C8B-B14F-4D97-AF65-F5344CB8AC3E}">
        <p14:creationId xmlns:p14="http://schemas.microsoft.com/office/powerpoint/2010/main" val="804269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Performance</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1905000"/>
            <a:ext cx="9067800" cy="354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txBox="1">
            <a:spLocks noChangeArrowheads="1"/>
          </p:cNvSpPr>
          <p:nvPr/>
        </p:nvSpPr>
        <p:spPr bwMode="auto">
          <a:xfrm>
            <a:off x="2350292" y="5758223"/>
            <a:ext cx="5114925" cy="533400"/>
          </a:xfrm>
          <a:prstGeom prst="rect">
            <a:avLst/>
          </a:prstGeom>
          <a:solidFill>
            <a:schemeClr val="accent3">
              <a:lumMod val="40000"/>
              <a:lumOff val="60000"/>
            </a:schemeClr>
          </a:solidFill>
          <a:ln w="9525">
            <a:solidFill>
              <a:schemeClr val="bg1">
                <a:lumMod val="50000"/>
              </a:schemeClr>
            </a:solidFill>
            <a:miter lim="800000"/>
            <a:headEnd/>
            <a:tailEnd/>
          </a:ln>
        </p:spPr>
        <p:txBody>
          <a:bodyPr/>
          <a:lstStyle/>
          <a:p>
            <a:pPr algn="ctr">
              <a:spcAft>
                <a:spcPts val="0"/>
              </a:spcAft>
              <a:tabLst>
                <a:tab pos="1350645" algn="l"/>
                <a:tab pos="1800860" algn="l"/>
                <a:tab pos="2251075" algn="l"/>
                <a:tab pos="2701290" algn="l"/>
                <a:tab pos="3151505" algn="l"/>
                <a:tab pos="3601720" algn="l"/>
                <a:tab pos="4051935" algn="l"/>
                <a:tab pos="4502150" algn="l"/>
                <a:tab pos="4952365" algn="l"/>
                <a:tab pos="5402580" algn="l"/>
              </a:tabLst>
              <a:defRPr/>
            </a:pPr>
            <a:r>
              <a:rPr lang="fr-FR" sz="1400" dirty="0">
                <a:solidFill>
                  <a:srgbClr val="000000"/>
                </a:solidFill>
                <a:latin typeface="Calibri" pitchFamily="34" charset="0"/>
                <a:ea typeface="ヒラギノ角ゴ Pro W3"/>
              </a:rPr>
              <a:t>Analyse des gains/pertes de change par rapport au cours budget,</a:t>
            </a:r>
          </a:p>
          <a:p>
            <a:pPr algn="ctr">
              <a:spcAft>
                <a:spcPts val="0"/>
              </a:spcAft>
              <a:tabLst>
                <a:tab pos="1350645" algn="l"/>
                <a:tab pos="1800860" algn="l"/>
                <a:tab pos="2251075" algn="l"/>
                <a:tab pos="2701290" algn="l"/>
                <a:tab pos="3151505" algn="l"/>
                <a:tab pos="3601720" algn="l"/>
                <a:tab pos="4051935" algn="l"/>
                <a:tab pos="4502150" algn="l"/>
                <a:tab pos="4952365" algn="l"/>
                <a:tab pos="5402580" algn="l"/>
              </a:tabLst>
              <a:defRPr/>
            </a:pPr>
            <a:r>
              <a:rPr lang="fr-FR" sz="1400" dirty="0">
                <a:solidFill>
                  <a:srgbClr val="000000"/>
                </a:solidFill>
                <a:latin typeface="Calibri" pitchFamily="34" charset="0"/>
                <a:ea typeface="ヒラギノ角ゴ Pro W3"/>
              </a:rPr>
              <a:t>avant et après primes d’options</a:t>
            </a:r>
          </a:p>
        </p:txBody>
      </p:sp>
    </p:spTree>
    <p:extLst>
      <p:ext uri="{BB962C8B-B14F-4D97-AF65-F5344CB8AC3E}">
        <p14:creationId xmlns:p14="http://schemas.microsoft.com/office/powerpoint/2010/main" val="3589498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txBox="1">
            <a:spLocks noChangeArrowheads="1"/>
          </p:cNvSpPr>
          <p:nvPr/>
        </p:nvSpPr>
        <p:spPr bwMode="auto">
          <a:xfrm>
            <a:off x="1628070" y="461556"/>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Sensibilité</a:t>
            </a:r>
            <a:r>
              <a:rPr lang="en-US" sz="2400" dirty="0" smtClean="0">
                <a:solidFill>
                  <a:srgbClr val="000000"/>
                </a:solidFill>
                <a:latin typeface="Calibri" pitchFamily="34" charset="0"/>
              </a:rPr>
              <a:t> au </a:t>
            </a:r>
            <a:r>
              <a:rPr lang="en-US" sz="2400" dirty="0" err="1" smtClean="0">
                <a:solidFill>
                  <a:srgbClr val="000000"/>
                </a:solidFill>
                <a:latin typeface="Calibri" pitchFamily="34" charset="0"/>
              </a:rPr>
              <a:t>cours</a:t>
            </a:r>
            <a:r>
              <a:rPr lang="en-US" sz="2400" dirty="0" smtClean="0">
                <a:solidFill>
                  <a:srgbClr val="000000"/>
                </a:solidFill>
                <a:latin typeface="Calibri" pitchFamily="34" charset="0"/>
              </a:rPr>
              <a:t> spot</a:t>
            </a:r>
            <a:endParaRPr lang="en-US" sz="2400" dirty="0">
              <a:solidFill>
                <a:srgbClr val="000000"/>
              </a:solidFill>
              <a:latin typeface="Calibri" pitchFamily="34" charset="0"/>
            </a:endParaRPr>
          </a:p>
        </p:txBody>
      </p:sp>
      <p:pic>
        <p:nvPicPr>
          <p:cNvPr id="13" name="Image 12"/>
          <p:cNvPicPr>
            <a:picLocks noChangeAspect="1"/>
          </p:cNvPicPr>
          <p:nvPr/>
        </p:nvPicPr>
        <p:blipFill>
          <a:blip r:embed="rId2"/>
          <a:stretch>
            <a:fillRect/>
          </a:stretch>
        </p:blipFill>
        <p:spPr>
          <a:xfrm>
            <a:off x="282222" y="1259575"/>
            <a:ext cx="8307556" cy="5430243"/>
          </a:xfrm>
          <a:prstGeom prst="rect">
            <a:avLst/>
          </a:prstGeom>
        </p:spPr>
      </p:pic>
      <p:pic>
        <p:nvPicPr>
          <p:cNvPr id="6" name="Image 5"/>
          <p:cNvPicPr>
            <a:picLocks noChangeAspect="1"/>
          </p:cNvPicPr>
          <p:nvPr/>
        </p:nvPicPr>
        <p:blipFill>
          <a:blip r:embed="rId3"/>
          <a:stretch>
            <a:fillRect/>
          </a:stretch>
        </p:blipFill>
        <p:spPr>
          <a:xfrm>
            <a:off x="1715910" y="1165795"/>
            <a:ext cx="5074984" cy="2242271"/>
          </a:xfrm>
          <a:prstGeom prst="rect">
            <a:avLst/>
          </a:prstGeom>
        </p:spPr>
      </p:pic>
    </p:spTree>
    <p:extLst>
      <p:ext uri="{BB962C8B-B14F-4D97-AF65-F5344CB8AC3E}">
        <p14:creationId xmlns:p14="http://schemas.microsoft.com/office/powerpoint/2010/main" val="103171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Contexte opérationnel</a:t>
            </a:r>
            <a:endParaRPr lang="fr-FR" sz="2400" dirty="0">
              <a:latin typeface="Calibri" panose="020F0502020204030204" pitchFamily="34" charset="0"/>
            </a:endParaRPr>
          </a:p>
        </p:txBody>
      </p:sp>
      <p:sp>
        <p:nvSpPr>
          <p:cNvPr id="3" name="Rectangle 2"/>
          <p:cNvSpPr/>
          <p:nvPr/>
        </p:nvSpPr>
        <p:spPr>
          <a:xfrm>
            <a:off x="591014" y="1259175"/>
            <a:ext cx="8184995" cy="4339650"/>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Groupe belge, réalisant 30M€ de CA, dont 95% à l’export</a:t>
            </a:r>
          </a:p>
          <a:p>
            <a:pPr marL="342900" lvl="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réalisées depuis:</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USD 4,2M / an sur zone US nord et sud;</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GBP 1,6M / an</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RUB: 42M RUB (0,6M €)</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EUR: Asie (~3,3M</a:t>
            </a:r>
            <a:r>
              <a:rPr lang="fr-FR" sz="1600" dirty="0">
                <a:latin typeface="Calibri" panose="020F0502020204030204" pitchFamily="34" charset="0"/>
                <a:ea typeface="Calibri" panose="020F0502020204030204" pitchFamily="34" charset="0"/>
                <a:cs typeface="Times New Roman" panose="02020603050405020304" pitchFamily="18" charset="0"/>
              </a:rPr>
              <a:t>€) et zone euro (~20M€ ?)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Importations (non significatif): 100K USD </a:t>
            </a:r>
          </a:p>
          <a:p>
            <a:pPr marL="34290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Structure de ventes (</a:t>
            </a:r>
            <a:r>
              <a:rPr lang="fr-FR" sz="1600" dirty="0">
                <a:latin typeface="Calibri" panose="020F0502020204030204" pitchFamily="34" charset="0"/>
                <a:ea typeface="Calibri" panose="020F0502020204030204" pitchFamily="34" charset="0"/>
                <a:cs typeface="Times New Roman" panose="02020603050405020304" pitchFamily="18" charset="0"/>
              </a:rPr>
              <a:t>stocks de bobines)</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 : en USD via filiale commerciale ou en direct;</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Russie: </a:t>
            </a:r>
            <a:r>
              <a:rPr lang="fr-FR" sz="1600" dirty="0">
                <a:latin typeface="Calibri" panose="020F0502020204030204" pitchFamily="34" charset="0"/>
                <a:ea typeface="Calibri" panose="020F0502020204030204" pitchFamily="34" charset="0"/>
                <a:cs typeface="Times New Roman" panose="02020603050405020304" pitchFamily="18" charset="0"/>
              </a:rPr>
              <a:t>en </a:t>
            </a:r>
            <a:r>
              <a:rPr lang="fr-FR" sz="1600" dirty="0" smtClean="0">
                <a:latin typeface="Calibri" panose="020F0502020204030204" pitchFamily="34" charset="0"/>
                <a:ea typeface="Calibri" panose="020F0502020204030204" pitchFamily="34" charset="0"/>
                <a:cs typeface="Times New Roman" panose="02020603050405020304" pitchFamily="18" charset="0"/>
              </a:rPr>
              <a:t>RUB via filiale commerciale;</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UK: en GBP via P&amp;F SPRL</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Europe et Asie: </a:t>
            </a:r>
            <a:r>
              <a:rPr lang="fr-FR" sz="1600" dirty="0">
                <a:latin typeface="Calibri" panose="020F0502020204030204" pitchFamily="34" charset="0"/>
                <a:ea typeface="Calibri" panose="020F0502020204030204" pitchFamily="34" charset="0"/>
                <a:cs typeface="Times New Roman" panose="02020603050405020304" pitchFamily="18" charset="0"/>
              </a:rPr>
              <a:t>en euros </a:t>
            </a:r>
            <a:r>
              <a:rPr lang="fr-FR" sz="1600" dirty="0" smtClean="0">
                <a:latin typeface="Calibri" panose="020F0502020204030204" pitchFamily="34" charset="0"/>
                <a:ea typeface="Calibri" panose="020F0502020204030204" pitchFamily="34" charset="0"/>
                <a:cs typeface="Times New Roman" panose="02020603050405020304" pitchFamily="18" charset="0"/>
              </a:rPr>
              <a:t>via P&amp;F SPRL.</a:t>
            </a:r>
          </a:p>
          <a:p>
            <a:pPr marL="1200150" lvl="2"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Bureau de représentation en Chine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0"/>
              </a:spcAft>
              <a:buFont typeface="Symbol" panose="05050102010706020507" pitchFamily="18" charset="2"/>
              <a:buChar char=""/>
            </a:pPr>
            <a:r>
              <a:rPr lang="fr-FR" sz="1600" dirty="0">
                <a:latin typeface="Calibri" panose="020F0502020204030204" pitchFamily="34" charset="0"/>
                <a:ea typeface="Calibri" panose="020F0502020204030204" pitchFamily="34" charset="0"/>
                <a:cs typeface="Times New Roman" panose="02020603050405020304" pitchFamily="18" charset="0"/>
              </a:rPr>
              <a:t>Flux </a:t>
            </a:r>
            <a:r>
              <a:rPr lang="fr-FR" sz="1600" dirty="0" smtClean="0">
                <a:latin typeface="Calibri" panose="020F0502020204030204" pitchFamily="34" charset="0"/>
                <a:ea typeface="Calibri" panose="020F0502020204030204" pitchFamily="34" charset="0"/>
                <a:cs typeface="Times New Roman" panose="02020603050405020304" pitchFamily="18" charset="0"/>
              </a:rPr>
              <a:t>intragroupe: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a:t>
            </a:r>
            <a:r>
              <a:rPr lang="fr-FR" sz="1600" dirty="0">
                <a:latin typeface="Calibri" panose="020F0502020204030204" pitchFamily="34" charset="0"/>
                <a:ea typeface="Calibri" panose="020F0502020204030204" pitchFamily="34" charset="0"/>
                <a:cs typeface="Times New Roman" panose="02020603050405020304" pitchFamily="18" charset="0"/>
              </a:rPr>
              <a:t>en USD </a:t>
            </a:r>
            <a:r>
              <a:rPr lang="fr-FR" sz="1600" dirty="0" smtClean="0">
                <a:latin typeface="Calibri" panose="020F0502020204030204" pitchFamily="34" charset="0"/>
                <a:ea typeface="Calibri" panose="020F0502020204030204" pitchFamily="34" charset="0"/>
                <a:cs typeface="Times New Roman" panose="02020603050405020304" pitchFamily="18" charset="0"/>
              </a:rPr>
              <a:t>=&gt; risque de change </a:t>
            </a:r>
            <a:r>
              <a:rPr lang="fr-FR" sz="1600" dirty="0">
                <a:latin typeface="Calibri" panose="020F0502020204030204" pitchFamily="34" charset="0"/>
                <a:ea typeface="Calibri" panose="020F0502020204030204" pitchFamily="34" charset="0"/>
                <a:cs typeface="Times New Roman" panose="02020603050405020304" pitchFamily="18" charset="0"/>
              </a:rPr>
              <a:t>localisé sur P&amp;F </a:t>
            </a:r>
            <a:r>
              <a:rPr lang="fr-FR" sz="1600" dirty="0" smtClean="0">
                <a:latin typeface="Calibri" panose="020F0502020204030204" pitchFamily="34" charset="0"/>
                <a:ea typeface="Calibri" panose="020F0502020204030204" pitchFamily="34" charset="0"/>
                <a:cs typeface="Times New Roman" panose="02020603050405020304" pitchFamily="18" charset="0"/>
              </a:rPr>
              <a:t>SPRL</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Ventes en euro à filiale russe </a:t>
            </a:r>
            <a:r>
              <a:rPr lang="fr-FR" sz="1600" dirty="0">
                <a:latin typeface="Calibri" panose="020F0502020204030204" pitchFamily="34" charset="0"/>
                <a:ea typeface="Calibri" panose="020F0502020204030204" pitchFamily="34" charset="0"/>
                <a:cs typeface="Times New Roman" panose="02020603050405020304" pitchFamily="18" charset="0"/>
              </a:rPr>
              <a:t>=&gt; risque de change </a:t>
            </a:r>
            <a:r>
              <a:rPr lang="fr-FR" sz="1600" dirty="0" smtClean="0">
                <a:latin typeface="Calibri" panose="020F0502020204030204" pitchFamily="34" charset="0"/>
                <a:ea typeface="Calibri" panose="020F0502020204030204" pitchFamily="34" charset="0"/>
                <a:cs typeface="Times New Roman" panose="02020603050405020304" pitchFamily="18" charset="0"/>
              </a:rPr>
              <a:t>localisé sur P&amp;F Russie</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4023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63648" y="49716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Pratique de couverture 2015</a:t>
            </a:r>
          </a:p>
        </p:txBody>
      </p:sp>
      <p:sp>
        <p:nvSpPr>
          <p:cNvPr id="3" name="Rectangle 2"/>
          <p:cNvSpPr/>
          <p:nvPr/>
        </p:nvSpPr>
        <p:spPr>
          <a:xfrm>
            <a:off x="557560" y="1671770"/>
            <a:ext cx="8184995" cy="3662541"/>
          </a:xfrm>
          <a:prstGeom prst="rect">
            <a:avLst/>
          </a:prstGeom>
        </p:spPr>
        <p:txBody>
          <a:bodyPr wrap="square">
            <a:spAutoFit/>
          </a:bodyPr>
          <a:lstStyle/>
          <a:p>
            <a:pPr marL="342900" lvl="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USD: vente à terme à accumulateur.</a:t>
            </a:r>
          </a:p>
          <a:p>
            <a:pPr marL="623888" lvl="1"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En 2015: montant doublé : 3,9M USD </a:t>
            </a:r>
            <a:r>
              <a:rPr lang="fr-FR" sz="1600" dirty="0">
                <a:latin typeface="Calibri" panose="020F0502020204030204" pitchFamily="34" charset="0"/>
                <a:ea typeface="Calibri" panose="020F0502020204030204" pitchFamily="34" charset="0"/>
                <a:cs typeface="Times New Roman" panose="02020603050405020304" pitchFamily="18" charset="0"/>
              </a:rPr>
              <a:t>vendus à </a:t>
            </a:r>
            <a:r>
              <a:rPr lang="fr-FR" sz="1600" dirty="0" smtClean="0">
                <a:latin typeface="Calibri" panose="020F0502020204030204" pitchFamily="34" charset="0"/>
                <a:ea typeface="Calibri" panose="020F0502020204030204" pitchFamily="34" charset="0"/>
                <a:cs typeface="Times New Roman" panose="02020603050405020304" pitchFamily="18" charset="0"/>
              </a:rPr>
              <a:t>1,29.</a:t>
            </a:r>
          </a:p>
          <a:p>
            <a:pPr marL="623888" lvl="1"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Un seul produit pour toute l’année, traité en septembre 2014.</a:t>
            </a:r>
          </a:p>
          <a:p>
            <a:pPr marL="342900" indent="-342900" algn="just">
              <a:spcBef>
                <a:spcPts val="12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GBP </a:t>
            </a:r>
            <a:r>
              <a:rPr lang="fr-FR" sz="1600" dirty="0">
                <a:latin typeface="Calibri" panose="020F0502020204030204" pitchFamily="34" charset="0"/>
                <a:ea typeface="Calibri" panose="020F0502020204030204" pitchFamily="34" charset="0"/>
                <a:cs typeface="Times New Roman" panose="02020603050405020304" pitchFamily="18" charset="0"/>
              </a:rPr>
              <a:t>: aucune couverture.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623888"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Couverture </a:t>
            </a:r>
            <a:r>
              <a:rPr lang="fr-FR" sz="1600" dirty="0">
                <a:latin typeface="Calibri" panose="020F0502020204030204" pitchFamily="34" charset="0"/>
                <a:ea typeface="Calibri" panose="020F0502020204030204" pitchFamily="34" charset="0"/>
                <a:cs typeface="Times New Roman" panose="02020603050405020304" pitchFamily="18" charset="0"/>
              </a:rPr>
              <a:t>naturelle jusqu’à il y a 2 </a:t>
            </a:r>
            <a:r>
              <a:rPr lang="fr-FR" sz="1600" dirty="0" smtClean="0">
                <a:latin typeface="Calibri" panose="020F0502020204030204" pitchFamily="34" charset="0"/>
                <a:ea typeface="Calibri" panose="020F0502020204030204" pitchFamily="34" charset="0"/>
                <a:cs typeface="Times New Roman" panose="02020603050405020304" pitchFamily="18" charset="0"/>
              </a:rPr>
              <a:t>ans.</a:t>
            </a:r>
          </a:p>
          <a:p>
            <a:pPr marL="623888"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Pas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couverture mise </a:t>
            </a:r>
            <a:r>
              <a:rPr lang="fr-FR" sz="1600" dirty="0">
                <a:latin typeface="Calibri" panose="020F0502020204030204" pitchFamily="34" charset="0"/>
                <a:ea typeface="Calibri" panose="020F0502020204030204" pitchFamily="34" charset="0"/>
                <a:cs typeface="Times New Roman" panose="02020603050405020304" pitchFamily="18" charset="0"/>
              </a:rPr>
              <a:t>en place suite à changement fournisseur.</a:t>
            </a:r>
          </a:p>
          <a:p>
            <a:pPr marL="342900" lvl="1" indent="-342900" algn="just">
              <a:spcBef>
                <a:spcPts val="1200"/>
              </a:spcBef>
              <a:spcAft>
                <a:spcPts val="0"/>
              </a:spcAft>
              <a:buFont typeface="Symbol" panose="05050102010706020507" pitchFamily="18" charset="2"/>
              <a:buChar char=""/>
            </a:pPr>
            <a:r>
              <a:rPr lang="fr-FR" sz="1600" dirty="0">
                <a:latin typeface="Calibri" panose="020F0502020204030204" pitchFamily="34" charset="0"/>
                <a:ea typeface="Calibri" panose="020F0502020204030204" pitchFamily="34" charset="0"/>
                <a:cs typeface="Times New Roman" panose="02020603050405020304" pitchFamily="18" charset="0"/>
              </a:rPr>
              <a:t>RUB: aucune couverture</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623888" lvl="2" indent="-166688"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Filiale </a:t>
            </a:r>
            <a:r>
              <a:rPr lang="fr-FR" sz="1600" dirty="0">
                <a:latin typeface="Calibri" panose="020F0502020204030204" pitchFamily="34" charset="0"/>
                <a:ea typeface="Calibri" panose="020F0502020204030204" pitchFamily="34" charset="0"/>
                <a:cs typeface="Times New Roman" panose="02020603050405020304" pitchFamily="18" charset="0"/>
              </a:rPr>
              <a:t>créée en </a:t>
            </a:r>
            <a:r>
              <a:rPr lang="fr-FR" sz="1600" dirty="0" smtClean="0">
                <a:latin typeface="Calibri" panose="020F0502020204030204" pitchFamily="34" charset="0"/>
                <a:ea typeface="Calibri" panose="020F0502020204030204" pitchFamily="34" charset="0"/>
                <a:cs typeface="Times New Roman" panose="02020603050405020304" pitchFamily="18" charset="0"/>
              </a:rPr>
              <a:t>2014.</a:t>
            </a:r>
          </a:p>
          <a:p>
            <a:pPr marL="623888" lvl="2" indent="-166688" algn="just">
              <a:spcBef>
                <a:spcPts val="30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P</a:t>
            </a:r>
            <a:r>
              <a:rPr lang="fr-FR" sz="1600" dirty="0" smtClean="0">
                <a:latin typeface="Calibri" panose="020F0502020204030204" pitchFamily="34" charset="0"/>
                <a:ea typeface="Calibri" panose="020F0502020204030204" pitchFamily="34" charset="0"/>
                <a:cs typeface="Times New Roman" panose="02020603050405020304" pitchFamily="18" charset="0"/>
              </a:rPr>
              <a:t>as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stratégie spécifique étudiée, simplicité d’organisation favorisée.</a:t>
            </a:r>
          </a:p>
          <a:p>
            <a:pPr marL="742950" lvl="2" indent="-285750" algn="just">
              <a:spcBef>
                <a:spcPts val="600"/>
              </a:spcBef>
              <a:spcAft>
                <a:spcPts val="0"/>
              </a:spcAft>
              <a:buFontTx/>
              <a:buChar char="-"/>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1200150" lvl="2" indent="-285750" algn="just">
              <a:spcAft>
                <a:spcPts val="0"/>
              </a:spcAft>
              <a:buFontTx/>
              <a:buChar char="-"/>
            </a:pP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9380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7102" y="218378"/>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Analyse préliminaire des risques </a:t>
            </a:r>
          </a:p>
          <a:p>
            <a:pPr algn="ctr"/>
            <a:r>
              <a:rPr lang="fr-FR" sz="2400" dirty="0" smtClean="0">
                <a:latin typeface="Calibri" panose="020F0502020204030204" pitchFamily="34" charset="0"/>
              </a:rPr>
              <a:t>et besoins de couverture 2016</a:t>
            </a:r>
            <a:endParaRPr lang="fr-FR" sz="2400" dirty="0">
              <a:latin typeface="Calibri" panose="020F0502020204030204" pitchFamily="34" charset="0"/>
            </a:endParaRPr>
          </a:p>
        </p:txBody>
      </p:sp>
      <p:sp>
        <p:nvSpPr>
          <p:cNvPr id="3" name="Rectangle 2"/>
          <p:cNvSpPr/>
          <p:nvPr/>
        </p:nvSpPr>
        <p:spPr>
          <a:xfrm>
            <a:off x="278779" y="1471048"/>
            <a:ext cx="8753707" cy="3924151"/>
          </a:xfrm>
          <a:prstGeom prst="rect">
            <a:avLst/>
          </a:prstGeom>
        </p:spPr>
        <p:txBody>
          <a:bodyPr wrap="square">
            <a:spAutoFit/>
          </a:bodyPr>
          <a:lstStyle/>
          <a:p>
            <a:pPr marL="342900" indent="-342900" algn="just">
              <a:spcBef>
                <a:spcPts val="3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Expositions</a:t>
            </a:r>
            <a:r>
              <a:rPr lang="fr-FR" sz="1600" dirty="0">
                <a:latin typeface="Calibri" panose="020F0502020204030204" pitchFamily="34" charset="0"/>
                <a:ea typeface="Calibri" panose="020F0502020204030204" pitchFamily="34" charset="0"/>
                <a:cs typeface="Times New Roman" panose="02020603050405020304" pitchFamily="18" charset="0"/>
              </a:rPr>
              <a:t>: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Peu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dirty="0" smtClean="0">
                <a:latin typeface="Calibri" panose="020F0502020204030204" pitchFamily="34" charset="0"/>
                <a:ea typeface="Calibri" panose="020F0502020204030204" pitchFamily="34" charset="0"/>
                <a:cs typeface="Times New Roman" panose="02020603050405020304" pitchFamily="18" charset="0"/>
              </a:rPr>
              <a:t>cyclicité au sein de l’année (USD: 55% S1 / 45% S2);</a:t>
            </a: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Multitude de commandes, le plus gros client représente 5-6% du CA;</a:t>
            </a: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Pas d’appels d’offres à cours de change garanti;</a:t>
            </a: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Pas de ventes en euros ou en devises indexées sur un cours de change;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12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Besoins de flexibilité sur les cours de change: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Nautisme (60% du CA, activité USD): P&amp;F leader, concurrence faible, prix négociés pour 2016</a:t>
            </a:r>
          </a:p>
          <a:p>
            <a:pPr marL="1200150" lvl="2" indent="-285750" algn="just">
              <a:spcBef>
                <a:spcPts val="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Intérêt de fixer les cours de change sur la base du budget ? Des contrats signés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Bef>
                <a:spcPts val="3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Produits techniques: transport, réservoirs, industrie (40% du CA): concurrence plus organisée</a:t>
            </a:r>
          </a:p>
          <a:p>
            <a:pPr marL="1200150" lvl="2" indent="-285750" algn="just">
              <a:spcBef>
                <a:spcPts val="0"/>
              </a:spcBef>
              <a:spcAft>
                <a:spcPts val="0"/>
              </a:spcAft>
              <a:buFont typeface="Wingdings" panose="05000000000000000000" pitchFamily="2" charset="2"/>
              <a:buChar char="Ø"/>
            </a:pPr>
            <a:r>
              <a:rPr lang="fr-FR" sz="1600" dirty="0" smtClean="0">
                <a:latin typeface="Calibri" panose="020F0502020204030204" pitchFamily="34" charset="0"/>
                <a:ea typeface="Calibri" panose="020F0502020204030204" pitchFamily="34" charset="0"/>
                <a:cs typeface="Times New Roman" panose="02020603050405020304" pitchFamily="18" charset="0"/>
              </a:rPr>
              <a:t>besoin de rester flexibles pour ne pas perdre des marchés car moins de visibilité.</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12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Cours budget 2016: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USD	: 1,09</a:t>
            </a: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GBP	: 0,73</a:t>
            </a:r>
          </a:p>
          <a:p>
            <a:pPr marL="742950" lvl="1" indent="-285750" algn="just">
              <a:spcBef>
                <a:spcPts val="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RUB	: ~70 (non formalisé car budget en euros, mais reste à charge de la filiale).</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82165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Questions-clés sur la structure des risques</a:t>
            </a:r>
            <a:endParaRPr lang="fr-FR" sz="2400" dirty="0">
              <a:latin typeface="Calibri" panose="020F0502020204030204" pitchFamily="34" charset="0"/>
            </a:endParaRPr>
          </a:p>
        </p:txBody>
      </p:sp>
      <p:sp>
        <p:nvSpPr>
          <p:cNvPr id="3" name="Rectangle 2"/>
          <p:cNvSpPr/>
          <p:nvPr/>
        </p:nvSpPr>
        <p:spPr>
          <a:xfrm>
            <a:off x="289933" y="1136511"/>
            <a:ext cx="8664496" cy="4662815"/>
          </a:xfrm>
          <a:prstGeom prst="rect">
            <a:avLst/>
          </a:prstGeom>
        </p:spPr>
        <p:txBody>
          <a:bodyPr wrap="square">
            <a:spAutoFit/>
          </a:bodyPr>
          <a:lstStyle/>
          <a:p>
            <a:pPr lvl="0" algn="just">
              <a:spcBef>
                <a:spcPts val="600"/>
              </a:spcBef>
              <a:spcAft>
                <a:spcPts val="0"/>
              </a:spcAft>
            </a:pPr>
            <a:r>
              <a:rPr lang="fr-FR" sz="1600" u="sng" dirty="0" smtClean="0">
                <a:latin typeface="Calibri" panose="020F0502020204030204" pitchFamily="34" charset="0"/>
                <a:ea typeface="Calibri" panose="020F0502020204030204" pitchFamily="34" charset="0"/>
                <a:cs typeface="Times New Roman" panose="02020603050405020304" pitchFamily="18" charset="0"/>
              </a:rPr>
              <a:t>Questions stratégiques pour 2017</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Bef>
                <a:spcPts val="6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Opportunité de de localiser juridiquement le risque de change sur P&amp;F Russie plutôt que P&amp;F SPRL, donc facturer la filiale en RUB en intragroupe (et non en €).</a:t>
            </a:r>
          </a:p>
          <a:p>
            <a:pPr marL="742950" lvl="1" indent="-285750" algn="just">
              <a:spcBef>
                <a:spcPts val="600"/>
              </a:spcBef>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Problématique de </a:t>
            </a:r>
            <a:r>
              <a:rPr lang="fr-FR" sz="1600" dirty="0" smtClean="0">
                <a:latin typeface="Calibri" panose="020F0502020204030204" pitchFamily="34" charset="0"/>
                <a:ea typeface="Calibri" panose="020F0502020204030204" pitchFamily="34" charset="0"/>
                <a:cs typeface="Times New Roman" panose="02020603050405020304" pitchFamily="18" charset="0"/>
              </a:rPr>
              <a:t>fond: Ne change pas le risque de change du groupe, ne change pas la nature des couvertures pour une stratégie définie, mais permet de centraliser sa gestion (cours budget, couvertures) et focaliser la filiale sur l’activité </a:t>
            </a:r>
            <a:r>
              <a:rPr lang="fr-FR" sz="1600" dirty="0">
                <a:latin typeface="Calibri" panose="020F0502020204030204" pitchFamily="34" charset="0"/>
                <a:ea typeface="Calibri" panose="020F0502020204030204" pitchFamily="34" charset="0"/>
                <a:cs typeface="Times New Roman" panose="02020603050405020304" pitchFamily="18" charset="0"/>
              </a:rPr>
              <a:t>opérationnelle</a:t>
            </a:r>
            <a:r>
              <a:rPr lang="fr-FR" sz="1600" dirty="0" smtClean="0">
                <a:latin typeface="Calibri" panose="020F0502020204030204" pitchFamily="34" charset="0"/>
                <a:ea typeface="Calibri" panose="020F0502020204030204" pitchFamily="34" charset="0"/>
                <a:cs typeface="Times New Roman" panose="02020603050405020304" pitchFamily="18" charset="0"/>
              </a:rPr>
              <a:t>.</a:t>
            </a:r>
          </a:p>
          <a:p>
            <a:pPr marL="742950" lvl="1" indent="-285750" algn="just">
              <a:spcBef>
                <a:spcPts val="600"/>
              </a:spcBef>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Les </a:t>
            </a:r>
            <a:r>
              <a:rPr lang="fr-FR" sz="1600" dirty="0">
                <a:latin typeface="Calibri" panose="020F0502020204030204" pitchFamily="34" charset="0"/>
                <a:ea typeface="Calibri" panose="020F0502020204030204" pitchFamily="34" charset="0"/>
                <a:cs typeface="Times New Roman" panose="02020603050405020304" pitchFamily="18" charset="0"/>
              </a:rPr>
              <a:t>facturations en </a:t>
            </a:r>
            <a:r>
              <a:rPr lang="fr-FR" sz="1600" dirty="0" smtClean="0">
                <a:latin typeface="Calibri" panose="020F0502020204030204" pitchFamily="34" charset="0"/>
                <a:ea typeface="Calibri" panose="020F0502020204030204" pitchFamily="34" charset="0"/>
                <a:cs typeface="Times New Roman" panose="02020603050405020304" pitchFamily="18" charset="0"/>
              </a:rPr>
              <a:t>RUB sont possibles à l’export. Les couvertures peuvent couter cher dans les deux modes de fonctionnement (cours à terme dégradé du fait des taux d’intérêts élevés sur le RUB).</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200"/>
              </a:spcBef>
              <a:spcAft>
                <a:spcPts val="0"/>
              </a:spcAft>
              <a:buFont typeface="Symbol" panose="05050102010706020507" pitchFamily="18" charset="2"/>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Facturations en Euro en Chine: l’alternative du Yuan.</a:t>
            </a:r>
          </a:p>
          <a:p>
            <a:pPr marL="742950" lvl="1" indent="-285750" algn="just">
              <a:spcAft>
                <a:spcPts val="0"/>
              </a:spcAft>
              <a:buFontTx/>
              <a:buChar char="-"/>
            </a:pPr>
            <a:r>
              <a:rPr lang="fr-FR" sz="1600" dirty="0">
                <a:latin typeface="Calibri" panose="020F0502020204030204" pitchFamily="34" charset="0"/>
                <a:ea typeface="Calibri" panose="020F0502020204030204" pitchFamily="34" charset="0"/>
                <a:cs typeface="Times New Roman" panose="02020603050405020304" pitchFamily="18" charset="0"/>
              </a:rPr>
              <a:t>Problématique de fond: Intérêt de déléguer la gestion des risques de change aux clients, qui peuvent demander des rabais si l’Euro s’apprécie contre Yuan (donc USD) mais  pas l’inverse.</a:t>
            </a:r>
          </a:p>
          <a:p>
            <a:pPr marL="1200150" lvl="2" indent="-285750" algn="just">
              <a:spcAft>
                <a:spcPts val="0"/>
              </a:spcAft>
              <a:buFont typeface="Wingdings" panose="05000000000000000000" pitchFamily="2" charset="2"/>
              <a:buChar char="Ø"/>
            </a:pPr>
            <a:r>
              <a:rPr lang="fr-FR" sz="1600" dirty="0">
                <a:latin typeface="Calibri" panose="020F0502020204030204" pitchFamily="34" charset="0"/>
                <a:ea typeface="Calibri" panose="020F0502020204030204" pitchFamily="34" charset="0"/>
                <a:cs typeface="Times New Roman" panose="02020603050405020304" pitchFamily="18" charset="0"/>
              </a:rPr>
              <a:t>Asymétrie potentiellement en défaveur de </a:t>
            </a:r>
            <a:r>
              <a:rPr lang="fr-FR" sz="1600" dirty="0" smtClean="0">
                <a:latin typeface="Calibri" panose="020F0502020204030204" pitchFamily="34" charset="0"/>
                <a:ea typeface="Calibri" panose="020F0502020204030204" pitchFamily="34" charset="0"/>
                <a:cs typeface="Times New Roman" panose="02020603050405020304" pitchFamily="18" charset="0"/>
              </a:rPr>
              <a:t>P&amp;F lorsque l’euro s’appréciera contre </a:t>
            </a:r>
            <a:r>
              <a:rPr lang="fr-FR" sz="1600" dirty="0" smtClean="0">
                <a:latin typeface="Calibri" panose="020F0502020204030204" pitchFamily="34" charset="0"/>
                <a:ea typeface="Calibri" panose="020F0502020204030204" pitchFamily="34" charset="0"/>
                <a:cs typeface="Times New Roman" panose="02020603050405020304" pitchFamily="18" charset="0"/>
              </a:rPr>
              <a:t>USD/CNH.</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Les </a:t>
            </a:r>
            <a:r>
              <a:rPr lang="fr-FR" sz="1600" dirty="0">
                <a:latin typeface="Calibri" panose="020F0502020204030204" pitchFamily="34" charset="0"/>
                <a:ea typeface="Calibri" panose="020F0502020204030204" pitchFamily="34" charset="0"/>
                <a:cs typeface="Times New Roman" panose="02020603050405020304" pitchFamily="18" charset="0"/>
              </a:rPr>
              <a:t>couvertures </a:t>
            </a:r>
            <a:r>
              <a:rPr lang="fr-FR" sz="1600" dirty="0" smtClean="0">
                <a:latin typeface="Calibri" panose="020F0502020204030204" pitchFamily="34" charset="0"/>
                <a:ea typeface="Calibri" panose="020F0502020204030204" pitchFamily="34" charset="0"/>
                <a:cs typeface="Times New Roman" panose="02020603050405020304" pitchFamily="18" charset="0"/>
              </a:rPr>
              <a:t>EUR/CNH </a:t>
            </a:r>
            <a:r>
              <a:rPr lang="fr-FR" sz="1600" dirty="0">
                <a:latin typeface="Calibri" panose="020F0502020204030204" pitchFamily="34" charset="0"/>
                <a:ea typeface="Calibri" panose="020F0502020204030204" pitchFamily="34" charset="0"/>
                <a:cs typeface="Times New Roman" panose="02020603050405020304" pitchFamily="18" charset="0"/>
              </a:rPr>
              <a:t>sont faciles. </a:t>
            </a:r>
          </a:p>
          <a:p>
            <a:pPr marL="742950" lvl="1" indent="-285750" algn="just">
              <a:spcAft>
                <a:spcPts val="0"/>
              </a:spcAft>
              <a:buFontTx/>
              <a:buChar char="-"/>
            </a:pPr>
            <a:r>
              <a:rPr lang="fr-FR" sz="1600" dirty="0" smtClean="0">
                <a:latin typeface="Calibri" panose="020F0502020204030204" pitchFamily="34" charset="0"/>
                <a:ea typeface="Calibri" panose="020F0502020204030204" pitchFamily="34" charset="0"/>
                <a:cs typeface="Times New Roman" panose="02020603050405020304" pitchFamily="18" charset="0"/>
              </a:rPr>
              <a:t>Le Yuan devient une devise internationale et de plus en plus d’entreprises chinoises veulent l’utiliser</a:t>
            </a:r>
            <a:r>
              <a:rPr lang="fr-FR" sz="1600" dirty="0">
                <a:latin typeface="Calibri" panose="020F0502020204030204" pitchFamily="34" charset="0"/>
                <a:ea typeface="Calibri" panose="020F0502020204030204" pitchFamily="34" charset="0"/>
                <a:cs typeface="Times New Roman" panose="02020603050405020304" pitchFamily="18" charset="0"/>
              </a:rPr>
              <a:t>. Le sujet </a:t>
            </a:r>
            <a:r>
              <a:rPr lang="fr-FR" sz="1600" dirty="0" smtClean="0">
                <a:latin typeface="Calibri" panose="020F0502020204030204" pitchFamily="34" charset="0"/>
                <a:ea typeface="Calibri" panose="020F0502020204030204" pitchFamily="34" charset="0"/>
                <a:cs typeface="Times New Roman" panose="02020603050405020304" pitchFamily="18" charset="0"/>
              </a:rPr>
              <a:t>risque de devenir d’actualité </a:t>
            </a:r>
            <a:r>
              <a:rPr lang="fr-FR" sz="1600" dirty="0">
                <a:latin typeface="Calibri" panose="020F0502020204030204" pitchFamily="34" charset="0"/>
                <a:ea typeface="Calibri" panose="020F0502020204030204" pitchFamily="34" charset="0"/>
                <a:cs typeface="Times New Roman" panose="02020603050405020304" pitchFamily="18" charset="0"/>
              </a:rPr>
              <a:t>prochainement. </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5860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919" y="1212407"/>
            <a:ext cx="5364163" cy="3608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7" y="5037611"/>
            <a:ext cx="6257925"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904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3569" y="1259543"/>
            <a:ext cx="5376863" cy="3608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8" y="5072619"/>
            <a:ext cx="6257925"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03837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427830" y="173638"/>
            <a:ext cx="82867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altLang="fr-FR" sz="2400" dirty="0" smtClean="0">
                <a:solidFill>
                  <a:srgbClr val="302421"/>
                </a:solidFill>
                <a:latin typeface="Calibri" panose="020F0502020204030204" pitchFamily="34" charset="0"/>
              </a:rPr>
              <a:t>Données de marché</a:t>
            </a:r>
          </a:p>
          <a:p>
            <a:pPr algn="ctr" eaLnBrk="1" hangingPunct="1"/>
            <a:r>
              <a:rPr lang="fr-FR" altLang="fr-FR" sz="2400" dirty="0" smtClean="0">
                <a:solidFill>
                  <a:srgbClr val="302421"/>
                </a:solidFill>
                <a:latin typeface="Calibri" panose="020F0502020204030204" pitchFamily="34" charset="0"/>
              </a:rPr>
              <a:t>Cotations de couvertures</a:t>
            </a:r>
            <a:endParaRPr lang="fr-FR" altLang="fr-FR" sz="2400" dirty="0">
              <a:solidFill>
                <a:srgbClr val="302421"/>
              </a:solidFill>
              <a:latin typeface="Calibri" panose="020F050202020403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6744" y="1275221"/>
            <a:ext cx="5370513" cy="3614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8" y="5153909"/>
            <a:ext cx="6257925"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9421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7249</TotalTime>
  <Words>2108</Words>
  <Application>Microsoft Office PowerPoint</Application>
  <PresentationFormat>Affichage à l'écran (4:3)</PresentationFormat>
  <Paragraphs>229</Paragraphs>
  <Slides>25</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25</vt:i4>
      </vt:variant>
    </vt:vector>
  </HeadingPairs>
  <TitlesOfParts>
    <vt:vector size="36" baseType="lpstr">
      <vt:lpstr>MS PGothic</vt:lpstr>
      <vt:lpstr>Andale Sans UI</vt:lpstr>
      <vt:lpstr>Arial</vt:lpstr>
      <vt:lpstr>Calibri</vt:lpstr>
      <vt:lpstr>News Gothic MT</vt:lpstr>
      <vt:lpstr>Symbol</vt:lpstr>
      <vt:lpstr>Times New Roman</vt:lpstr>
      <vt:lpstr>Verdana</vt:lpstr>
      <vt:lpstr>Wingdings</vt:lpstr>
      <vt:lpstr>ヒラギノ角ゴ Pro W3</vt:lpstr>
      <vt:lpstr>Inspiration</vt:lpstr>
      <vt:lpstr>Politique de gestion des risques de change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968</cp:revision>
  <cp:lastPrinted>2015-12-01T09:59:11Z</cp:lastPrinted>
  <dcterms:created xsi:type="dcterms:W3CDTF">2010-04-23T15:09:35Z</dcterms:created>
  <dcterms:modified xsi:type="dcterms:W3CDTF">2015-12-01T11:46:45Z</dcterms:modified>
</cp:coreProperties>
</file>