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Lst>
  <p:notesMasterIdLst>
    <p:notesMasterId r:id="rId30"/>
  </p:notesMasterIdLst>
  <p:sldIdLst>
    <p:sldId id="256" r:id="rId2"/>
    <p:sldId id="455" r:id="rId3"/>
    <p:sldId id="456" r:id="rId4"/>
    <p:sldId id="458" r:id="rId5"/>
    <p:sldId id="480" r:id="rId6"/>
    <p:sldId id="483" r:id="rId7"/>
    <p:sldId id="460" r:id="rId8"/>
    <p:sldId id="481" r:id="rId9"/>
    <p:sldId id="477" r:id="rId10"/>
    <p:sldId id="478" r:id="rId11"/>
    <p:sldId id="482" r:id="rId12"/>
    <p:sldId id="462" r:id="rId13"/>
    <p:sldId id="472" r:id="rId14"/>
    <p:sldId id="457" r:id="rId15"/>
    <p:sldId id="463" r:id="rId16"/>
    <p:sldId id="464" r:id="rId17"/>
    <p:sldId id="466" r:id="rId18"/>
    <p:sldId id="467" r:id="rId19"/>
    <p:sldId id="468" r:id="rId20"/>
    <p:sldId id="469" r:id="rId21"/>
    <p:sldId id="470" r:id="rId22"/>
    <p:sldId id="471" r:id="rId23"/>
    <p:sldId id="473" r:id="rId24"/>
    <p:sldId id="474" r:id="rId25"/>
    <p:sldId id="475" r:id="rId26"/>
    <p:sldId id="476" r:id="rId27"/>
    <p:sldId id="451" r:id="rId28"/>
    <p:sldId id="450" r:id="rId29"/>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014">
          <p15:clr>
            <a:srgbClr val="A4A3A4"/>
          </p15:clr>
        </p15:guide>
        <p15:guide id="4" orient="horz" pos="3774">
          <p15:clr>
            <a:srgbClr val="A4A3A4"/>
          </p15:clr>
        </p15:guide>
        <p15:guide id="5" pos="5352">
          <p15:clr>
            <a:srgbClr val="A4A3A4"/>
          </p15:clr>
        </p15:guide>
        <p15:guide id="6" pos="3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51B0"/>
    <a:srgbClr val="FF0000"/>
    <a:srgbClr val="BD8803"/>
    <a:srgbClr val="EE8012"/>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21" autoAdjust="0"/>
    <p:restoredTop sz="86410" autoAdjust="0"/>
  </p:normalViewPr>
  <p:slideViewPr>
    <p:cSldViewPr snapToGrid="0">
      <p:cViewPr varScale="1">
        <p:scale>
          <a:sx n="73" d="100"/>
          <a:sy n="73" d="100"/>
        </p:scale>
        <p:origin x="1339" y="58"/>
      </p:cViewPr>
      <p:guideLst>
        <p:guide orient="horz" pos="2160"/>
        <p:guide pos="2880"/>
        <p:guide orient="horz" pos="1014"/>
        <p:guide orient="horz" pos="3774"/>
        <p:guide pos="5352"/>
        <p:guide pos="396"/>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3125"/>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22/12/2015</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12/22/2015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12/22/2015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12/22/2015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12/22/2015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12/22/2015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12/22/2015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12/22/2015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12/22/2015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12/22/2015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12/22/2015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12/22/2015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Fermeture de fin d'année"/>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22109" y="269875"/>
            <a:ext cx="880604" cy="6599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12/22/2015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12/22/2015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12/22/2015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12/22/2015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12/22/2015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12/22/2015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12/22/2015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12/22/2015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 Id="rId5" Type="http://schemas.openxmlformats.org/officeDocument/2006/relationships/image" Target="../media/image20.emf"/><Relationship Id="rId4" Type="http://schemas.openxmlformats.org/officeDocument/2006/relationships/image" Target="../media/image19.emf"/></Relationships>
</file>

<file path=ppt/slides/_rels/slide24.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610100"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831974" y="3794126"/>
            <a:ext cx="6592093" cy="793750"/>
          </a:xfrm>
        </p:spPr>
        <p:txBody>
          <a:bodyPr anchor="ctr" anchorCtr="0"/>
          <a:lstStyle/>
          <a:p>
            <a:pPr>
              <a:lnSpc>
                <a:spcPct val="100000"/>
              </a:lnSpc>
              <a:spcBef>
                <a:spcPts val="600"/>
              </a:spcBef>
            </a:pPr>
            <a:r>
              <a:rPr lang="fr-FR" sz="2500" b="0" dirty="0" smtClean="0">
                <a:solidFill>
                  <a:srgbClr val="302421"/>
                </a:solidFill>
                <a:latin typeface="Calibri" pitchFamily="34" charset="0"/>
                <a:cs typeface="Arial" pitchFamily="34" charset="0"/>
              </a:rPr>
              <a:t>Politique de gestion des risques de change</a:t>
            </a:r>
            <a:endParaRPr lang="fr-FR" sz="2500" b="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smtClean="0">
                <a:solidFill>
                  <a:srgbClr val="302421"/>
                </a:solidFill>
                <a:latin typeface="Calibri" pitchFamily="34" charset="0"/>
              </a:rPr>
              <a:t>22 décembre 2015</a:t>
            </a:r>
            <a:endParaRPr lang="fr-FR" dirty="0">
              <a:solidFill>
                <a:srgbClr val="302421"/>
              </a:solidFill>
              <a:latin typeface="Calibri" pitchFamily="34" charset="0"/>
            </a:endParaRPr>
          </a:p>
        </p:txBody>
      </p:sp>
      <p:sp>
        <p:nvSpPr>
          <p:cNvPr id="9"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pic>
        <p:nvPicPr>
          <p:cNvPr id="1026" name="Picture 2" descr="Fermeture de fin d'anné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20412" y="2197100"/>
            <a:ext cx="1815216" cy="13603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Questions-clés sur la structure des risques</a:t>
            </a:r>
            <a:endParaRPr lang="fr-FR" sz="2400" dirty="0">
              <a:latin typeface="Calibri" panose="020F0502020204030204" pitchFamily="34" charset="0"/>
            </a:endParaRPr>
          </a:p>
        </p:txBody>
      </p:sp>
      <p:sp>
        <p:nvSpPr>
          <p:cNvPr id="3" name="Rectangle 2"/>
          <p:cNvSpPr/>
          <p:nvPr/>
        </p:nvSpPr>
        <p:spPr>
          <a:xfrm>
            <a:off x="289933" y="1136511"/>
            <a:ext cx="8664496" cy="3962623"/>
          </a:xfrm>
          <a:prstGeom prst="rect">
            <a:avLst/>
          </a:prstGeom>
        </p:spPr>
        <p:txBody>
          <a:bodyPr wrap="square">
            <a:spAutoFit/>
          </a:bodyPr>
          <a:lstStyle/>
          <a:p>
            <a:pPr marL="285750" indent="-285750" algn="just">
              <a:spcBef>
                <a:spcPts val="600"/>
              </a:spcBef>
              <a:spcAft>
                <a:spcPts val="0"/>
              </a:spcAft>
              <a:buFont typeface="Wingdings" panose="05000000000000000000" pitchFamily="2" charset="2"/>
              <a:buChar char="q"/>
            </a:pPr>
            <a:r>
              <a:rPr lang="fr-FR" sz="1600" b="1" u="sng" dirty="0">
                <a:latin typeface="Calibri" panose="020F0502020204030204" pitchFamily="34" charset="0"/>
                <a:ea typeface="Calibri" panose="020F0502020204030204" pitchFamily="34" charset="0"/>
                <a:cs typeface="Times New Roman" panose="02020603050405020304" pitchFamily="18" charset="0"/>
              </a:rPr>
              <a:t>Expositions </a:t>
            </a:r>
            <a:r>
              <a:rPr lang="fr-FR" sz="1600" b="1" u="sng" dirty="0" smtClean="0">
                <a:latin typeface="Calibri" panose="020F0502020204030204" pitchFamily="34" charset="0"/>
                <a:ea typeface="Calibri" panose="020F0502020204030204" pitchFamily="34" charset="0"/>
                <a:cs typeface="Times New Roman" panose="02020603050405020304" pitchFamily="18" charset="0"/>
              </a:rPr>
              <a:t>RUB</a:t>
            </a:r>
          </a:p>
          <a:p>
            <a:pPr marL="179388" lvl="2" algn="just">
              <a:spcBef>
                <a:spcPts val="300"/>
              </a:spcBef>
              <a:spcAft>
                <a:spcPts val="0"/>
              </a:spcAft>
            </a:pPr>
            <a:r>
              <a:rPr lang="fr-FR" sz="1600" dirty="0" smtClean="0">
                <a:latin typeface="Calibri" panose="020F0502020204030204" pitchFamily="34" charset="0"/>
                <a:ea typeface="Calibri" panose="020F0502020204030204" pitchFamily="34" charset="0"/>
                <a:cs typeface="Times New Roman" panose="02020603050405020304" pitchFamily="18" charset="0"/>
              </a:rPr>
              <a:t>A ce jour</a:t>
            </a:r>
            <a:r>
              <a:rPr lang="fr-FR" sz="1600" dirty="0">
                <a:latin typeface="Calibri" panose="020F0502020204030204" pitchFamily="34" charset="0"/>
                <a:ea typeface="Calibri" panose="020F0502020204030204" pitchFamily="34" charset="0"/>
                <a:cs typeface="Times New Roman" panose="02020603050405020304" pitchFamily="18" charset="0"/>
              </a:rPr>
              <a:t>:</a:t>
            </a:r>
            <a:endParaRPr lang="fr-FR" sz="1600" dirty="0" smtClean="0">
              <a:latin typeface="Calibri" panose="020F0502020204030204" pitchFamily="34" charset="0"/>
              <a:ea typeface="Calibri" panose="020F0502020204030204" pitchFamily="34" charset="0"/>
              <a:cs typeface="Times New Roman" panose="02020603050405020304" pitchFamily="18" charset="0"/>
            </a:endParaRPr>
          </a:p>
          <a:p>
            <a:pPr marL="357188" lvl="2" indent="-177800" algn="just">
              <a:spcBef>
                <a:spcPts val="300"/>
              </a:spcBef>
              <a:spcAft>
                <a:spcPts val="0"/>
              </a:spcAft>
              <a:buFont typeface="Arial" panose="020B0604020202020204" pitchFamily="34" charset="0"/>
              <a:buChar char="•"/>
            </a:pPr>
            <a:r>
              <a:rPr lang="fr-FR" sz="1600" u="sng" dirty="0">
                <a:latin typeface="Calibri" panose="020F0502020204030204" pitchFamily="34" charset="0"/>
                <a:ea typeface="Calibri" panose="020F0502020204030204" pitchFamily="34" charset="0"/>
                <a:cs typeface="Times New Roman" panose="02020603050405020304" pitchFamily="18" charset="0"/>
              </a:rPr>
              <a:t>L</a:t>
            </a:r>
            <a:r>
              <a:rPr lang="fr-FR" sz="1600" u="sng" dirty="0" smtClean="0">
                <a:latin typeface="Calibri" panose="020F0502020204030204" pitchFamily="34" charset="0"/>
                <a:ea typeface="Calibri" panose="020F0502020204030204" pitchFamily="34" charset="0"/>
                <a:cs typeface="Times New Roman" panose="02020603050405020304" pitchFamily="18" charset="0"/>
              </a:rPr>
              <a:t>es listes </a:t>
            </a:r>
            <a:r>
              <a:rPr lang="fr-FR" sz="1600" u="sng" dirty="0">
                <a:latin typeface="Calibri" panose="020F0502020204030204" pitchFamily="34" charset="0"/>
                <a:ea typeface="Calibri" panose="020F0502020204030204" pitchFamily="34" charset="0"/>
                <a:cs typeface="Times New Roman" panose="02020603050405020304" pitchFamily="18" charset="0"/>
              </a:rPr>
              <a:t>de prix </a:t>
            </a:r>
            <a:r>
              <a:rPr lang="fr-FR" sz="1600" u="sng" dirty="0" smtClean="0">
                <a:latin typeface="Calibri" panose="020F0502020204030204" pitchFamily="34" charset="0"/>
                <a:ea typeface="Calibri" panose="020F0502020204030204" pitchFamily="34" charset="0"/>
                <a:cs typeface="Times New Roman" panose="02020603050405020304" pitchFamily="18" charset="0"/>
              </a:rPr>
              <a:t>aux clients </a:t>
            </a:r>
            <a:r>
              <a:rPr lang="fr-FR" sz="1600" dirty="0" smtClean="0">
                <a:latin typeface="Calibri" panose="020F0502020204030204" pitchFamily="34" charset="0"/>
                <a:ea typeface="Calibri" panose="020F0502020204030204" pitchFamily="34" charset="0"/>
                <a:cs typeface="Times New Roman" panose="02020603050405020304" pitchFamily="18" charset="0"/>
              </a:rPr>
              <a:t>sont indexées </a:t>
            </a:r>
            <a:r>
              <a:rPr lang="fr-FR" sz="1600" dirty="0">
                <a:latin typeface="Calibri" panose="020F0502020204030204" pitchFamily="34" charset="0"/>
                <a:ea typeface="Calibri" panose="020F0502020204030204" pitchFamily="34" charset="0"/>
                <a:cs typeface="Times New Roman" panose="02020603050405020304" pitchFamily="18" charset="0"/>
              </a:rPr>
              <a:t>en euros </a:t>
            </a:r>
            <a:r>
              <a:rPr lang="fr-FR" sz="1600" dirty="0" smtClean="0">
                <a:latin typeface="Calibri" panose="020F0502020204030204" pitchFamily="34" charset="0"/>
                <a:ea typeface="Calibri" panose="020F0502020204030204" pitchFamily="34" charset="0"/>
                <a:cs typeface="Times New Roman" panose="02020603050405020304" pitchFamily="18" charset="0"/>
              </a:rPr>
              <a:t>(</a:t>
            </a:r>
            <a:r>
              <a:rPr lang="fr-FR" sz="1600" dirty="0">
                <a:latin typeface="Calibri" panose="020F0502020204030204" pitchFamily="34" charset="0"/>
                <a:ea typeface="Calibri" panose="020F0502020204030204" pitchFamily="34" charset="0"/>
                <a:cs typeface="Times New Roman" panose="02020603050405020304" pitchFamily="18" charset="0"/>
              </a:rPr>
              <a:t>sur cours du jour de vente ou dédouanement) </a:t>
            </a:r>
            <a:r>
              <a:rPr lang="fr-FR" sz="1600" dirty="0" smtClean="0">
                <a:latin typeface="Calibri" panose="020F0502020204030204" pitchFamily="34" charset="0"/>
                <a:ea typeface="Calibri" panose="020F0502020204030204" pitchFamily="34" charset="0"/>
                <a:cs typeface="Times New Roman" panose="02020603050405020304" pitchFamily="18" charset="0"/>
              </a:rPr>
              <a:t>et les clients paient d’avance: </a:t>
            </a:r>
          </a:p>
          <a:p>
            <a:pPr marL="922338" lvl="3" indent="-285750" algn="just">
              <a:spcBef>
                <a:spcPts val="300"/>
              </a:spcBef>
              <a:spcAft>
                <a:spcPts val="0"/>
              </a:spcAft>
              <a:buFont typeface="Wingdings" panose="05000000000000000000" pitchFamily="2" charset="2"/>
              <a:buChar char="ü"/>
            </a:pPr>
            <a:r>
              <a:rPr lang="fr-FR" sz="1600" dirty="0">
                <a:latin typeface="Calibri" panose="020F0502020204030204" pitchFamily="34" charset="0"/>
                <a:ea typeface="Calibri" panose="020F0502020204030204" pitchFamily="34" charset="0"/>
                <a:cs typeface="Times New Roman" panose="02020603050405020304" pitchFamily="18" charset="0"/>
              </a:rPr>
              <a:t>A</a:t>
            </a:r>
            <a:r>
              <a:rPr lang="fr-FR" sz="1600" dirty="0" smtClean="0">
                <a:latin typeface="Calibri" panose="020F0502020204030204" pitchFamily="34" charset="0"/>
                <a:ea typeface="Calibri" panose="020F0502020204030204" pitchFamily="34" charset="0"/>
                <a:cs typeface="Times New Roman" panose="02020603050405020304" pitchFamily="18" charset="0"/>
              </a:rPr>
              <a:t> priori, pas de risque de change EUR/RUB pour le groupe, </a:t>
            </a:r>
            <a:r>
              <a:rPr lang="fr-FR" sz="1600" dirty="0">
                <a:latin typeface="Calibri" panose="020F0502020204030204" pitchFamily="34" charset="0"/>
                <a:ea typeface="Calibri" panose="020F0502020204030204" pitchFamily="34" charset="0"/>
                <a:cs typeface="Times New Roman" panose="02020603050405020304" pitchFamily="18" charset="0"/>
              </a:rPr>
              <a:t>mais ces conditions gênent le développement commercial car les clients veulent des prix </a:t>
            </a:r>
            <a:r>
              <a:rPr lang="fr-FR" sz="1600" dirty="0" smtClean="0">
                <a:latin typeface="Calibri" panose="020F0502020204030204" pitchFamily="34" charset="0"/>
                <a:ea typeface="Calibri" panose="020F0502020204030204" pitchFamily="34" charset="0"/>
                <a:cs typeface="Times New Roman" panose="02020603050405020304" pitchFamily="18" charset="0"/>
              </a:rPr>
              <a:t>garantis sur une période définie.</a:t>
            </a:r>
          </a:p>
          <a:p>
            <a:pPr marL="357188" lvl="2" indent="-177800" algn="just">
              <a:spcBef>
                <a:spcPts val="600"/>
              </a:spcBef>
              <a:spcAft>
                <a:spcPts val="0"/>
              </a:spcAft>
              <a:buFont typeface="Arial" panose="020B0604020202020204" pitchFamily="34" charset="0"/>
              <a:buChar char="•"/>
            </a:pPr>
            <a:r>
              <a:rPr lang="fr-FR" sz="1600" u="sng" dirty="0" smtClean="0">
                <a:latin typeface="Calibri" panose="020F0502020204030204" pitchFamily="34" charset="0"/>
                <a:ea typeface="Calibri" panose="020F0502020204030204" pitchFamily="34" charset="0"/>
                <a:cs typeface="Times New Roman" panose="02020603050405020304" pitchFamily="18" charset="0"/>
              </a:rPr>
              <a:t>Facturations intragroupe</a:t>
            </a:r>
            <a:r>
              <a:rPr lang="fr-FR" sz="1600" dirty="0" smtClean="0">
                <a:latin typeface="Calibri" panose="020F0502020204030204" pitchFamily="34" charset="0"/>
                <a:ea typeface="Calibri" panose="020F0502020204030204" pitchFamily="34" charset="0"/>
                <a:cs typeface="Times New Roman" panose="02020603050405020304" pitchFamily="18" charset="0"/>
              </a:rPr>
              <a:t>: facturations en </a:t>
            </a:r>
            <a:r>
              <a:rPr lang="fr-FR" sz="1600" dirty="0">
                <a:latin typeface="Calibri" panose="020F0502020204030204" pitchFamily="34" charset="0"/>
                <a:ea typeface="Calibri" panose="020F0502020204030204" pitchFamily="34" charset="0"/>
                <a:cs typeface="Times New Roman" panose="02020603050405020304" pitchFamily="18" charset="0"/>
              </a:rPr>
              <a:t>euros de P&amp;F SPRL à la filiale russe: </a:t>
            </a:r>
            <a:endParaRPr lang="fr-FR" sz="1600" dirty="0" smtClean="0">
              <a:latin typeface="Calibri" panose="020F0502020204030204" pitchFamily="34" charset="0"/>
              <a:ea typeface="Calibri" panose="020F0502020204030204" pitchFamily="34" charset="0"/>
              <a:cs typeface="Times New Roman" panose="02020603050405020304" pitchFamily="18" charset="0"/>
            </a:endParaRPr>
          </a:p>
          <a:p>
            <a:pPr marL="922338" lvl="3" indent="-285750" algn="just">
              <a:spcBef>
                <a:spcPts val="600"/>
              </a:spcBef>
              <a:spcAft>
                <a:spcPts val="0"/>
              </a:spcAft>
              <a:buFont typeface="Wingdings" panose="05000000000000000000" pitchFamily="2" charset="2"/>
              <a:buChar char="ü"/>
            </a:pPr>
            <a:r>
              <a:rPr lang="fr-FR" sz="1600" dirty="0" smtClean="0">
                <a:latin typeface="Calibri" panose="020F0502020204030204" pitchFamily="34" charset="0"/>
                <a:ea typeface="Calibri" panose="020F0502020204030204" pitchFamily="34" charset="0"/>
                <a:cs typeface="Times New Roman" panose="02020603050405020304" pitchFamily="18" charset="0"/>
              </a:rPr>
              <a:t>Risque </a:t>
            </a:r>
            <a:r>
              <a:rPr lang="fr-FR" sz="1600" dirty="0">
                <a:latin typeface="Calibri" panose="020F0502020204030204" pitchFamily="34" charset="0"/>
                <a:ea typeface="Calibri" panose="020F0502020204030204" pitchFamily="34" charset="0"/>
                <a:cs typeface="Times New Roman" panose="02020603050405020304" pitchFamily="18" charset="0"/>
              </a:rPr>
              <a:t>de change </a:t>
            </a:r>
            <a:r>
              <a:rPr lang="fr-FR" sz="1600" dirty="0" smtClean="0">
                <a:latin typeface="Calibri" panose="020F0502020204030204" pitchFamily="34" charset="0"/>
                <a:ea typeface="Calibri" panose="020F0502020204030204" pitchFamily="34" charset="0"/>
                <a:cs typeface="Times New Roman" panose="02020603050405020304" pitchFamily="18" charset="0"/>
              </a:rPr>
              <a:t>à la hausse de l’euro entre la date de facturation au client externe et la date d’achat / de paiement des euros à </a:t>
            </a:r>
            <a:r>
              <a:rPr lang="fr-FR" sz="1600" dirty="0">
                <a:latin typeface="Calibri" panose="020F0502020204030204" pitchFamily="34" charset="0"/>
                <a:ea typeface="Calibri" panose="020F0502020204030204" pitchFamily="34" charset="0"/>
                <a:cs typeface="Times New Roman" panose="02020603050405020304" pitchFamily="18" charset="0"/>
              </a:rPr>
              <a:t>P&amp;F SPRL. </a:t>
            </a:r>
            <a:r>
              <a:rPr lang="fr-FR" sz="1600" dirty="0" smtClean="0">
                <a:latin typeface="Calibri" panose="020F0502020204030204" pitchFamily="34" charset="0"/>
                <a:ea typeface="Calibri" panose="020F0502020204030204" pitchFamily="34" charset="0"/>
                <a:cs typeface="Times New Roman" panose="02020603050405020304" pitchFamily="18" charset="0"/>
              </a:rPr>
              <a:t>Ce délai est d’environ 9 mois, correspondant au délai d’absorption du BFR. Il existe donc un risque de change significatif lié à ce délai. </a:t>
            </a:r>
          </a:p>
          <a:p>
            <a:pPr marL="922338" lvl="3" indent="-285750" algn="just">
              <a:spcBef>
                <a:spcPts val="600"/>
              </a:spcBef>
              <a:spcAft>
                <a:spcPts val="0"/>
              </a:spcAft>
              <a:buFont typeface="Wingdings" panose="05000000000000000000" pitchFamily="2" charset="2"/>
              <a:buChar char="ü"/>
            </a:pPr>
            <a:r>
              <a:rPr lang="fr-FR" sz="1600" dirty="0" smtClean="0">
                <a:latin typeface="Calibri" panose="020F0502020204030204" pitchFamily="34" charset="0"/>
                <a:ea typeface="Calibri" panose="020F0502020204030204" pitchFamily="34" charset="0"/>
                <a:cs typeface="Times New Roman" panose="02020603050405020304" pitchFamily="18" charset="0"/>
              </a:rPr>
              <a:t>Les dettes actuelles de P&amp;F Russie à P&amp;F SPRL sont les suivantes:</a:t>
            </a:r>
          </a:p>
          <a:p>
            <a:pPr marL="1628775" lvl="6" indent="-177800" algn="just">
              <a:spcBef>
                <a:spcPts val="300"/>
              </a:spcBef>
              <a:buFont typeface="Arial" panose="020B0604020202020204" pitchFamily="34" charset="0"/>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256K€ de factures commerciales intragroupe</a:t>
            </a:r>
          </a:p>
          <a:p>
            <a:pPr marL="1628775" lvl="6" indent="-177800" algn="just">
              <a:spcBef>
                <a:spcPts val="300"/>
              </a:spcBef>
              <a:buFont typeface="Arial" panose="020B0604020202020204" pitchFamily="34" charset="0"/>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43K€ de prêt financier intragroupe.</a:t>
            </a:r>
            <a:endParaRPr lang="fr-F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358600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Questions-clés sur la structure des risques</a:t>
            </a:r>
            <a:endParaRPr lang="fr-FR" sz="2400" dirty="0">
              <a:latin typeface="Calibri" panose="020F0502020204030204" pitchFamily="34" charset="0"/>
            </a:endParaRPr>
          </a:p>
        </p:txBody>
      </p:sp>
      <p:sp>
        <p:nvSpPr>
          <p:cNvPr id="3" name="Rectangle 2"/>
          <p:cNvSpPr/>
          <p:nvPr/>
        </p:nvSpPr>
        <p:spPr>
          <a:xfrm>
            <a:off x="289933" y="1136511"/>
            <a:ext cx="8664496" cy="4701287"/>
          </a:xfrm>
          <a:prstGeom prst="rect">
            <a:avLst/>
          </a:prstGeom>
        </p:spPr>
        <p:txBody>
          <a:bodyPr wrap="square">
            <a:spAutoFit/>
          </a:bodyPr>
          <a:lstStyle/>
          <a:p>
            <a:pPr marL="285750" indent="-285750" algn="just">
              <a:spcBef>
                <a:spcPts val="600"/>
              </a:spcBef>
              <a:spcAft>
                <a:spcPts val="0"/>
              </a:spcAft>
              <a:buFont typeface="Wingdings" panose="05000000000000000000" pitchFamily="2" charset="2"/>
              <a:buChar char="q"/>
            </a:pPr>
            <a:r>
              <a:rPr lang="fr-FR" sz="1600" b="1" u="sng" dirty="0">
                <a:latin typeface="Calibri" panose="020F0502020204030204" pitchFamily="34" charset="0"/>
                <a:ea typeface="Calibri" panose="020F0502020204030204" pitchFamily="34" charset="0"/>
                <a:cs typeface="Times New Roman" panose="02020603050405020304" pitchFamily="18" charset="0"/>
              </a:rPr>
              <a:t>Expositions </a:t>
            </a:r>
            <a:r>
              <a:rPr lang="fr-FR" sz="1600" b="1" u="sng" dirty="0" smtClean="0">
                <a:latin typeface="Calibri" panose="020F0502020204030204" pitchFamily="34" charset="0"/>
                <a:ea typeface="Calibri" panose="020F0502020204030204" pitchFamily="34" charset="0"/>
                <a:cs typeface="Times New Roman" panose="02020603050405020304" pitchFamily="18" charset="0"/>
              </a:rPr>
              <a:t>RUB </a:t>
            </a:r>
            <a:r>
              <a:rPr lang="fr-FR" sz="1600" b="1" dirty="0" smtClean="0">
                <a:latin typeface="Calibri" panose="020F0502020204030204" pitchFamily="34" charset="0"/>
                <a:ea typeface="Calibri" panose="020F0502020204030204" pitchFamily="34" charset="0"/>
                <a:cs typeface="Times New Roman" panose="02020603050405020304" pitchFamily="18" charset="0"/>
              </a:rPr>
              <a:t>(suite)</a:t>
            </a:r>
            <a:endParaRPr lang="fr-FR" sz="1600" b="1" dirty="0">
              <a:latin typeface="Calibri" panose="020F0502020204030204" pitchFamily="34" charset="0"/>
              <a:ea typeface="Calibri" panose="020F0502020204030204" pitchFamily="34" charset="0"/>
              <a:cs typeface="Times New Roman" panose="02020603050405020304" pitchFamily="18" charset="0"/>
            </a:endParaRPr>
          </a:p>
          <a:p>
            <a:pPr lvl="0" algn="just">
              <a:spcBef>
                <a:spcPts val="600"/>
              </a:spcBef>
              <a:spcAft>
                <a:spcPts val="0"/>
              </a:spcAft>
            </a:pPr>
            <a:r>
              <a:rPr lang="fr-FR" sz="1600" u="sng" dirty="0" smtClean="0">
                <a:latin typeface="Calibri" panose="020F0502020204030204" pitchFamily="34" charset="0"/>
                <a:ea typeface="Calibri" panose="020F0502020204030204" pitchFamily="34" charset="0"/>
                <a:cs typeface="Times New Roman" panose="02020603050405020304" pitchFamily="18" charset="0"/>
              </a:rPr>
              <a:t>Deux options  privilégiées à ce stage</a:t>
            </a:r>
            <a:r>
              <a:rPr lang="fr-FR" sz="1600" dirty="0" smtClean="0">
                <a:latin typeface="Calibri" panose="020F0502020204030204" pitchFamily="34" charset="0"/>
                <a:ea typeface="Calibri" panose="020F0502020204030204" pitchFamily="34" charset="0"/>
                <a:cs typeface="Times New Roman" panose="02020603050405020304" pitchFamily="18" charset="0"/>
              </a:rPr>
              <a:t>:</a:t>
            </a:r>
          </a:p>
          <a:p>
            <a:pPr marL="342900" indent="-342900" algn="just">
              <a:spcBef>
                <a:spcPts val="600"/>
              </a:spcBef>
              <a:spcAft>
                <a:spcPts val="0"/>
              </a:spcAft>
              <a:buFont typeface="+mj-lt"/>
              <a:buAutoNum type="arabicPeriod"/>
            </a:pPr>
            <a:r>
              <a:rPr lang="fr-FR" sz="1600" dirty="0" smtClean="0">
                <a:latin typeface="Calibri" panose="020F0502020204030204" pitchFamily="34" charset="0"/>
                <a:ea typeface="Calibri" panose="020F0502020204030204" pitchFamily="34" charset="0"/>
                <a:cs typeface="Times New Roman" panose="02020603050405020304" pitchFamily="18" charset="0"/>
              </a:rPr>
              <a:t>Couvrir la filiale russe sur ses risques liés aux dettes existantes, commerciale et financières, vis-à-vis de P&amp;F SPRL: l’achat à terme d’euros est la meilleure solution</a:t>
            </a:r>
            <a:r>
              <a:rPr lang="fr-FR" sz="1600" dirty="0">
                <a:latin typeface="Calibri" panose="020F0502020204030204" pitchFamily="34" charset="0"/>
                <a:ea typeface="Calibri" panose="020F0502020204030204" pitchFamily="34" charset="0"/>
                <a:cs typeface="Times New Roman" panose="02020603050405020304" pitchFamily="18" charset="0"/>
              </a:rPr>
              <a:t> </a:t>
            </a:r>
            <a:r>
              <a:rPr lang="fr-FR" sz="1600" dirty="0" smtClean="0">
                <a:latin typeface="Calibri" panose="020F0502020204030204" pitchFamily="34" charset="0"/>
                <a:ea typeface="Calibri" panose="020F0502020204030204" pitchFamily="34" charset="0"/>
                <a:cs typeface="Times New Roman" panose="02020603050405020304" pitchFamily="18" charset="0"/>
              </a:rPr>
              <a:t>pour éviter tout risque de dévaluation supplémentaire du Rouble qui mettrait la filiale en difficulté de trésorerie (mais ne permettra pas de profiter d’une appréciation éventuelle du Rouble).</a:t>
            </a:r>
          </a:p>
          <a:p>
            <a:pPr marL="342900" indent="-342900" algn="just">
              <a:spcBef>
                <a:spcPts val="600"/>
              </a:spcBef>
              <a:spcAft>
                <a:spcPts val="0"/>
              </a:spcAft>
              <a:buFont typeface="+mj-lt"/>
              <a:buAutoNum type="arabicPeriod"/>
            </a:pPr>
            <a:r>
              <a:rPr lang="fr-FR" sz="1600" dirty="0" smtClean="0">
                <a:latin typeface="Calibri" panose="020F0502020204030204" pitchFamily="34" charset="0"/>
                <a:ea typeface="Calibri" panose="020F0502020204030204" pitchFamily="34" charset="0"/>
                <a:cs typeface="Times New Roman" panose="02020603050405020304" pitchFamily="18" charset="0"/>
              </a:rPr>
              <a:t>Facturations intragroupe en RUB dès 2016 à la filiale russe, pour rapatrier juridiquement le risque de change sur P&amp;F SPRL et concentrer la filiale sur son activité en Roubles.</a:t>
            </a:r>
          </a:p>
          <a:p>
            <a:pPr marL="742950" lvl="1" indent="-285750" algn="just">
              <a:spcBef>
                <a:spcPts val="600"/>
              </a:spcBef>
              <a:spcAft>
                <a:spcPts val="0"/>
              </a:spcAft>
              <a:buFont typeface="Arial" panose="020B0604020202020204" pitchFamily="34" charset="0"/>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Des couvertures à termes sont envisagées pour permettre de proposer des contrats non indexés aux clients, comme argument commercial à l’avenir. Avec ces couvertures, P&amp;F fixe ses prix de ventes en euros et ses </a:t>
            </a:r>
            <a:r>
              <a:rPr lang="fr-FR" sz="1600" smtClean="0">
                <a:latin typeface="Calibri" panose="020F0502020204030204" pitchFamily="34" charset="0"/>
                <a:ea typeface="Calibri" panose="020F0502020204030204" pitchFamily="34" charset="0"/>
                <a:cs typeface="Times New Roman" panose="02020603050405020304" pitchFamily="18" charset="0"/>
              </a:rPr>
              <a:t>marges mais </a:t>
            </a:r>
            <a:r>
              <a:rPr lang="fr-FR" sz="1600" dirty="0" smtClean="0">
                <a:latin typeface="Calibri" panose="020F0502020204030204" pitchFamily="34" charset="0"/>
                <a:ea typeface="Calibri" panose="020F0502020204030204" pitchFamily="34" charset="0"/>
                <a:cs typeface="Times New Roman" panose="02020603050405020304" pitchFamily="18" charset="0"/>
              </a:rPr>
              <a:t>ne profiterait pas d’une appréciation du RUB dans l’intervalle.</a:t>
            </a:r>
          </a:p>
          <a:p>
            <a:pPr marL="0" lvl="3" algn="just">
              <a:spcBef>
                <a:spcPts val="300"/>
              </a:spcBef>
              <a:spcAft>
                <a:spcPts val="0"/>
              </a:spcAft>
            </a:pPr>
            <a:endParaRPr lang="fr-FR" sz="1600" b="1" u="sng" dirty="0" smtClean="0">
              <a:latin typeface="Calibri" panose="020F0502020204030204" pitchFamily="34" charset="0"/>
              <a:ea typeface="Calibri" panose="020F0502020204030204" pitchFamily="34" charset="0"/>
              <a:cs typeface="Times New Roman" panose="02020603050405020304" pitchFamily="18" charset="0"/>
            </a:endParaRPr>
          </a:p>
          <a:p>
            <a:pPr marL="0" lvl="3" algn="just">
              <a:spcBef>
                <a:spcPts val="300"/>
              </a:spcBef>
              <a:spcAft>
                <a:spcPts val="0"/>
              </a:spcAft>
            </a:pPr>
            <a:r>
              <a:rPr lang="fr-FR" sz="1600" b="1" u="sng" dirty="0" smtClean="0">
                <a:latin typeface="Calibri" panose="020F0502020204030204" pitchFamily="34" charset="0"/>
                <a:ea typeface="Calibri" panose="020F0502020204030204" pitchFamily="34" charset="0"/>
                <a:cs typeface="Times New Roman" panose="02020603050405020304" pitchFamily="18" charset="0"/>
              </a:rPr>
              <a:t>A </a:t>
            </a:r>
            <a:r>
              <a:rPr lang="fr-FR" sz="1600" b="1" u="sng" dirty="0">
                <a:latin typeface="Calibri" panose="020F0502020204030204" pitchFamily="34" charset="0"/>
                <a:ea typeface="Calibri" panose="020F0502020204030204" pitchFamily="34" charset="0"/>
                <a:cs typeface="Times New Roman" panose="02020603050405020304" pitchFamily="18" charset="0"/>
              </a:rPr>
              <a:t>faire</a:t>
            </a:r>
            <a:r>
              <a:rPr lang="fr-FR" sz="1600" dirty="0">
                <a:latin typeface="Calibri" panose="020F0502020204030204" pitchFamily="34" charset="0"/>
                <a:ea typeface="Calibri" panose="020F0502020204030204" pitchFamily="34" charset="0"/>
                <a:cs typeface="Times New Roman" panose="02020603050405020304" pitchFamily="18" charset="0"/>
              </a:rPr>
              <a:t>: </a:t>
            </a:r>
          </a:p>
          <a:p>
            <a:pPr marL="285750" lvl="3" indent="-285750" algn="just">
              <a:spcBef>
                <a:spcPts val="300"/>
              </a:spcBef>
              <a:spcAft>
                <a:spcPts val="0"/>
              </a:spcAft>
              <a:buFontTx/>
              <a:buChar char="-"/>
            </a:pPr>
            <a:r>
              <a:rPr lang="fr-FR" sz="1600" dirty="0">
                <a:latin typeface="Calibri" panose="020F0502020204030204" pitchFamily="34" charset="0"/>
                <a:ea typeface="Calibri" panose="020F0502020204030204" pitchFamily="34" charset="0"/>
                <a:cs typeface="Times New Roman" panose="02020603050405020304" pitchFamily="18" charset="0"/>
              </a:rPr>
              <a:t>Valider les expositions 2016 </a:t>
            </a:r>
            <a:r>
              <a:rPr lang="fr-FR" sz="1600" dirty="0" smtClean="0">
                <a:latin typeface="Calibri" panose="020F0502020204030204" pitchFamily="34" charset="0"/>
                <a:ea typeface="Calibri" panose="020F0502020204030204" pitchFamily="34" charset="0"/>
                <a:cs typeface="Times New Roman" panose="02020603050405020304" pitchFamily="18" charset="0"/>
              </a:rPr>
              <a:t>à couvrir (correspondant à la nouvelle approche commerciale), par trimestre, </a:t>
            </a:r>
            <a:r>
              <a:rPr lang="fr-FR" sz="1600" dirty="0">
                <a:latin typeface="Calibri" panose="020F0502020204030204" pitchFamily="34" charset="0"/>
                <a:ea typeface="Calibri" panose="020F0502020204030204" pitchFamily="34" charset="0"/>
                <a:cs typeface="Times New Roman" panose="02020603050405020304" pitchFamily="18" charset="0"/>
              </a:rPr>
              <a:t>pour budgéter un cours de couverture moyen </a:t>
            </a:r>
            <a:r>
              <a:rPr lang="fr-FR" sz="1600" dirty="0" smtClean="0">
                <a:latin typeface="Calibri" panose="020F0502020204030204" pitchFamily="34" charset="0"/>
                <a:ea typeface="Calibri" panose="020F0502020204030204" pitchFamily="34" charset="0"/>
                <a:cs typeface="Times New Roman" panose="02020603050405020304" pitchFamily="18" charset="0"/>
              </a:rPr>
              <a:t>pondéré, avec délai de paiement prévisionnel de la filiale à 12 mois, pour lui laisser le temps de régler d’abord ses factures en euros.</a:t>
            </a:r>
          </a:p>
        </p:txBody>
      </p:sp>
    </p:spTree>
    <p:extLst>
      <p:ext uri="{BB962C8B-B14F-4D97-AF65-F5344CB8AC3E}">
        <p14:creationId xmlns:p14="http://schemas.microsoft.com/office/powerpoint/2010/main" val="8391704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p:cNvSpPr>
            <a:spLocks noChangeArrowheads="1"/>
          </p:cNvSpPr>
          <p:nvPr/>
        </p:nvSpPr>
        <p:spPr bwMode="auto">
          <a:xfrm>
            <a:off x="427830" y="173638"/>
            <a:ext cx="82867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2400" dirty="0" smtClean="0">
                <a:solidFill>
                  <a:srgbClr val="302421"/>
                </a:solidFill>
                <a:latin typeface="Calibri" panose="020F0502020204030204" pitchFamily="34" charset="0"/>
              </a:rPr>
              <a:t>Données de marché</a:t>
            </a:r>
          </a:p>
          <a:p>
            <a:pPr algn="ctr" eaLnBrk="1" hangingPunct="1"/>
            <a:r>
              <a:rPr lang="fr-FR" altLang="fr-FR" sz="2400" dirty="0" smtClean="0">
                <a:solidFill>
                  <a:srgbClr val="302421"/>
                </a:solidFill>
                <a:latin typeface="Calibri" panose="020F0502020204030204" pitchFamily="34" charset="0"/>
              </a:rPr>
              <a:t>Cotations de couvertures</a:t>
            </a:r>
            <a:endParaRPr lang="fr-FR" altLang="fr-FR" sz="2400" dirty="0">
              <a:solidFill>
                <a:srgbClr val="302421"/>
              </a:solidFill>
              <a:latin typeface="Calibri" panose="020F0502020204030204" pitchFamily="34" charset="0"/>
            </a:endParaRP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6743" y="1119520"/>
            <a:ext cx="5370513" cy="3614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448056" y="6488667"/>
            <a:ext cx="8346772" cy="307777"/>
          </a:xfrm>
          <a:prstGeom prst="rect">
            <a:avLst/>
          </a:prstGeom>
          <a:solidFill>
            <a:schemeClr val="accent3">
              <a:lumMod val="40000"/>
              <a:lumOff val="60000"/>
            </a:schemeClr>
          </a:solidFill>
        </p:spPr>
        <p:txBody>
          <a:bodyPr wrap="none">
            <a:spAutoFit/>
          </a:bodyPr>
          <a:lstStyle/>
          <a:p>
            <a:r>
              <a:rPr lang="fr-FR" sz="1400" dirty="0" smtClean="0">
                <a:latin typeface="Calibri" panose="020F0502020204030204" pitchFamily="34" charset="0"/>
                <a:ea typeface="Calibri" panose="020F0502020204030204" pitchFamily="34" charset="0"/>
                <a:cs typeface="Times New Roman" panose="02020603050405020304" pitchFamily="18" charset="0"/>
              </a:rPr>
              <a:t>ATMF = Niveau de protection (prix d’exercice) positionné au niveau du cours à terme (« At the money </a:t>
            </a:r>
            <a:r>
              <a:rPr lang="fr-FR" sz="1400" dirty="0" err="1" smtClean="0">
                <a:latin typeface="Calibri" panose="020F0502020204030204" pitchFamily="34" charset="0"/>
                <a:ea typeface="Calibri" panose="020F0502020204030204" pitchFamily="34" charset="0"/>
                <a:cs typeface="Times New Roman" panose="02020603050405020304" pitchFamily="18" charset="0"/>
              </a:rPr>
              <a:t>forward</a:t>
            </a:r>
            <a:r>
              <a:rPr lang="fr-FR" sz="1400" dirty="0" smtClean="0">
                <a:latin typeface="Calibri" panose="020F0502020204030204" pitchFamily="34" charset="0"/>
                <a:ea typeface="Calibri" panose="020F0502020204030204" pitchFamily="34" charset="0"/>
                <a:cs typeface="Times New Roman" panose="02020603050405020304" pitchFamily="18" charset="0"/>
              </a:rPr>
              <a:t> »)</a:t>
            </a:r>
            <a:endParaRPr lang="en-US" sz="1400"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7830" y="4858516"/>
            <a:ext cx="8286750" cy="1495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794218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562565" y="3028486"/>
            <a:ext cx="6029325" cy="1200329"/>
          </a:xfrm>
          <a:prstGeom prst="rect">
            <a:avLst/>
          </a:prstGeom>
          <a:noFill/>
        </p:spPr>
        <p:txBody>
          <a:bodyPr wrap="square" rtlCol="0">
            <a:spAutoFit/>
          </a:bodyPr>
          <a:lstStyle/>
          <a:p>
            <a:pPr algn="ctr"/>
            <a:r>
              <a:rPr lang="fr-FR" sz="2400" b="1" dirty="0" smtClean="0">
                <a:latin typeface="Calibri" panose="020F0502020204030204" pitchFamily="34" charset="0"/>
              </a:rPr>
              <a:t>Illustration des points clés d’une politique de </a:t>
            </a:r>
            <a:r>
              <a:rPr lang="fr-FR" sz="2400" b="1" dirty="0" smtClean="0">
                <a:latin typeface="Calibri" panose="020F0502020204030204" pitchFamily="34" charset="0"/>
              </a:rPr>
              <a:t>couverture (à personnaliser)</a:t>
            </a:r>
            <a:endParaRPr lang="fr-FR" sz="2400" b="1" dirty="0" smtClean="0">
              <a:latin typeface="Calibri" panose="020F0502020204030204" pitchFamily="34" charset="0"/>
            </a:endParaRPr>
          </a:p>
          <a:p>
            <a:pPr algn="ctr"/>
            <a:endParaRPr lang="fr-FR" sz="2400" b="1" dirty="0">
              <a:latin typeface="Calibri" panose="020F0502020204030204" pitchFamily="34" charset="0"/>
            </a:endParaRPr>
          </a:p>
        </p:txBody>
      </p:sp>
    </p:spTree>
    <p:extLst>
      <p:ext uri="{BB962C8B-B14F-4D97-AF65-F5344CB8AC3E}">
        <p14:creationId xmlns:p14="http://schemas.microsoft.com/office/powerpoint/2010/main" val="26131069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97101" y="173773"/>
            <a:ext cx="6029325" cy="830997"/>
          </a:xfrm>
          <a:prstGeom prst="rect">
            <a:avLst/>
          </a:prstGeom>
          <a:noFill/>
        </p:spPr>
        <p:txBody>
          <a:bodyPr wrap="square" rtlCol="0">
            <a:spAutoFit/>
          </a:bodyPr>
          <a:lstStyle/>
          <a:p>
            <a:pPr algn="ctr"/>
            <a:r>
              <a:rPr lang="fr-FR" sz="2400" dirty="0" smtClean="0">
                <a:latin typeface="Calibri" panose="020F0502020204030204" pitchFamily="34" charset="0"/>
              </a:rPr>
              <a:t>Définitions</a:t>
            </a:r>
          </a:p>
          <a:p>
            <a:pPr algn="ctr"/>
            <a:r>
              <a:rPr lang="fr-FR" sz="2400" dirty="0" smtClean="0">
                <a:latin typeface="Calibri" panose="020F0502020204030204" pitchFamily="34" charset="0"/>
              </a:rPr>
              <a:t>Différentes natures de risques de change</a:t>
            </a:r>
            <a:endParaRPr lang="fr-FR" sz="2400" dirty="0">
              <a:latin typeface="Calibri" panose="020F0502020204030204" pitchFamily="34" charset="0"/>
            </a:endParaRPr>
          </a:p>
        </p:txBody>
      </p:sp>
      <p:sp>
        <p:nvSpPr>
          <p:cNvPr id="2" name="Rectangle 1"/>
          <p:cNvSpPr/>
          <p:nvPr/>
        </p:nvSpPr>
        <p:spPr>
          <a:xfrm>
            <a:off x="579863" y="1738677"/>
            <a:ext cx="8184995" cy="2831544"/>
          </a:xfrm>
          <a:prstGeom prst="rect">
            <a:avLst/>
          </a:prstGeom>
        </p:spPr>
        <p:txBody>
          <a:bodyPr wrap="square">
            <a:spAutoFit/>
          </a:bodyPr>
          <a:lstStyle/>
          <a:p>
            <a:pPr marL="342900" lvl="0" indent="-342900" algn="just">
              <a:spcBef>
                <a:spcPts val="1200"/>
              </a:spcBef>
              <a:spcAft>
                <a:spcPts val="0"/>
              </a:spcAft>
              <a:buFont typeface="Symbol" panose="05050102010706020507" pitchFamily="18" charset="2"/>
              <a:buChar char=""/>
            </a:pPr>
            <a:r>
              <a:rPr lang="fr-FR" sz="1600" u="sng" dirty="0">
                <a:latin typeface="Calibri" panose="020F0502020204030204" pitchFamily="34" charset="0"/>
                <a:ea typeface="Calibri" panose="020F0502020204030204" pitchFamily="34" charset="0"/>
                <a:cs typeface="Times New Roman" panose="02020603050405020304" pitchFamily="18" charset="0"/>
              </a:rPr>
              <a:t>Risque opérationnel </a:t>
            </a:r>
            <a:r>
              <a:rPr lang="fr-FR" sz="1600" dirty="0">
                <a:latin typeface="Calibri" panose="020F0502020204030204" pitchFamily="34" charset="0"/>
                <a:ea typeface="Calibri" panose="020F0502020204030204" pitchFamily="34" charset="0"/>
                <a:cs typeface="Times New Roman" panose="02020603050405020304" pitchFamily="18" charset="0"/>
              </a:rPr>
              <a:t>lié aux transactions, actuelles ou futures, dont les modalités peuvent être très variées : appels d’offres, contrats cadres ou commandes fermes, facturation indexées, délais et modalités de paiement, etc.</a:t>
            </a:r>
          </a:p>
          <a:p>
            <a:pPr marL="342900" indent="-342900" algn="just">
              <a:spcBef>
                <a:spcPts val="1200"/>
              </a:spcBef>
              <a:spcAft>
                <a:spcPts val="0"/>
              </a:spcAft>
              <a:buFont typeface="Symbol" panose="05050102010706020507" pitchFamily="18" charset="2"/>
              <a:buChar char=""/>
            </a:pPr>
            <a:r>
              <a:rPr lang="fr-FR" sz="1600" u="sng" dirty="0">
                <a:latin typeface="Calibri" panose="020F0502020204030204" pitchFamily="34" charset="0"/>
                <a:ea typeface="Calibri" panose="020F0502020204030204" pitchFamily="34" charset="0"/>
                <a:cs typeface="Times New Roman" panose="02020603050405020304" pitchFamily="18" charset="0"/>
              </a:rPr>
              <a:t>Risque financier </a:t>
            </a:r>
            <a:r>
              <a:rPr lang="fr-FR" sz="1600" dirty="0">
                <a:latin typeface="Calibri" panose="020F0502020204030204" pitchFamily="34" charset="0"/>
                <a:ea typeface="Calibri" panose="020F0502020204030204" pitchFamily="34" charset="0"/>
                <a:cs typeface="Times New Roman" panose="02020603050405020304" pitchFamily="18" charset="0"/>
              </a:rPr>
              <a:t>lié aux dividendes et prêts intragroupe;</a:t>
            </a:r>
          </a:p>
          <a:p>
            <a:pPr marL="342900" indent="-342900" algn="just">
              <a:spcBef>
                <a:spcPts val="1200"/>
              </a:spcBef>
              <a:spcAft>
                <a:spcPts val="0"/>
              </a:spcAft>
              <a:buFont typeface="Symbol" panose="05050102010706020507" pitchFamily="18" charset="2"/>
              <a:buChar char=""/>
            </a:pPr>
            <a:r>
              <a:rPr lang="fr-FR" sz="1600" u="sng" dirty="0">
                <a:latin typeface="Calibri" panose="020F0502020204030204" pitchFamily="34" charset="0"/>
                <a:ea typeface="Calibri" panose="020F0502020204030204" pitchFamily="34" charset="0"/>
                <a:cs typeface="Times New Roman" panose="02020603050405020304" pitchFamily="18" charset="0"/>
              </a:rPr>
              <a:t>Risque de conversion </a:t>
            </a:r>
            <a:r>
              <a:rPr lang="fr-FR" sz="1600" dirty="0">
                <a:latin typeface="Calibri" panose="020F0502020204030204" pitchFamily="34" charset="0"/>
                <a:ea typeface="Calibri" panose="020F0502020204030204" pitchFamily="34" charset="0"/>
                <a:cs typeface="Times New Roman" panose="02020603050405020304" pitchFamily="18" charset="0"/>
              </a:rPr>
              <a:t>des états financiers;</a:t>
            </a:r>
          </a:p>
          <a:p>
            <a:pPr marL="342900" indent="-342900" algn="just">
              <a:spcBef>
                <a:spcPts val="1200"/>
              </a:spcBef>
              <a:spcAft>
                <a:spcPts val="0"/>
              </a:spcAft>
              <a:buFont typeface="Symbol" panose="05050102010706020507" pitchFamily="18" charset="2"/>
              <a:buChar char=""/>
            </a:pPr>
            <a:r>
              <a:rPr lang="fr-FR" sz="1600" u="sng" dirty="0">
                <a:latin typeface="Calibri" panose="020F0502020204030204" pitchFamily="34" charset="0"/>
                <a:ea typeface="Calibri" panose="020F0502020204030204" pitchFamily="34" charset="0"/>
                <a:cs typeface="Times New Roman" panose="02020603050405020304" pitchFamily="18" charset="0"/>
              </a:rPr>
              <a:t>Risque économique </a:t>
            </a:r>
            <a:r>
              <a:rPr lang="fr-FR" sz="1600" dirty="0">
                <a:latin typeface="Calibri" panose="020F0502020204030204" pitchFamily="34" charset="0"/>
                <a:ea typeface="Calibri" panose="020F0502020204030204" pitchFamily="34" charset="0"/>
                <a:cs typeface="Times New Roman" panose="02020603050405020304" pitchFamily="18" charset="0"/>
              </a:rPr>
              <a:t>qui concerne l’élasticité du chiffre d’affaires aux fluctuations des devises. </a:t>
            </a:r>
            <a:endParaRPr lang="fr-FR" sz="1600" dirty="0" smtClean="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spcBef>
                <a:spcPts val="1200"/>
              </a:spcBef>
              <a:spcAft>
                <a:spcPts val="0"/>
              </a:spcAft>
              <a:buFont typeface="Symbol" panose="05050102010706020507" pitchFamily="18" charset="2"/>
              <a:buChar char=""/>
            </a:pP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gn="ctr">
              <a:spcBef>
                <a:spcPts val="1200"/>
              </a:spcBef>
              <a:spcAft>
                <a:spcPts val="0"/>
              </a:spcAft>
              <a:buFont typeface="Wingdings" panose="05000000000000000000" pitchFamily="2" charset="2"/>
              <a:buChar char="Ø"/>
            </a:pPr>
            <a:r>
              <a:rPr lang="fr-FR" sz="1600" dirty="0" smtClean="0">
                <a:latin typeface="Calibri" panose="020F0502020204030204" pitchFamily="34" charset="0"/>
                <a:ea typeface="Calibri" panose="020F0502020204030204" pitchFamily="34" charset="0"/>
                <a:cs typeface="Times New Roman" panose="02020603050405020304" pitchFamily="18" charset="0"/>
              </a:rPr>
              <a:t>Les pages suivantes traitent du risque opérationnel</a:t>
            </a:r>
            <a:endParaRPr lang="fr-F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61094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88490" y="1204331"/>
            <a:ext cx="8908026" cy="5540597"/>
          </a:xfrm>
          <a:prstGeom prst="rect">
            <a:avLst/>
          </a:prstGeom>
          <a:noFill/>
          <a:ln w="9525">
            <a:noFill/>
            <a:miter lim="800000"/>
            <a:headEnd/>
            <a:tailEnd/>
          </a:ln>
        </p:spPr>
        <p:txBody>
          <a:bodyPr/>
          <a:lstStyle/>
          <a:p>
            <a:pPr marL="342900" indent="-342900" algn="just" defTabSz="914400">
              <a:spcBef>
                <a:spcPts val="1800"/>
              </a:spcBef>
              <a:buFont typeface="Wingdings" pitchFamily="2" charset="2"/>
              <a:buChar char="q"/>
              <a:defRPr/>
            </a:pPr>
            <a:r>
              <a:rPr lang="fr-FR" sz="1500" b="1" u="sng" kern="0" dirty="0">
                <a:solidFill>
                  <a:schemeClr val="tx1">
                    <a:lumMod val="95000"/>
                    <a:lumOff val="5000"/>
                  </a:schemeClr>
                </a:solidFill>
                <a:latin typeface="Calibri" pitchFamily="34" charset="0"/>
                <a:cs typeface="Calibri" pitchFamily="34" charset="0"/>
              </a:rPr>
              <a:t>Objectif de couverture</a:t>
            </a:r>
            <a:r>
              <a:rPr lang="fr-FR" sz="1500" kern="0" dirty="0">
                <a:solidFill>
                  <a:schemeClr val="tx1">
                    <a:lumMod val="95000"/>
                    <a:lumOff val="5000"/>
                  </a:schemeClr>
                </a:solidFill>
                <a:latin typeface="Calibri" pitchFamily="34" charset="0"/>
                <a:cs typeface="Calibri" pitchFamily="34" charset="0"/>
              </a:rPr>
              <a:t>: Réduire les risques </a:t>
            </a:r>
            <a:r>
              <a:rPr lang="fr-FR" sz="1500" kern="0" dirty="0" smtClean="0">
                <a:solidFill>
                  <a:schemeClr val="tx1">
                    <a:lumMod val="95000"/>
                    <a:lumOff val="5000"/>
                  </a:schemeClr>
                </a:solidFill>
                <a:latin typeface="Calibri" pitchFamily="34" charset="0"/>
                <a:cs typeface="Calibri" pitchFamily="34" charset="0"/>
              </a:rPr>
              <a:t>opérationnels </a:t>
            </a:r>
            <a:r>
              <a:rPr lang="fr-FR" sz="1500" kern="0" dirty="0" smtClean="0">
                <a:solidFill>
                  <a:srgbClr val="FF0000"/>
                </a:solidFill>
                <a:latin typeface="Calibri" pitchFamily="34" charset="0"/>
                <a:cs typeface="Calibri" pitchFamily="34" charset="0"/>
              </a:rPr>
              <a:t>[à préciser]</a:t>
            </a:r>
            <a:r>
              <a:rPr lang="fr-FR" sz="1500" kern="0" dirty="0" smtClean="0">
                <a:solidFill>
                  <a:schemeClr val="tx1">
                    <a:lumMod val="95000"/>
                    <a:lumOff val="5000"/>
                  </a:schemeClr>
                </a:solidFill>
                <a:latin typeface="Calibri" pitchFamily="34" charset="0"/>
                <a:cs typeface="Calibri" pitchFamily="34" charset="0"/>
              </a:rPr>
              <a:t>.</a:t>
            </a:r>
            <a:endParaRPr lang="fr-FR" sz="1500" kern="0" dirty="0">
              <a:solidFill>
                <a:schemeClr val="tx1">
                  <a:lumMod val="95000"/>
                  <a:lumOff val="5000"/>
                </a:schemeClr>
              </a:solidFill>
              <a:latin typeface="Calibri" pitchFamily="34" charset="0"/>
              <a:cs typeface="Calibri" pitchFamily="34" charset="0"/>
            </a:endParaRPr>
          </a:p>
          <a:p>
            <a:pPr marL="628650" lvl="1" indent="-184150" algn="just" defTabSz="914400">
              <a:spcBef>
                <a:spcPts val="600"/>
              </a:spcBef>
              <a:buFont typeface="Arial" pitchFamily="34" charset="0"/>
              <a:buChar char="•"/>
              <a:defRPr/>
            </a:pPr>
            <a:r>
              <a:rPr lang="fr-FR" sz="1500" kern="0" dirty="0" smtClean="0">
                <a:solidFill>
                  <a:schemeClr val="tx1">
                    <a:lumMod val="95000"/>
                    <a:lumOff val="5000"/>
                  </a:schemeClr>
                </a:solidFill>
                <a:latin typeface="Calibri" pitchFamily="34" charset="0"/>
                <a:cs typeface="Calibri" pitchFamily="34" charset="0"/>
              </a:rPr>
              <a:t>Pas de spéculation: les couvertures doivent être affectées (adossées) à des facturations prévisionnelles.</a:t>
            </a:r>
          </a:p>
          <a:p>
            <a:pPr marL="628650" indent="-184150" algn="just" defTabSz="914400">
              <a:spcBef>
                <a:spcPts val="600"/>
              </a:spcBef>
              <a:buFont typeface="Arial" pitchFamily="34" charset="0"/>
              <a:buChar char="•"/>
              <a:defRPr/>
            </a:pPr>
            <a:r>
              <a:rPr lang="fr-FR" sz="1500" kern="0" dirty="0" smtClean="0">
                <a:solidFill>
                  <a:schemeClr val="tx1">
                    <a:lumMod val="95000"/>
                    <a:lumOff val="5000"/>
                  </a:schemeClr>
                </a:solidFill>
                <a:latin typeface="Calibri" pitchFamily="34" charset="0"/>
                <a:cs typeface="Calibri" pitchFamily="34" charset="0"/>
              </a:rPr>
              <a:t>Réduire </a:t>
            </a:r>
            <a:r>
              <a:rPr lang="fr-FR" sz="1500" kern="0" dirty="0">
                <a:solidFill>
                  <a:schemeClr val="tx1">
                    <a:lumMod val="95000"/>
                    <a:lumOff val="5000"/>
                  </a:schemeClr>
                </a:solidFill>
                <a:latin typeface="Calibri" pitchFamily="34" charset="0"/>
                <a:cs typeface="Calibri" pitchFamily="34" charset="0"/>
              </a:rPr>
              <a:t>autant que possible l’impact des fluctuations des </a:t>
            </a:r>
            <a:r>
              <a:rPr lang="fr-FR" sz="1500" kern="0" dirty="0" smtClean="0">
                <a:solidFill>
                  <a:schemeClr val="tx1">
                    <a:lumMod val="95000"/>
                    <a:lumOff val="5000"/>
                  </a:schemeClr>
                </a:solidFill>
                <a:latin typeface="Calibri" pitchFamily="34" charset="0"/>
                <a:cs typeface="Calibri" pitchFamily="34" charset="0"/>
              </a:rPr>
              <a:t>devises sur </a:t>
            </a:r>
            <a:r>
              <a:rPr lang="fr-FR" sz="1500" kern="0" dirty="0">
                <a:solidFill>
                  <a:schemeClr val="tx1">
                    <a:lumMod val="95000"/>
                    <a:lumOff val="5000"/>
                  </a:schemeClr>
                </a:solidFill>
                <a:latin typeface="Calibri" pitchFamily="34" charset="0"/>
                <a:cs typeface="Calibri" pitchFamily="34" charset="0"/>
              </a:rPr>
              <a:t>le résultat du groupe, et stabiliser les marges du groupe.</a:t>
            </a:r>
          </a:p>
          <a:p>
            <a:pPr marL="628650" lvl="1" indent="-184150" algn="just" defTabSz="914400">
              <a:spcBef>
                <a:spcPts val="600"/>
              </a:spcBef>
              <a:buFont typeface="Wingdings" pitchFamily="2" charset="2"/>
              <a:buChar char="Ø"/>
              <a:defRPr/>
            </a:pPr>
            <a:r>
              <a:rPr lang="fr-FR" sz="1500" kern="0" dirty="0" smtClean="0">
                <a:solidFill>
                  <a:schemeClr val="tx1">
                    <a:lumMod val="95000"/>
                    <a:lumOff val="5000"/>
                  </a:schemeClr>
                </a:solidFill>
                <a:latin typeface="Calibri" pitchFamily="34" charset="0"/>
                <a:cs typeface="Calibri" pitchFamily="34" charset="0"/>
              </a:rPr>
              <a:t>Les </a:t>
            </a:r>
            <a:r>
              <a:rPr lang="fr-FR" sz="1500" kern="0" dirty="0">
                <a:solidFill>
                  <a:schemeClr val="tx1">
                    <a:lumMod val="95000"/>
                    <a:lumOff val="5000"/>
                  </a:schemeClr>
                </a:solidFill>
                <a:latin typeface="Calibri" pitchFamily="34" charset="0"/>
                <a:cs typeface="Calibri" pitchFamily="34" charset="0"/>
              </a:rPr>
              <a:t>gains/pertes réalisés sur les couvertures doivent compenser des pertes/gains d’opportunité sur les </a:t>
            </a:r>
            <a:r>
              <a:rPr lang="fr-FR" sz="1500" kern="0" dirty="0" smtClean="0">
                <a:solidFill>
                  <a:schemeClr val="tx1">
                    <a:lumMod val="95000"/>
                    <a:lumOff val="5000"/>
                  </a:schemeClr>
                </a:solidFill>
                <a:latin typeface="Calibri" pitchFamily="34" charset="0"/>
                <a:cs typeface="Calibri" pitchFamily="34" charset="0"/>
              </a:rPr>
              <a:t>éléments couverts.</a:t>
            </a:r>
          </a:p>
          <a:p>
            <a:pPr marL="342900" indent="-342900" algn="just" defTabSz="914400">
              <a:spcBef>
                <a:spcPts val="1800"/>
              </a:spcBef>
              <a:buFont typeface="Wingdings" pitchFamily="2" charset="2"/>
              <a:buChar char="q"/>
              <a:defRPr/>
            </a:pPr>
            <a:r>
              <a:rPr lang="fr-FR" sz="1500" b="1" u="sng" kern="0" dirty="0" smtClean="0">
                <a:solidFill>
                  <a:schemeClr val="tx1">
                    <a:lumMod val="95000"/>
                    <a:lumOff val="5000"/>
                  </a:schemeClr>
                </a:solidFill>
                <a:latin typeface="Calibri" pitchFamily="34" charset="0"/>
                <a:cs typeface="Calibri" pitchFamily="34" charset="0"/>
              </a:rPr>
              <a:t>Principes </a:t>
            </a:r>
            <a:r>
              <a:rPr lang="fr-FR" sz="1500" b="1" u="sng" kern="0" dirty="0">
                <a:solidFill>
                  <a:schemeClr val="tx1">
                    <a:lumMod val="95000"/>
                    <a:lumOff val="5000"/>
                  </a:schemeClr>
                </a:solidFill>
                <a:latin typeface="Calibri" pitchFamily="34" charset="0"/>
                <a:cs typeface="Calibri" pitchFamily="34" charset="0"/>
              </a:rPr>
              <a:t>comptables</a:t>
            </a:r>
            <a:r>
              <a:rPr lang="fr-FR" sz="1500" b="1" kern="0" dirty="0">
                <a:solidFill>
                  <a:schemeClr val="tx1">
                    <a:lumMod val="95000"/>
                    <a:lumOff val="5000"/>
                  </a:schemeClr>
                </a:solidFill>
                <a:latin typeface="Calibri" pitchFamily="34" charset="0"/>
                <a:cs typeface="Calibri" pitchFamily="34" charset="0"/>
              </a:rPr>
              <a:t>:</a:t>
            </a:r>
          </a:p>
          <a:p>
            <a:pPr marL="800100" lvl="1" indent="-342900" algn="just" defTabSz="914400">
              <a:spcBef>
                <a:spcPts val="600"/>
              </a:spcBef>
              <a:defRPr/>
            </a:pPr>
            <a:r>
              <a:rPr lang="fr-FR" sz="1500" kern="0" dirty="0">
                <a:solidFill>
                  <a:schemeClr val="tx1">
                    <a:lumMod val="95000"/>
                    <a:lumOff val="5000"/>
                  </a:schemeClr>
                </a:solidFill>
                <a:latin typeface="Calibri" pitchFamily="34" charset="0"/>
                <a:cs typeface="Calibri" pitchFamily="34" charset="0"/>
              </a:rPr>
              <a:t>Deux grandes options de principes de comptabilisation </a:t>
            </a:r>
            <a:r>
              <a:rPr lang="fr-FR" sz="1500" kern="0" dirty="0">
                <a:solidFill>
                  <a:srgbClr val="FF0000"/>
                </a:solidFill>
                <a:latin typeface="Calibri" pitchFamily="34" charset="0"/>
                <a:cs typeface="Calibri" pitchFamily="34" charset="0"/>
              </a:rPr>
              <a:t>[</a:t>
            </a:r>
            <a:r>
              <a:rPr lang="fr-FR" sz="1600" kern="0" dirty="0">
                <a:solidFill>
                  <a:srgbClr val="FF0000"/>
                </a:solidFill>
                <a:latin typeface="Calibri" pitchFamily="34" charset="0"/>
                <a:cs typeface="Calibri" pitchFamily="34" charset="0"/>
              </a:rPr>
              <a:t>A choisir ]</a:t>
            </a:r>
            <a:r>
              <a:rPr lang="fr-FR" sz="1500" kern="0" dirty="0">
                <a:solidFill>
                  <a:schemeClr val="tx1">
                    <a:lumMod val="95000"/>
                    <a:lumOff val="5000"/>
                  </a:schemeClr>
                </a:solidFill>
                <a:latin typeface="Calibri" pitchFamily="34" charset="0"/>
                <a:cs typeface="Calibri" pitchFamily="34" charset="0"/>
              </a:rPr>
              <a:t>:</a:t>
            </a:r>
          </a:p>
          <a:p>
            <a:pPr marL="628650" lvl="1" indent="-184150" algn="just" defTabSz="914400">
              <a:spcBef>
                <a:spcPts val="600"/>
              </a:spcBef>
              <a:buFont typeface="+mj-lt"/>
              <a:buAutoNum type="arabicPeriod"/>
              <a:defRPr/>
            </a:pPr>
            <a:r>
              <a:rPr lang="fr-FR" sz="1500" kern="0" dirty="0">
                <a:solidFill>
                  <a:schemeClr val="tx1">
                    <a:lumMod val="95000"/>
                    <a:lumOff val="5000"/>
                  </a:schemeClr>
                </a:solidFill>
                <a:latin typeface="Calibri" pitchFamily="34" charset="0"/>
                <a:cs typeface="Calibri" pitchFamily="34" charset="0"/>
              </a:rPr>
              <a:t>Principe de comptabilisation général: comptabilisation des variations de valorisation des couvertures (gains ou pertes latents) en résultat financier au fil de l’eau (les variations sont volatiles selon les marchés)</a:t>
            </a:r>
          </a:p>
          <a:p>
            <a:pPr marL="628650" lvl="1" indent="-184150" algn="just" defTabSz="914400">
              <a:spcBef>
                <a:spcPts val="600"/>
              </a:spcBef>
              <a:buFont typeface="+mj-lt"/>
              <a:buAutoNum type="arabicPeriod"/>
              <a:defRPr/>
            </a:pPr>
            <a:r>
              <a:rPr lang="fr-FR" sz="1500" kern="0" dirty="0">
                <a:solidFill>
                  <a:schemeClr val="tx1">
                    <a:lumMod val="95000"/>
                    <a:lumOff val="5000"/>
                  </a:schemeClr>
                </a:solidFill>
                <a:latin typeface="Calibri" pitchFamily="34" charset="0"/>
                <a:cs typeface="Calibri" pitchFamily="34" charset="0"/>
              </a:rPr>
              <a:t>Principe « comptabilité de couverture » IAS39*: comptabilisation des gains ou pertes ** en résultat opérationnel lors du trimestre concerné par la facturation sous-jacente.</a:t>
            </a:r>
          </a:p>
          <a:p>
            <a:pPr marL="1257300" lvl="2" indent="-342900" algn="just" defTabSz="914400">
              <a:spcBef>
                <a:spcPts val="600"/>
              </a:spcBef>
              <a:buFont typeface="Wingdings" pitchFamily="2" charset="2"/>
              <a:buChar char="Ø"/>
              <a:defRPr/>
            </a:pPr>
            <a:r>
              <a:rPr lang="fr-FR" sz="1500" kern="0" dirty="0">
                <a:solidFill>
                  <a:schemeClr val="tx1">
                    <a:lumMod val="95000"/>
                    <a:lumOff val="5000"/>
                  </a:schemeClr>
                </a:solidFill>
                <a:latin typeface="Calibri" pitchFamily="34" charset="0"/>
                <a:cs typeface="Calibri" pitchFamily="34" charset="0"/>
              </a:rPr>
              <a:t>Les réévaluations intermédiaires sont enregistrées en capitaux propres en attendant d’être recyclées en résultat opérationnel simultanément à l’élément couvert.</a:t>
            </a:r>
          </a:p>
          <a:p>
            <a:pPr marL="0" lvl="1" algn="just" defTabSz="914400">
              <a:spcBef>
                <a:spcPts val="1200"/>
              </a:spcBef>
              <a:defRPr/>
            </a:pPr>
            <a:r>
              <a:rPr lang="fr-FR" sz="1300" b="1" kern="0" dirty="0">
                <a:solidFill>
                  <a:schemeClr val="tx1">
                    <a:lumMod val="95000"/>
                    <a:lumOff val="5000"/>
                  </a:schemeClr>
                </a:solidFill>
                <a:latin typeface="Calibri" pitchFamily="34" charset="0"/>
                <a:cs typeface="Calibri" pitchFamily="34" charset="0"/>
              </a:rPr>
              <a:t>* A valider avec les CAC avant mise en place.</a:t>
            </a:r>
          </a:p>
          <a:p>
            <a:pPr marL="0" lvl="1" algn="just" defTabSz="914400">
              <a:spcBef>
                <a:spcPts val="0"/>
              </a:spcBef>
              <a:defRPr/>
            </a:pPr>
            <a:r>
              <a:rPr lang="fr-FR" sz="1300" kern="0" dirty="0">
                <a:solidFill>
                  <a:schemeClr val="tx1">
                    <a:lumMod val="95000"/>
                    <a:lumOff val="5000"/>
                  </a:schemeClr>
                </a:solidFill>
                <a:latin typeface="Calibri" pitchFamily="34" charset="0"/>
                <a:cs typeface="Calibri" pitchFamily="34" charset="0"/>
              </a:rPr>
              <a:t>** totalité de la variation de valorisation pour les ventes à termes et « valeur intrinsèque » seulement pour les options (la valeur temps étant enregistrée en résultat financier au fil de l’eau).</a:t>
            </a:r>
          </a:p>
          <a:p>
            <a:pPr algn="just" defTabSz="914400">
              <a:defRPr/>
            </a:pPr>
            <a:endParaRPr lang="fr-FR" sz="1600" kern="0" dirty="0">
              <a:solidFill>
                <a:srgbClr val="FF0000"/>
              </a:solidFill>
              <a:latin typeface="Calibri" pitchFamily="34" charset="0"/>
              <a:cs typeface="Calibri" pitchFamily="34" charset="0"/>
            </a:endParaRPr>
          </a:p>
        </p:txBody>
      </p:sp>
      <p:sp>
        <p:nvSpPr>
          <p:cNvPr id="27651" name="Rectangle 9"/>
          <p:cNvSpPr>
            <a:spLocks noChangeArrowheads="1"/>
          </p:cNvSpPr>
          <p:nvPr/>
        </p:nvSpPr>
        <p:spPr bwMode="auto">
          <a:xfrm>
            <a:off x="428625" y="496888"/>
            <a:ext cx="8286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fr-FR" sz="2400" dirty="0" err="1">
                <a:solidFill>
                  <a:srgbClr val="302421"/>
                </a:solidFill>
                <a:latin typeface="Calibri" panose="020F0502020204030204" pitchFamily="34" charset="0"/>
              </a:rPr>
              <a:t>Politique</a:t>
            </a:r>
            <a:r>
              <a:rPr lang="en-US" altLang="fr-FR" sz="2400" dirty="0">
                <a:solidFill>
                  <a:srgbClr val="302421"/>
                </a:solidFill>
                <a:latin typeface="Calibri" panose="020F0502020204030204" pitchFamily="34" charset="0"/>
              </a:rPr>
              <a:t> de couverture</a:t>
            </a:r>
          </a:p>
        </p:txBody>
      </p:sp>
    </p:spTree>
    <p:extLst>
      <p:ext uri="{BB962C8B-B14F-4D97-AF65-F5344CB8AC3E}">
        <p14:creationId xmlns:p14="http://schemas.microsoft.com/office/powerpoint/2010/main" val="10705719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127819" y="1091381"/>
            <a:ext cx="8868697" cy="5444357"/>
          </a:xfrm>
          <a:prstGeom prst="rect">
            <a:avLst/>
          </a:prstGeom>
          <a:noFill/>
          <a:ln w="9525">
            <a:noFill/>
            <a:miter lim="800000"/>
            <a:headEnd/>
            <a:tailEnd/>
          </a:ln>
        </p:spPr>
        <p:txBody>
          <a:bodyPr/>
          <a:lstStyle/>
          <a:p>
            <a:pPr marL="342900" indent="-342900" algn="just" defTabSz="914400">
              <a:spcBef>
                <a:spcPts val="600"/>
              </a:spcBef>
              <a:buFont typeface="Wingdings" pitchFamily="2" charset="2"/>
              <a:buChar char="q"/>
              <a:defRPr/>
            </a:pPr>
            <a:r>
              <a:rPr lang="fr-FR" sz="1600" b="1" u="sng" kern="0" dirty="0" smtClean="0">
                <a:solidFill>
                  <a:schemeClr val="tx1">
                    <a:lumMod val="95000"/>
                    <a:lumOff val="5000"/>
                  </a:schemeClr>
                </a:solidFill>
                <a:latin typeface="Calibri" pitchFamily="34" charset="0"/>
                <a:cs typeface="Calibri" pitchFamily="34" charset="0"/>
              </a:rPr>
              <a:t>Horizon de couverture:</a:t>
            </a:r>
          </a:p>
          <a:p>
            <a:pPr marL="541338" lvl="1" indent="-187325" algn="just" defTabSz="914400">
              <a:spcBef>
                <a:spcPts val="600"/>
              </a:spcBef>
              <a:buFont typeface="Arial" panose="020B0604020202020204" pitchFamily="34" charset="0"/>
              <a:buChar char="•"/>
              <a:defRPr/>
            </a:pPr>
            <a:r>
              <a:rPr lang="fr-FR" sz="1600" kern="0" dirty="0" smtClean="0">
                <a:solidFill>
                  <a:schemeClr val="tx1">
                    <a:lumMod val="95000"/>
                    <a:lumOff val="5000"/>
                  </a:schemeClr>
                </a:solidFill>
                <a:latin typeface="Calibri" pitchFamily="34" charset="0"/>
                <a:cs typeface="Calibri" pitchFamily="34" charset="0"/>
              </a:rPr>
              <a:t>Selon la visibilité sur les expositions et les cours budget et les cycle opérationnels:</a:t>
            </a:r>
          </a:p>
          <a:p>
            <a:pPr marL="811213" lvl="2" algn="just" defTabSz="914400">
              <a:spcBef>
                <a:spcPts val="0"/>
              </a:spcBef>
              <a:defRPr/>
            </a:pPr>
            <a:endParaRPr lang="fr-FR" sz="1600" kern="0" dirty="0" smtClean="0">
              <a:solidFill>
                <a:srgbClr val="FF0000"/>
              </a:solidFill>
              <a:latin typeface="Calibri" pitchFamily="34" charset="0"/>
              <a:cs typeface="Calibri" pitchFamily="34" charset="0"/>
            </a:endParaRPr>
          </a:p>
          <a:p>
            <a:pPr marL="342900" indent="-342900" algn="just" defTabSz="914400">
              <a:spcBef>
                <a:spcPts val="1200"/>
              </a:spcBef>
              <a:buFont typeface="Wingdings" pitchFamily="2" charset="2"/>
              <a:buChar char="q"/>
              <a:defRPr/>
            </a:pPr>
            <a:r>
              <a:rPr lang="fr-FR" sz="1600" b="1" u="sng" kern="0" dirty="0">
                <a:solidFill>
                  <a:schemeClr val="tx1">
                    <a:lumMod val="95000"/>
                    <a:lumOff val="5000"/>
                  </a:schemeClr>
                </a:solidFill>
                <a:latin typeface="Calibri" pitchFamily="34" charset="0"/>
                <a:cs typeface="Calibri" pitchFamily="34" charset="0"/>
              </a:rPr>
              <a:t>Montants à </a:t>
            </a:r>
            <a:r>
              <a:rPr lang="fr-FR" sz="1600" b="1" u="sng" kern="0" dirty="0" smtClean="0">
                <a:solidFill>
                  <a:schemeClr val="tx1">
                    <a:lumMod val="95000"/>
                    <a:lumOff val="5000"/>
                  </a:schemeClr>
                </a:solidFill>
                <a:latin typeface="Calibri" pitchFamily="34" charset="0"/>
                <a:cs typeface="Calibri" pitchFamily="34" charset="0"/>
              </a:rPr>
              <a:t>couvrir</a:t>
            </a:r>
            <a:r>
              <a:rPr lang="fr-FR" sz="1600" kern="0" dirty="0" smtClean="0">
                <a:solidFill>
                  <a:schemeClr val="tx1">
                    <a:lumMod val="95000"/>
                    <a:lumOff val="5000"/>
                  </a:schemeClr>
                </a:solidFill>
                <a:latin typeface="Calibri" pitchFamily="34" charset="0"/>
                <a:cs typeface="Calibri" pitchFamily="34" charset="0"/>
              </a:rPr>
              <a:t> </a:t>
            </a:r>
            <a:endParaRPr lang="fr-FR" sz="1600" kern="0" dirty="0">
              <a:solidFill>
                <a:schemeClr val="tx1">
                  <a:lumMod val="95000"/>
                  <a:lumOff val="5000"/>
                </a:schemeClr>
              </a:solidFill>
              <a:latin typeface="Calibri" pitchFamily="34" charset="0"/>
              <a:cs typeface="Calibri" pitchFamily="34" charset="0"/>
            </a:endParaRPr>
          </a:p>
          <a:p>
            <a:pPr marL="541338" lvl="1" indent="-187325" algn="just" defTabSz="914400">
              <a:spcBef>
                <a:spcPts val="600"/>
              </a:spcBef>
              <a:buFont typeface="Arial" pitchFamily="34" charset="0"/>
              <a:buChar char="•"/>
              <a:defRPr/>
            </a:pPr>
            <a:r>
              <a:rPr lang="fr-FR" sz="1600" kern="0" dirty="0" smtClean="0">
                <a:solidFill>
                  <a:schemeClr val="tx1">
                    <a:lumMod val="95000"/>
                    <a:lumOff val="5000"/>
                  </a:schemeClr>
                </a:solidFill>
                <a:latin typeface="Calibri" pitchFamily="34" charset="0"/>
                <a:cs typeface="Calibri" pitchFamily="34" charset="0"/>
              </a:rPr>
              <a:t>Approche budgétaire: Approche décroissante au fil du temps pour refléter l’incertitude sur les prévisions d’expositions ? </a:t>
            </a:r>
          </a:p>
          <a:p>
            <a:pPr marL="998538" lvl="2" indent="-187325" algn="just" defTabSz="914400">
              <a:spcBef>
                <a:spcPts val="300"/>
              </a:spcBef>
              <a:buFont typeface="Arial" pitchFamily="34" charset="0"/>
              <a:buChar char="•"/>
              <a:defRPr/>
            </a:pPr>
            <a:r>
              <a:rPr lang="fr-FR" sz="1600" kern="0" dirty="0" smtClean="0">
                <a:solidFill>
                  <a:schemeClr val="tx1">
                    <a:lumMod val="95000"/>
                    <a:lumOff val="5000"/>
                  </a:schemeClr>
                </a:solidFill>
                <a:latin typeface="Calibri" pitchFamily="34" charset="0"/>
                <a:cs typeface="Calibri" pitchFamily="34" charset="0"/>
              </a:rPr>
              <a:t>Trimestre en cours: 90%, T+1: 80</a:t>
            </a:r>
            <a:r>
              <a:rPr lang="fr-FR" sz="1600" kern="0" dirty="0">
                <a:solidFill>
                  <a:schemeClr val="tx1">
                    <a:lumMod val="95000"/>
                    <a:lumOff val="5000"/>
                  </a:schemeClr>
                </a:solidFill>
                <a:latin typeface="Calibri" pitchFamily="34" charset="0"/>
                <a:cs typeface="Calibri" pitchFamily="34" charset="0"/>
              </a:rPr>
              <a:t>%, </a:t>
            </a:r>
            <a:r>
              <a:rPr lang="fr-FR" sz="1600" kern="0" dirty="0" smtClean="0">
                <a:solidFill>
                  <a:schemeClr val="tx1">
                    <a:lumMod val="95000"/>
                    <a:lumOff val="5000"/>
                  </a:schemeClr>
                </a:solidFill>
                <a:latin typeface="Calibri" pitchFamily="34" charset="0"/>
                <a:cs typeface="Calibri" pitchFamily="34" charset="0"/>
              </a:rPr>
              <a:t>T+2: 70%, T+3: </a:t>
            </a:r>
            <a:r>
              <a:rPr lang="fr-FR" sz="1600" kern="0" dirty="0">
                <a:solidFill>
                  <a:schemeClr val="tx1">
                    <a:lumMod val="95000"/>
                    <a:lumOff val="5000"/>
                  </a:schemeClr>
                </a:solidFill>
                <a:latin typeface="Calibri" pitchFamily="34" charset="0"/>
                <a:cs typeface="Calibri" pitchFamily="34" charset="0"/>
              </a:rPr>
              <a:t>6</a:t>
            </a:r>
            <a:r>
              <a:rPr lang="fr-FR" sz="1600" kern="0" dirty="0" smtClean="0">
                <a:solidFill>
                  <a:schemeClr val="tx1">
                    <a:lumMod val="95000"/>
                    <a:lumOff val="5000"/>
                  </a:schemeClr>
                </a:solidFill>
                <a:latin typeface="Calibri" pitchFamily="34" charset="0"/>
                <a:cs typeface="Calibri" pitchFamily="34" charset="0"/>
              </a:rPr>
              <a:t>0%, T+4: 50%</a:t>
            </a:r>
          </a:p>
          <a:p>
            <a:pPr marL="541338" lvl="1" indent="-187325" algn="just" defTabSz="914400">
              <a:spcBef>
                <a:spcPts val="600"/>
              </a:spcBef>
              <a:buFont typeface="Arial" pitchFamily="34" charset="0"/>
              <a:buChar char="•"/>
              <a:defRPr/>
            </a:pPr>
            <a:r>
              <a:rPr lang="fr-FR" sz="1600" kern="0" dirty="0">
                <a:solidFill>
                  <a:schemeClr val="tx1">
                    <a:lumMod val="95000"/>
                    <a:lumOff val="5000"/>
                  </a:schemeClr>
                </a:solidFill>
                <a:latin typeface="Calibri" pitchFamily="34" charset="0"/>
                <a:cs typeface="Calibri" pitchFamily="34" charset="0"/>
              </a:rPr>
              <a:t>Approche </a:t>
            </a:r>
            <a:r>
              <a:rPr lang="fr-FR" sz="1600" kern="0" dirty="0" smtClean="0">
                <a:solidFill>
                  <a:schemeClr val="tx1">
                    <a:lumMod val="95000"/>
                    <a:lumOff val="5000"/>
                  </a:schemeClr>
                </a:solidFill>
                <a:latin typeface="Calibri" pitchFamily="34" charset="0"/>
                <a:cs typeface="Calibri" pitchFamily="34" charset="0"/>
              </a:rPr>
              <a:t>« glissante » : </a:t>
            </a:r>
            <a:r>
              <a:rPr lang="fr-FR" sz="1600" kern="0" dirty="0">
                <a:solidFill>
                  <a:schemeClr val="tx1">
                    <a:lumMod val="95000"/>
                    <a:lumOff val="5000"/>
                  </a:schemeClr>
                </a:solidFill>
                <a:latin typeface="Calibri" pitchFamily="34" charset="0"/>
                <a:cs typeface="Calibri" pitchFamily="34" charset="0"/>
              </a:rPr>
              <a:t>Approche décroissante </a:t>
            </a:r>
            <a:r>
              <a:rPr lang="fr-FR" sz="1600" kern="0" dirty="0" smtClean="0">
                <a:solidFill>
                  <a:schemeClr val="tx1">
                    <a:lumMod val="95000"/>
                    <a:lumOff val="5000"/>
                  </a:schemeClr>
                </a:solidFill>
                <a:latin typeface="Calibri" pitchFamily="34" charset="0"/>
                <a:cs typeface="Calibri" pitchFamily="34" charset="0"/>
              </a:rPr>
              <a:t>également.</a:t>
            </a:r>
          </a:p>
          <a:p>
            <a:pPr marL="639763" lvl="1" indent="-285750" algn="just" defTabSz="914400">
              <a:spcBef>
                <a:spcPts val="600"/>
              </a:spcBef>
              <a:buFont typeface="Wingdings" panose="05000000000000000000" pitchFamily="2" charset="2"/>
              <a:buChar char="Ø"/>
              <a:defRPr/>
            </a:pPr>
            <a:r>
              <a:rPr lang="fr-FR" sz="1600" kern="0" dirty="0" smtClean="0">
                <a:solidFill>
                  <a:srgbClr val="FF0000"/>
                </a:solidFill>
                <a:latin typeface="Calibri" pitchFamily="34" charset="0"/>
              </a:rPr>
              <a:t>Pourcentages à définir en fonction de la visibilité sur les expositions, des cours budget.</a:t>
            </a:r>
            <a:endParaRPr lang="fr-FR" sz="1600" kern="0" dirty="0">
              <a:solidFill>
                <a:srgbClr val="FF0000"/>
              </a:solidFill>
              <a:latin typeface="Calibri" pitchFamily="34" charset="0"/>
            </a:endParaRPr>
          </a:p>
          <a:p>
            <a:pPr marL="285750" indent="-285750" algn="just">
              <a:spcBef>
                <a:spcPts val="1200"/>
              </a:spcBef>
              <a:buFont typeface="Wingdings" panose="05000000000000000000" pitchFamily="2" charset="2"/>
              <a:buChar char="q"/>
            </a:pPr>
            <a:r>
              <a:rPr lang="fr-FR" sz="1600" b="1" u="sng" kern="0" dirty="0">
                <a:solidFill>
                  <a:schemeClr val="tx1">
                    <a:lumMod val="95000"/>
                    <a:lumOff val="5000"/>
                  </a:schemeClr>
                </a:solidFill>
                <a:latin typeface="Calibri" pitchFamily="34" charset="0"/>
                <a:cs typeface="Calibri" pitchFamily="34" charset="0"/>
              </a:rPr>
              <a:t>Fréquence des opérations de couverture </a:t>
            </a:r>
            <a:r>
              <a:rPr lang="fr-FR" sz="1600" kern="0" dirty="0">
                <a:solidFill>
                  <a:schemeClr val="tx1">
                    <a:lumMod val="95000"/>
                    <a:lumOff val="5000"/>
                  </a:schemeClr>
                </a:solidFill>
                <a:latin typeface="Calibri" pitchFamily="34" charset="0"/>
                <a:cs typeface="Calibri" pitchFamily="34" charset="0"/>
              </a:rPr>
              <a:t>: </a:t>
            </a:r>
          </a:p>
          <a:p>
            <a:pPr marL="550863" indent="-285750" algn="just">
              <a:spcBef>
                <a:spcPts val="600"/>
              </a:spcBef>
              <a:buFont typeface="Arial" panose="020B0604020202020204" pitchFamily="34" charset="0"/>
              <a:buChar char="•"/>
            </a:pPr>
            <a:r>
              <a:rPr lang="fr-FR" sz="1500" dirty="0">
                <a:solidFill>
                  <a:schemeClr val="tx1">
                    <a:lumMod val="95000"/>
                    <a:lumOff val="5000"/>
                  </a:schemeClr>
                </a:solidFill>
                <a:latin typeface="Calibri" panose="020F0502020204030204" pitchFamily="34" charset="0"/>
              </a:rPr>
              <a:t>Gestion courante: Les couvertures seront livrées ou levées en </a:t>
            </a:r>
            <a:r>
              <a:rPr lang="fr-FR" sz="1500" dirty="0" smtClean="0">
                <a:solidFill>
                  <a:schemeClr val="tx1">
                    <a:lumMod val="95000"/>
                    <a:lumOff val="5000"/>
                  </a:schemeClr>
                </a:solidFill>
                <a:latin typeface="Calibri" panose="020F0502020204030204" pitchFamily="34" charset="0"/>
              </a:rPr>
              <a:t>fonction </a:t>
            </a:r>
            <a:r>
              <a:rPr lang="fr-FR" sz="1500" dirty="0">
                <a:solidFill>
                  <a:schemeClr val="tx1">
                    <a:lumMod val="95000"/>
                    <a:lumOff val="5000"/>
                  </a:schemeClr>
                </a:solidFill>
                <a:latin typeface="Calibri" panose="020F0502020204030204" pitchFamily="34" charset="0"/>
              </a:rPr>
              <a:t>des besoins opérationnels (encaissements ou décaissements</a:t>
            </a:r>
            <a:r>
              <a:rPr lang="fr-FR" sz="1500" dirty="0" smtClean="0">
                <a:solidFill>
                  <a:schemeClr val="tx1">
                    <a:lumMod val="95000"/>
                    <a:lumOff val="5000"/>
                  </a:schemeClr>
                </a:solidFill>
                <a:latin typeface="Calibri" panose="020F0502020204030204" pitchFamily="34" charset="0"/>
              </a:rPr>
              <a:t>);</a:t>
            </a:r>
            <a:endParaRPr lang="fr-FR" sz="1500" dirty="0">
              <a:solidFill>
                <a:schemeClr val="tx1">
                  <a:lumMod val="95000"/>
                  <a:lumOff val="5000"/>
                </a:schemeClr>
              </a:solidFill>
              <a:latin typeface="Calibri" panose="020F0502020204030204" pitchFamily="34" charset="0"/>
            </a:endParaRPr>
          </a:p>
          <a:p>
            <a:pPr marL="550863" indent="-285750" algn="just">
              <a:spcBef>
                <a:spcPts val="600"/>
              </a:spcBef>
              <a:buFont typeface="Arial" panose="020B0604020202020204" pitchFamily="34" charset="0"/>
              <a:buChar char="•"/>
            </a:pPr>
            <a:r>
              <a:rPr lang="fr-FR" sz="1500" dirty="0" smtClean="0">
                <a:solidFill>
                  <a:schemeClr val="tx1">
                    <a:lumMod val="95000"/>
                    <a:lumOff val="5000"/>
                  </a:schemeClr>
                </a:solidFill>
                <a:latin typeface="Calibri" panose="020F0502020204030204" pitchFamily="34" charset="0"/>
              </a:rPr>
              <a:t>Revue </a:t>
            </a:r>
            <a:r>
              <a:rPr lang="fr-FR" sz="1500" dirty="0" smtClean="0">
                <a:solidFill>
                  <a:srgbClr val="FF0000"/>
                </a:solidFill>
                <a:latin typeface="Calibri" panose="020F0502020204030204" pitchFamily="34" charset="0"/>
              </a:rPr>
              <a:t>[mensuelle?]</a:t>
            </a:r>
            <a:r>
              <a:rPr lang="fr-FR" sz="1500" dirty="0" smtClean="0">
                <a:solidFill>
                  <a:schemeClr val="tx1">
                    <a:lumMod val="95000"/>
                    <a:lumOff val="5000"/>
                  </a:schemeClr>
                </a:solidFill>
                <a:latin typeface="Calibri" panose="020F0502020204030204" pitchFamily="34" charset="0"/>
              </a:rPr>
              <a:t> des expositions vs prévisions: ajustement des couvertures.</a:t>
            </a:r>
            <a:endParaRPr lang="fr-FR" sz="1500" dirty="0">
              <a:solidFill>
                <a:schemeClr val="tx1">
                  <a:lumMod val="95000"/>
                  <a:lumOff val="5000"/>
                </a:schemeClr>
              </a:solidFill>
              <a:latin typeface="Calibri" panose="020F0502020204030204" pitchFamily="34" charset="0"/>
            </a:endParaRPr>
          </a:p>
          <a:p>
            <a:pPr marL="342900" indent="-342900" algn="just" defTabSz="914400">
              <a:spcBef>
                <a:spcPts val="1200"/>
              </a:spcBef>
              <a:buFont typeface="Wingdings" pitchFamily="2" charset="2"/>
              <a:buChar char="q"/>
              <a:defRPr/>
            </a:pPr>
            <a:r>
              <a:rPr lang="fr-FR" sz="1600" b="1" u="sng" kern="0" dirty="0" smtClean="0">
                <a:solidFill>
                  <a:schemeClr val="tx1">
                    <a:lumMod val="95000"/>
                    <a:lumOff val="5000"/>
                  </a:schemeClr>
                </a:solidFill>
                <a:latin typeface="Calibri" pitchFamily="34" charset="0"/>
                <a:cs typeface="Calibri" pitchFamily="34" charset="0"/>
              </a:rPr>
              <a:t>Approche </a:t>
            </a:r>
            <a:r>
              <a:rPr lang="fr-FR" sz="1600" b="1" u="sng" kern="0" dirty="0">
                <a:solidFill>
                  <a:schemeClr val="tx1">
                    <a:lumMod val="95000"/>
                    <a:lumOff val="5000"/>
                  </a:schemeClr>
                </a:solidFill>
                <a:latin typeface="Calibri" pitchFamily="34" charset="0"/>
                <a:cs typeface="Calibri" pitchFamily="34" charset="0"/>
              </a:rPr>
              <a:t>micro ou macro-couverture</a:t>
            </a:r>
          </a:p>
          <a:p>
            <a:pPr marL="625475" lvl="1" indent="-168275" algn="just" defTabSz="914400">
              <a:spcBef>
                <a:spcPts val="600"/>
              </a:spcBef>
              <a:buFont typeface="Arial" pitchFamily="34" charset="0"/>
              <a:buChar char="•"/>
              <a:defRPr/>
            </a:pPr>
            <a:r>
              <a:rPr lang="fr-FR" sz="1500" dirty="0">
                <a:solidFill>
                  <a:schemeClr val="tx1">
                    <a:lumMod val="95000"/>
                    <a:lumOff val="5000"/>
                  </a:schemeClr>
                </a:solidFill>
                <a:latin typeface="Calibri" panose="020F0502020204030204" pitchFamily="34" charset="0"/>
              </a:rPr>
              <a:t>Une approche macro semble la plus intéressante. L’élément couvert sera représenté par des portions de chiffre d’affaires </a:t>
            </a:r>
            <a:r>
              <a:rPr lang="fr-FR" sz="1500" dirty="0" smtClean="0">
                <a:solidFill>
                  <a:schemeClr val="tx1">
                    <a:lumMod val="95000"/>
                    <a:lumOff val="5000"/>
                  </a:schemeClr>
                </a:solidFill>
                <a:latin typeface="Calibri" panose="020F0502020204030204" pitchFamily="34" charset="0"/>
              </a:rPr>
              <a:t>remis </a:t>
            </a:r>
            <a:r>
              <a:rPr lang="fr-FR" sz="1500" dirty="0">
                <a:solidFill>
                  <a:schemeClr val="tx1">
                    <a:lumMod val="95000"/>
                    <a:lumOff val="5000"/>
                  </a:schemeClr>
                </a:solidFill>
                <a:latin typeface="Calibri" panose="020F0502020204030204" pitchFamily="34" charset="0"/>
              </a:rPr>
              <a:t>à jour régulièrement.</a:t>
            </a:r>
          </a:p>
          <a:p>
            <a:pPr marL="354013" lvl="1" algn="just" defTabSz="914400">
              <a:spcBef>
                <a:spcPts val="600"/>
              </a:spcBef>
              <a:defRPr/>
            </a:pPr>
            <a:endParaRPr lang="fr-FR" sz="1600" kern="0" dirty="0" smtClean="0">
              <a:solidFill>
                <a:schemeClr val="tx1">
                  <a:lumMod val="95000"/>
                  <a:lumOff val="5000"/>
                </a:schemeClr>
              </a:solidFill>
              <a:latin typeface="Calibri" pitchFamily="34" charset="0"/>
            </a:endParaRPr>
          </a:p>
          <a:p>
            <a:pPr marL="639763" lvl="1" indent="-285750" algn="just" defTabSz="914400">
              <a:spcBef>
                <a:spcPts val="600"/>
              </a:spcBef>
              <a:buFont typeface="Wingdings" panose="05000000000000000000" pitchFamily="2" charset="2"/>
              <a:buChar char="Ø"/>
              <a:defRPr/>
            </a:pPr>
            <a:endParaRPr lang="fr-FR" sz="1600" dirty="0">
              <a:solidFill>
                <a:schemeClr val="tx1">
                  <a:lumMod val="95000"/>
                  <a:lumOff val="5000"/>
                </a:schemeClr>
              </a:solidFill>
              <a:latin typeface="Calibri" panose="020F0502020204030204" pitchFamily="34" charset="0"/>
            </a:endParaRPr>
          </a:p>
        </p:txBody>
      </p:sp>
      <p:sp>
        <p:nvSpPr>
          <p:cNvPr id="29699" name="Rectangle 9"/>
          <p:cNvSpPr>
            <a:spLocks noChangeArrowheads="1"/>
          </p:cNvSpPr>
          <p:nvPr/>
        </p:nvSpPr>
        <p:spPr bwMode="auto">
          <a:xfrm>
            <a:off x="428625" y="496888"/>
            <a:ext cx="8286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fr-FR" sz="2400" dirty="0" err="1">
                <a:solidFill>
                  <a:srgbClr val="302421"/>
                </a:solidFill>
                <a:latin typeface="Calibri" panose="020F0502020204030204" pitchFamily="34" charset="0"/>
              </a:rPr>
              <a:t>Politique</a:t>
            </a:r>
            <a:r>
              <a:rPr lang="en-US" altLang="fr-FR" sz="2400" dirty="0">
                <a:solidFill>
                  <a:srgbClr val="302421"/>
                </a:solidFill>
                <a:latin typeface="Calibri" panose="020F0502020204030204" pitchFamily="34" charset="0"/>
              </a:rPr>
              <a:t> de couverture</a:t>
            </a:r>
          </a:p>
        </p:txBody>
      </p:sp>
    </p:spTree>
    <p:extLst>
      <p:ext uri="{BB962C8B-B14F-4D97-AF65-F5344CB8AC3E}">
        <p14:creationId xmlns:p14="http://schemas.microsoft.com/office/powerpoint/2010/main" val="7537998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223838" y="1236663"/>
            <a:ext cx="8491537" cy="5299075"/>
          </a:xfrm>
          <a:prstGeom prst="rect">
            <a:avLst/>
          </a:prstGeom>
          <a:noFill/>
          <a:ln w="9525">
            <a:noFill/>
            <a:miter lim="800000"/>
            <a:headEnd/>
            <a:tailEnd/>
          </a:ln>
        </p:spPr>
        <p:txBody>
          <a:bodyPr/>
          <a:lstStyle/>
          <a:p>
            <a:pPr marL="342900" indent="-342900" algn="just" defTabSz="914400">
              <a:spcBef>
                <a:spcPts val="600"/>
              </a:spcBef>
              <a:buFont typeface="Wingdings" pitchFamily="2" charset="2"/>
              <a:buChar char="q"/>
              <a:defRPr/>
            </a:pPr>
            <a:r>
              <a:rPr lang="fr-FR" sz="1600" b="1" u="sng" kern="0" dirty="0">
                <a:solidFill>
                  <a:schemeClr val="tx1">
                    <a:lumMod val="95000"/>
                    <a:lumOff val="5000"/>
                  </a:schemeClr>
                </a:solidFill>
                <a:latin typeface="Calibri" pitchFamily="34" charset="0"/>
                <a:cs typeface="Calibri" pitchFamily="34" charset="0"/>
              </a:rPr>
              <a:t>Instruments </a:t>
            </a:r>
            <a:r>
              <a:rPr lang="fr-FR" sz="1600" b="1" u="sng" kern="0" dirty="0" smtClean="0">
                <a:solidFill>
                  <a:schemeClr val="tx1">
                    <a:lumMod val="95000"/>
                    <a:lumOff val="5000"/>
                  </a:schemeClr>
                </a:solidFill>
                <a:latin typeface="Calibri" pitchFamily="34" charset="0"/>
                <a:cs typeface="Calibri" pitchFamily="34" charset="0"/>
              </a:rPr>
              <a:t>autorisés</a:t>
            </a:r>
            <a:r>
              <a:rPr lang="fr-FR" sz="1600" b="1" kern="0" dirty="0" smtClean="0">
                <a:solidFill>
                  <a:schemeClr val="tx1">
                    <a:lumMod val="95000"/>
                    <a:lumOff val="5000"/>
                  </a:schemeClr>
                </a:solidFill>
                <a:latin typeface="Calibri" pitchFamily="34" charset="0"/>
                <a:cs typeface="Calibri" pitchFamily="34" charset="0"/>
              </a:rPr>
              <a:t>: favoriser les produits simples et transparents qualifiables en IAS 39.</a:t>
            </a:r>
            <a:endParaRPr lang="fr-FR" sz="1600" b="1" kern="0" dirty="0">
              <a:solidFill>
                <a:schemeClr val="tx1">
                  <a:lumMod val="95000"/>
                  <a:lumOff val="5000"/>
                </a:schemeClr>
              </a:solidFill>
              <a:latin typeface="Calibri" pitchFamily="34" charset="0"/>
              <a:cs typeface="Calibri" pitchFamily="34" charset="0"/>
            </a:endParaRPr>
          </a:p>
          <a:p>
            <a:pPr marL="625475" lvl="1" indent="-168275" algn="just" defTabSz="914400">
              <a:spcBef>
                <a:spcPts val="300"/>
              </a:spcBef>
              <a:buFont typeface="Arial" pitchFamily="34" charset="0"/>
              <a:buChar char="•"/>
              <a:defRPr/>
            </a:pPr>
            <a:r>
              <a:rPr lang="fr-FR" sz="1600" kern="0" dirty="0">
                <a:solidFill>
                  <a:schemeClr val="tx1">
                    <a:lumMod val="95000"/>
                    <a:lumOff val="5000"/>
                  </a:schemeClr>
                </a:solidFill>
                <a:latin typeface="Calibri" pitchFamily="34" charset="0"/>
                <a:cs typeface="Calibri" pitchFamily="34" charset="0"/>
              </a:rPr>
              <a:t>Couvertures à terme </a:t>
            </a:r>
            <a:r>
              <a:rPr lang="fr-FR" sz="1600" kern="0" dirty="0" smtClean="0">
                <a:solidFill>
                  <a:schemeClr val="tx1">
                    <a:lumMod val="95000"/>
                    <a:lumOff val="5000"/>
                  </a:schemeClr>
                </a:solidFill>
                <a:latin typeface="Calibri" pitchFamily="34" charset="0"/>
                <a:cs typeface="Calibri" pitchFamily="34" charset="0"/>
              </a:rPr>
              <a:t>(ex: ventes </a:t>
            </a:r>
            <a:r>
              <a:rPr lang="fr-FR" sz="1600" kern="0" dirty="0">
                <a:solidFill>
                  <a:schemeClr val="tx1">
                    <a:lumMod val="95000"/>
                    <a:lumOff val="5000"/>
                  </a:schemeClr>
                </a:solidFill>
                <a:latin typeface="Calibri" pitchFamily="34" charset="0"/>
                <a:cs typeface="Calibri" pitchFamily="34" charset="0"/>
              </a:rPr>
              <a:t>à terme d’USD contre </a:t>
            </a:r>
            <a:r>
              <a:rPr lang="fr-FR" sz="1600" kern="0" dirty="0" smtClean="0">
                <a:solidFill>
                  <a:schemeClr val="tx1">
                    <a:lumMod val="95000"/>
                    <a:lumOff val="5000"/>
                  </a:schemeClr>
                </a:solidFill>
                <a:latin typeface="Calibri" pitchFamily="34" charset="0"/>
                <a:cs typeface="Calibri" pitchFamily="34" charset="0"/>
              </a:rPr>
              <a:t>Euro).</a:t>
            </a:r>
            <a:endParaRPr lang="fr-FR" sz="1600" kern="0" dirty="0">
              <a:solidFill>
                <a:schemeClr val="tx1">
                  <a:lumMod val="95000"/>
                  <a:lumOff val="5000"/>
                </a:schemeClr>
              </a:solidFill>
              <a:latin typeface="Calibri" pitchFamily="34" charset="0"/>
              <a:cs typeface="Calibri" pitchFamily="34" charset="0"/>
            </a:endParaRPr>
          </a:p>
          <a:p>
            <a:pPr marL="625475" lvl="1" indent="-168275" algn="just" defTabSz="914400">
              <a:spcBef>
                <a:spcPts val="300"/>
              </a:spcBef>
              <a:buFont typeface="Arial" pitchFamily="34" charset="0"/>
              <a:buChar char="•"/>
              <a:defRPr/>
            </a:pPr>
            <a:r>
              <a:rPr lang="fr-FR" sz="1600" kern="0" dirty="0">
                <a:solidFill>
                  <a:schemeClr val="tx1">
                    <a:lumMod val="95000"/>
                    <a:lumOff val="5000"/>
                  </a:schemeClr>
                </a:solidFill>
                <a:latin typeface="Calibri" pitchFamily="34" charset="0"/>
                <a:cs typeface="Calibri" pitchFamily="34" charset="0"/>
              </a:rPr>
              <a:t>Couvertures par achat d’options </a:t>
            </a:r>
            <a:r>
              <a:rPr lang="fr-FR" sz="1600" kern="0" dirty="0" smtClean="0">
                <a:solidFill>
                  <a:schemeClr val="tx1">
                    <a:lumMod val="95000"/>
                    <a:lumOff val="5000"/>
                  </a:schemeClr>
                </a:solidFill>
                <a:latin typeface="Calibri" pitchFamily="34" charset="0"/>
                <a:cs typeface="Calibri" pitchFamily="34" charset="0"/>
              </a:rPr>
              <a:t>(ex: options </a:t>
            </a:r>
            <a:r>
              <a:rPr lang="fr-FR" sz="1600" kern="0" dirty="0">
                <a:solidFill>
                  <a:schemeClr val="tx1">
                    <a:lumMod val="95000"/>
                    <a:lumOff val="5000"/>
                  </a:schemeClr>
                </a:solidFill>
                <a:latin typeface="Calibri" pitchFamily="34" charset="0"/>
                <a:cs typeface="Calibri" pitchFamily="34" charset="0"/>
              </a:rPr>
              <a:t>de ventes </a:t>
            </a:r>
            <a:r>
              <a:rPr lang="fr-FR" sz="1600" kern="0" dirty="0" smtClean="0">
                <a:solidFill>
                  <a:schemeClr val="tx1">
                    <a:lumMod val="95000"/>
                    <a:lumOff val="5000"/>
                  </a:schemeClr>
                </a:solidFill>
                <a:latin typeface="Calibri" pitchFamily="34" charset="0"/>
                <a:cs typeface="Calibri" pitchFamily="34" charset="0"/>
              </a:rPr>
              <a:t>d’USD).</a:t>
            </a:r>
            <a:endParaRPr lang="fr-FR" sz="1600" kern="0" dirty="0">
              <a:solidFill>
                <a:schemeClr val="tx1">
                  <a:lumMod val="95000"/>
                  <a:lumOff val="5000"/>
                </a:schemeClr>
              </a:solidFill>
              <a:latin typeface="Calibri" pitchFamily="34" charset="0"/>
              <a:cs typeface="Calibri" pitchFamily="34" charset="0"/>
            </a:endParaRPr>
          </a:p>
          <a:p>
            <a:pPr marL="625475" lvl="1" indent="-168275" algn="just" defTabSz="914400">
              <a:spcBef>
                <a:spcPts val="300"/>
              </a:spcBef>
              <a:buFont typeface="Arial" pitchFamily="34" charset="0"/>
              <a:buChar char="•"/>
              <a:defRPr/>
            </a:pPr>
            <a:r>
              <a:rPr lang="fr-FR" sz="1600" kern="0" dirty="0">
                <a:solidFill>
                  <a:schemeClr val="tx1">
                    <a:lumMod val="95000"/>
                    <a:lumOff val="5000"/>
                  </a:schemeClr>
                </a:solidFill>
                <a:latin typeface="Calibri" pitchFamily="34" charset="0"/>
                <a:cs typeface="Calibri" pitchFamily="34" charset="0"/>
              </a:rPr>
              <a:t>Couvertures par combinaison d’options achetées et vendues (tunnels qui permettent d’encadrer un cours de vente </a:t>
            </a:r>
            <a:r>
              <a:rPr lang="fr-FR" sz="1600" kern="0" dirty="0" smtClean="0">
                <a:solidFill>
                  <a:schemeClr val="tx1">
                    <a:lumMod val="95000"/>
                    <a:lumOff val="5000"/>
                  </a:schemeClr>
                </a:solidFill>
                <a:latin typeface="Calibri" pitchFamily="34" charset="0"/>
                <a:cs typeface="Calibri" pitchFamily="34" charset="0"/>
              </a:rPr>
              <a:t>d’une </a:t>
            </a:r>
            <a:r>
              <a:rPr lang="fr-FR" sz="1600" kern="0" dirty="0">
                <a:solidFill>
                  <a:schemeClr val="tx1">
                    <a:lumMod val="95000"/>
                    <a:lumOff val="5000"/>
                  </a:schemeClr>
                </a:solidFill>
                <a:latin typeface="Calibri" pitchFamily="34" charset="0"/>
                <a:cs typeface="Calibri" pitchFamily="34" charset="0"/>
              </a:rPr>
              <a:t>devise</a:t>
            </a:r>
            <a:r>
              <a:rPr lang="fr-FR" sz="1600" kern="0" dirty="0" smtClean="0">
                <a:solidFill>
                  <a:schemeClr val="tx1">
                    <a:lumMod val="95000"/>
                    <a:lumOff val="5000"/>
                  </a:schemeClr>
                </a:solidFill>
                <a:latin typeface="Calibri" pitchFamily="34" charset="0"/>
                <a:cs typeface="Calibri" pitchFamily="34" charset="0"/>
              </a:rPr>
              <a:t>).</a:t>
            </a:r>
          </a:p>
          <a:p>
            <a:pPr marL="625475" lvl="1" indent="-168275" algn="just" defTabSz="914400">
              <a:spcBef>
                <a:spcPts val="300"/>
              </a:spcBef>
              <a:buFont typeface="Arial" pitchFamily="34" charset="0"/>
              <a:buChar char="•"/>
              <a:defRPr/>
            </a:pPr>
            <a:endParaRPr lang="fr-FR" sz="1600" kern="0" dirty="0">
              <a:solidFill>
                <a:schemeClr val="tx1">
                  <a:lumMod val="95000"/>
                  <a:lumOff val="5000"/>
                </a:schemeClr>
              </a:solidFill>
              <a:latin typeface="Calibri" pitchFamily="34" charset="0"/>
              <a:cs typeface="Calibri" pitchFamily="34" charset="0"/>
            </a:endParaRPr>
          </a:p>
          <a:p>
            <a:pPr marL="342900" indent="-342900" algn="just" defTabSz="914400">
              <a:spcBef>
                <a:spcPts val="1200"/>
              </a:spcBef>
              <a:buFont typeface="Wingdings" pitchFamily="2" charset="2"/>
              <a:buChar char="q"/>
              <a:defRPr/>
            </a:pPr>
            <a:r>
              <a:rPr lang="fr-FR" sz="1600" b="1" u="sng" kern="0" dirty="0" smtClean="0">
                <a:latin typeface="Calibri" pitchFamily="34" charset="0"/>
                <a:cs typeface="Calibri" pitchFamily="34" charset="0"/>
              </a:rPr>
              <a:t>Contrôles et </a:t>
            </a:r>
            <a:r>
              <a:rPr lang="fr-FR" sz="1600" b="1" u="sng" kern="0" dirty="0" err="1" smtClean="0">
                <a:latin typeface="Calibri" pitchFamily="34" charset="0"/>
                <a:cs typeface="Calibri" pitchFamily="34" charset="0"/>
              </a:rPr>
              <a:t>reporting</a:t>
            </a:r>
            <a:endParaRPr lang="fr-FR" sz="1600" b="1" u="sng" kern="0" dirty="0">
              <a:latin typeface="Calibri" pitchFamily="34" charset="0"/>
              <a:cs typeface="Calibri" pitchFamily="34" charset="0"/>
            </a:endParaRPr>
          </a:p>
          <a:p>
            <a:pPr marL="717550" lvl="2" indent="-269875" algn="just" defTabSz="914400">
              <a:spcBef>
                <a:spcPts val="300"/>
              </a:spcBef>
              <a:buFont typeface="Arial" pitchFamily="34" charset="0"/>
              <a:buChar char="•"/>
              <a:defRPr/>
            </a:pPr>
            <a:r>
              <a:rPr lang="fr-FR" sz="1600" kern="0" dirty="0">
                <a:latin typeface="Calibri" pitchFamily="34" charset="0"/>
                <a:cs typeface="Calibri" pitchFamily="34" charset="0"/>
              </a:rPr>
              <a:t>Validation </a:t>
            </a:r>
            <a:r>
              <a:rPr lang="fr-FR" sz="1600" kern="0" dirty="0" smtClean="0">
                <a:latin typeface="Calibri" pitchFamily="34" charset="0"/>
                <a:cs typeface="Calibri" pitchFamily="34" charset="0"/>
              </a:rPr>
              <a:t>/ révision </a:t>
            </a:r>
            <a:r>
              <a:rPr lang="fr-FR" sz="1600" kern="0" dirty="0">
                <a:latin typeface="Calibri" pitchFamily="34" charset="0"/>
                <a:cs typeface="Calibri" pitchFamily="34" charset="0"/>
              </a:rPr>
              <a:t>de la politique annuellement: </a:t>
            </a:r>
            <a:r>
              <a:rPr lang="fr-FR" sz="1600" kern="0" dirty="0" smtClean="0">
                <a:latin typeface="Calibri" pitchFamily="34" charset="0"/>
                <a:cs typeface="Calibri" pitchFamily="34" charset="0"/>
              </a:rPr>
              <a:t>Comité de Direction / Conseil d’Administration </a:t>
            </a:r>
            <a:r>
              <a:rPr lang="fr-FR" sz="1600" kern="0" dirty="0" smtClean="0">
                <a:solidFill>
                  <a:srgbClr val="FF0000"/>
                </a:solidFill>
                <a:latin typeface="Calibri" pitchFamily="34" charset="0"/>
                <a:cs typeface="Calibri" pitchFamily="34" charset="0"/>
              </a:rPr>
              <a:t>[à définir].</a:t>
            </a:r>
            <a:endParaRPr lang="fr-FR" sz="1600" kern="0" dirty="0">
              <a:solidFill>
                <a:srgbClr val="FF0000"/>
              </a:solidFill>
              <a:latin typeface="Calibri" pitchFamily="34" charset="0"/>
              <a:cs typeface="Calibri" pitchFamily="34" charset="0"/>
            </a:endParaRPr>
          </a:p>
          <a:p>
            <a:pPr marL="717550" lvl="2" indent="-269875" algn="just" defTabSz="914400">
              <a:spcBef>
                <a:spcPts val="300"/>
              </a:spcBef>
              <a:buFont typeface="Arial" pitchFamily="34" charset="0"/>
              <a:buChar char="•"/>
              <a:defRPr/>
            </a:pPr>
            <a:r>
              <a:rPr lang="fr-FR" sz="1600" kern="0" dirty="0">
                <a:latin typeface="Calibri" pitchFamily="34" charset="0"/>
                <a:cs typeface="Calibri" pitchFamily="34" charset="0"/>
              </a:rPr>
              <a:t>Choix et exécution des couvertures: Directeur Financier .</a:t>
            </a:r>
          </a:p>
          <a:p>
            <a:pPr marL="717550" lvl="1" indent="-260350" algn="just" defTabSz="914400">
              <a:spcBef>
                <a:spcPts val="300"/>
              </a:spcBef>
              <a:buFont typeface="Arial" pitchFamily="34" charset="0"/>
              <a:buChar char="•"/>
              <a:defRPr/>
            </a:pPr>
            <a:r>
              <a:rPr lang="fr-FR" sz="1600" kern="0" dirty="0" smtClean="0">
                <a:latin typeface="Calibri" pitchFamily="34" charset="0"/>
                <a:cs typeface="Calibri" pitchFamily="34" charset="0"/>
              </a:rPr>
              <a:t>Reporting (mensuel et après chaque couverture):</a:t>
            </a:r>
            <a:r>
              <a:rPr lang="fr-FR" sz="1600" kern="0" dirty="0" smtClean="0">
                <a:solidFill>
                  <a:srgbClr val="FF0000"/>
                </a:solidFill>
                <a:latin typeface="Calibri" pitchFamily="34" charset="0"/>
                <a:cs typeface="Calibri" pitchFamily="34" charset="0"/>
              </a:rPr>
              <a:t>[A préciser selon besoins opérationnels et auditeurs]</a:t>
            </a:r>
            <a:endParaRPr lang="fr-FR" sz="1600" kern="0" dirty="0">
              <a:solidFill>
                <a:srgbClr val="FF0000"/>
              </a:solidFill>
              <a:latin typeface="Calibri" pitchFamily="34" charset="0"/>
              <a:cs typeface="Calibri" pitchFamily="34" charset="0"/>
            </a:endParaRPr>
          </a:p>
          <a:p>
            <a:pPr marL="1200150" lvl="2" indent="-285750" algn="just" defTabSz="914400">
              <a:spcBef>
                <a:spcPts val="300"/>
              </a:spcBef>
              <a:buFont typeface="Wingdings" panose="05000000000000000000" pitchFamily="2" charset="2"/>
              <a:buChar char="ü"/>
              <a:defRPr/>
            </a:pPr>
            <a:r>
              <a:rPr lang="fr-FR" sz="1400" kern="0" dirty="0" smtClean="0">
                <a:latin typeface="Calibri" pitchFamily="34" charset="0"/>
                <a:cs typeface="Calibri" pitchFamily="34" charset="0"/>
              </a:rPr>
              <a:t>« Global </a:t>
            </a:r>
            <a:r>
              <a:rPr lang="fr-FR" sz="1400" kern="0" dirty="0" err="1" smtClean="0">
                <a:latin typeface="Calibri" pitchFamily="34" charset="0"/>
                <a:cs typeface="Calibri" pitchFamily="34" charset="0"/>
              </a:rPr>
              <a:t>Hedge</a:t>
            </a:r>
            <a:r>
              <a:rPr lang="fr-FR" sz="1400" kern="0" dirty="0" smtClean="0">
                <a:latin typeface="Calibri" pitchFamily="34" charset="0"/>
                <a:cs typeface="Calibri" pitchFamily="34" charset="0"/>
              </a:rPr>
              <a:t> Position » (voir annexe): Expositions par devise, ratios de couverture, cours de couverture (par </a:t>
            </a:r>
            <a:r>
              <a:rPr lang="fr-FR" sz="1400" kern="0" dirty="0">
                <a:latin typeface="Calibri" pitchFamily="34" charset="0"/>
                <a:cs typeface="Calibri" pitchFamily="34" charset="0"/>
              </a:rPr>
              <a:t>devise, par année), analyse de performance, indicateurs-clés d’aide à la </a:t>
            </a:r>
            <a:r>
              <a:rPr lang="fr-FR" sz="1400" kern="0" dirty="0" smtClean="0">
                <a:latin typeface="Calibri" pitchFamily="34" charset="0"/>
                <a:cs typeface="Calibri" pitchFamily="34" charset="0"/>
              </a:rPr>
              <a:t>décision, calcul </a:t>
            </a:r>
            <a:r>
              <a:rPr lang="fr-FR" sz="1400" kern="0" dirty="0">
                <a:latin typeface="Calibri" pitchFamily="34" charset="0"/>
                <a:cs typeface="Calibri" pitchFamily="34" charset="0"/>
              </a:rPr>
              <a:t>des gains/pertes liés aux couvertures par rapport au cours </a:t>
            </a:r>
            <a:r>
              <a:rPr lang="fr-FR" sz="1400" kern="0" dirty="0" smtClean="0">
                <a:latin typeface="Calibri" pitchFamily="34" charset="0"/>
                <a:cs typeface="Calibri" pitchFamily="34" charset="0"/>
              </a:rPr>
              <a:t>budget.</a:t>
            </a:r>
            <a:endParaRPr lang="fr-FR" sz="1400" kern="0" dirty="0">
              <a:latin typeface="Calibri" pitchFamily="34" charset="0"/>
              <a:cs typeface="Calibri" pitchFamily="34" charset="0"/>
            </a:endParaRPr>
          </a:p>
          <a:p>
            <a:pPr marL="1200150" lvl="2" indent="-285750" algn="just" defTabSz="914400">
              <a:spcBef>
                <a:spcPts val="300"/>
              </a:spcBef>
              <a:buFont typeface="Wingdings" panose="05000000000000000000" pitchFamily="2" charset="2"/>
              <a:buChar char="ü"/>
              <a:defRPr/>
            </a:pPr>
            <a:r>
              <a:rPr lang="fr-FR" sz="1400" kern="0" dirty="0" smtClean="0">
                <a:latin typeface="Calibri" pitchFamily="34" charset="0"/>
                <a:cs typeface="Calibri" pitchFamily="34" charset="0"/>
              </a:rPr>
              <a:t>Valorisation </a:t>
            </a:r>
            <a:r>
              <a:rPr lang="fr-FR" sz="1400" kern="0" dirty="0">
                <a:latin typeface="Calibri" pitchFamily="34" charset="0"/>
                <a:cs typeface="Calibri" pitchFamily="34" charset="0"/>
              </a:rPr>
              <a:t>des couvertures en vie</a:t>
            </a:r>
            <a:r>
              <a:rPr lang="fr-FR" sz="1400" kern="0" dirty="0" smtClean="0">
                <a:latin typeface="Calibri" pitchFamily="34" charset="0"/>
                <a:cs typeface="Calibri" pitchFamily="34" charset="0"/>
              </a:rPr>
              <a:t>;</a:t>
            </a:r>
          </a:p>
          <a:p>
            <a:pPr marL="1200150" lvl="2" indent="-285750" algn="just" defTabSz="914400">
              <a:spcBef>
                <a:spcPts val="300"/>
              </a:spcBef>
              <a:buFont typeface="Wingdings" panose="05000000000000000000" pitchFamily="2" charset="2"/>
              <a:buChar char="ü"/>
              <a:defRPr/>
            </a:pPr>
            <a:r>
              <a:rPr lang="fr-FR" sz="1400" kern="0" dirty="0">
                <a:latin typeface="Calibri" pitchFamily="34" charset="0"/>
                <a:cs typeface="Calibri" pitchFamily="34" charset="0"/>
              </a:rPr>
              <a:t>Echéancier des couvertures;</a:t>
            </a:r>
          </a:p>
          <a:p>
            <a:pPr marL="1200150" lvl="2" indent="-285750" algn="just" defTabSz="914400">
              <a:spcBef>
                <a:spcPts val="300"/>
              </a:spcBef>
              <a:buFont typeface="Wingdings" panose="05000000000000000000" pitchFamily="2" charset="2"/>
              <a:buChar char="ü"/>
              <a:defRPr/>
            </a:pPr>
            <a:r>
              <a:rPr lang="fr-FR" sz="1400" kern="0" dirty="0" smtClean="0">
                <a:latin typeface="Calibri" pitchFamily="34" charset="0"/>
                <a:cs typeface="Calibri" pitchFamily="34" charset="0"/>
              </a:rPr>
              <a:t>IFRS (semestriel – à préciser) : documentation IAS 39, dont tests d’efficacité.</a:t>
            </a:r>
            <a:endParaRPr lang="fr-FR" sz="1400" kern="0" dirty="0">
              <a:latin typeface="Calibri" pitchFamily="34" charset="0"/>
              <a:cs typeface="Calibri" pitchFamily="34" charset="0"/>
            </a:endParaRPr>
          </a:p>
          <a:p>
            <a:pPr marL="1257300" lvl="2" indent="-342900" algn="just" defTabSz="914400">
              <a:spcBef>
                <a:spcPts val="0"/>
              </a:spcBef>
              <a:defRPr/>
            </a:pPr>
            <a:endParaRPr lang="fr-FR" kern="0" dirty="0">
              <a:solidFill>
                <a:srgbClr val="FF0000"/>
              </a:solidFill>
              <a:latin typeface="Calibri" pitchFamily="34" charset="0"/>
              <a:cs typeface="Calibri" pitchFamily="34" charset="0"/>
            </a:endParaRPr>
          </a:p>
          <a:p>
            <a:pPr marL="800100" lvl="1" indent="-342900" algn="just" defTabSz="914400">
              <a:spcBef>
                <a:spcPts val="600"/>
              </a:spcBef>
              <a:buFont typeface="Arial" pitchFamily="34" charset="0"/>
              <a:buChar char="•"/>
              <a:defRPr/>
            </a:pPr>
            <a:endParaRPr lang="fr-FR" kern="0" dirty="0">
              <a:solidFill>
                <a:srgbClr val="FF0000"/>
              </a:solidFill>
              <a:latin typeface="Calibri" pitchFamily="34" charset="0"/>
              <a:cs typeface="Calibri" pitchFamily="34" charset="0"/>
            </a:endParaRPr>
          </a:p>
          <a:p>
            <a:pPr marL="717550" lvl="2" indent="-269875" algn="just" defTabSz="914400">
              <a:spcBef>
                <a:spcPts val="0"/>
              </a:spcBef>
              <a:defRPr/>
            </a:pPr>
            <a:endParaRPr lang="fr-FR" kern="0" dirty="0">
              <a:solidFill>
                <a:srgbClr val="FF0000"/>
              </a:solidFill>
              <a:latin typeface="Calibri" pitchFamily="34" charset="0"/>
              <a:cs typeface="Calibri" pitchFamily="34" charset="0"/>
            </a:endParaRPr>
          </a:p>
          <a:p>
            <a:pPr marL="717550" lvl="2" indent="-269875" algn="just" defTabSz="914400">
              <a:spcBef>
                <a:spcPts val="0"/>
              </a:spcBef>
              <a:buFont typeface="Arial" pitchFamily="34" charset="0"/>
              <a:buChar char="•"/>
              <a:defRPr/>
            </a:pPr>
            <a:endParaRPr lang="fr-FR" kern="0" dirty="0">
              <a:solidFill>
                <a:srgbClr val="FF0000"/>
              </a:solidFill>
              <a:latin typeface="Calibri" pitchFamily="34" charset="0"/>
              <a:cs typeface="Calibri" pitchFamily="34" charset="0"/>
            </a:endParaRPr>
          </a:p>
        </p:txBody>
      </p:sp>
      <p:sp>
        <p:nvSpPr>
          <p:cNvPr id="31747" name="Rectangle 9"/>
          <p:cNvSpPr>
            <a:spLocks noChangeArrowheads="1"/>
          </p:cNvSpPr>
          <p:nvPr/>
        </p:nvSpPr>
        <p:spPr bwMode="auto">
          <a:xfrm>
            <a:off x="428625" y="496888"/>
            <a:ext cx="8286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fr-FR" sz="2400">
                <a:solidFill>
                  <a:srgbClr val="302421"/>
                </a:solidFill>
                <a:latin typeface="Calibri" panose="020F0502020204030204" pitchFamily="34" charset="0"/>
              </a:rPr>
              <a:t>Politique de couverture</a:t>
            </a:r>
          </a:p>
        </p:txBody>
      </p:sp>
    </p:spTree>
    <p:extLst>
      <p:ext uri="{BB962C8B-B14F-4D97-AF65-F5344CB8AC3E}">
        <p14:creationId xmlns:p14="http://schemas.microsoft.com/office/powerpoint/2010/main" val="32287939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9"/>
          <p:cNvSpPr>
            <a:spLocks noChangeArrowheads="1"/>
          </p:cNvSpPr>
          <p:nvPr/>
        </p:nvSpPr>
        <p:spPr bwMode="auto">
          <a:xfrm>
            <a:off x="1447800" y="2159000"/>
            <a:ext cx="6705600" cy="2400657"/>
          </a:xfrm>
          <a:prstGeom prst="rect">
            <a:avLst/>
          </a:prstGeom>
          <a:noFill/>
          <a:ln w="9525">
            <a:noFill/>
            <a:miter lim="800000"/>
            <a:headEnd/>
            <a:tailEnd/>
          </a:ln>
        </p:spPr>
        <p:txBody>
          <a:bodyPr>
            <a:spAutoFit/>
          </a:bodyPr>
          <a:lstStyle/>
          <a:p>
            <a:pPr algn="ctr">
              <a:defRPr/>
            </a:pPr>
            <a:r>
              <a:rPr lang="fr-FR" sz="2400" b="1" dirty="0">
                <a:solidFill>
                  <a:srgbClr val="302421"/>
                </a:solidFill>
                <a:latin typeface="Calibri" pitchFamily="34" charset="0"/>
              </a:rPr>
              <a:t>ANNEXES</a:t>
            </a:r>
          </a:p>
          <a:p>
            <a:pPr algn="ctr">
              <a:defRPr/>
            </a:pPr>
            <a:endParaRPr lang="fr-FR" sz="2400" b="1" dirty="0">
              <a:solidFill>
                <a:srgbClr val="302421"/>
              </a:solidFill>
              <a:latin typeface="Calibri" pitchFamily="34" charset="0"/>
            </a:endParaRPr>
          </a:p>
          <a:p>
            <a:pPr marL="355600" indent="-355600">
              <a:spcBef>
                <a:spcPts val="1200"/>
              </a:spcBef>
              <a:buFont typeface="Wingdings" pitchFamily="2" charset="2"/>
              <a:buChar char="q"/>
              <a:defRPr/>
            </a:pPr>
            <a:r>
              <a:rPr lang="fr-FR" sz="2400" dirty="0" smtClean="0">
                <a:solidFill>
                  <a:srgbClr val="302421"/>
                </a:solidFill>
                <a:latin typeface="Calibri" pitchFamily="34" charset="0"/>
              </a:rPr>
              <a:t>Principes de comptabilité de couverture IAS 39</a:t>
            </a:r>
          </a:p>
          <a:p>
            <a:pPr marL="355600" indent="-355600">
              <a:spcBef>
                <a:spcPts val="1200"/>
              </a:spcBef>
              <a:buFont typeface="Wingdings" pitchFamily="2" charset="2"/>
              <a:buChar char="q"/>
              <a:defRPr/>
            </a:pPr>
            <a:r>
              <a:rPr lang="fr-FR" sz="2400" dirty="0" smtClean="0">
                <a:solidFill>
                  <a:srgbClr val="302421"/>
                </a:solidFill>
                <a:latin typeface="Calibri" pitchFamily="34" charset="0"/>
              </a:rPr>
              <a:t>Différents </a:t>
            </a:r>
            <a:r>
              <a:rPr lang="fr-FR" sz="2400" dirty="0">
                <a:solidFill>
                  <a:srgbClr val="302421"/>
                </a:solidFill>
                <a:latin typeface="Calibri" pitchFamily="34" charset="0"/>
              </a:rPr>
              <a:t>types de couvertures: </a:t>
            </a:r>
            <a:r>
              <a:rPr lang="fr-FR" sz="2400" dirty="0" smtClean="0">
                <a:solidFill>
                  <a:srgbClr val="302421"/>
                </a:solidFill>
                <a:latin typeface="Calibri" pitchFamily="34" charset="0"/>
              </a:rPr>
              <a:t>définitions</a:t>
            </a:r>
          </a:p>
          <a:p>
            <a:pPr marL="355600" indent="-355600">
              <a:spcBef>
                <a:spcPts val="1200"/>
              </a:spcBef>
              <a:buFont typeface="Wingdings" pitchFamily="2" charset="2"/>
              <a:buChar char="q"/>
              <a:defRPr/>
            </a:pPr>
            <a:r>
              <a:rPr lang="fr-FR" sz="2400" dirty="0" smtClean="0">
                <a:solidFill>
                  <a:srgbClr val="302421"/>
                </a:solidFill>
                <a:latin typeface="Calibri" pitchFamily="34" charset="0"/>
              </a:rPr>
              <a:t>Exemple de reporting global : contrôle et gestion</a:t>
            </a:r>
          </a:p>
        </p:txBody>
      </p:sp>
    </p:spTree>
    <p:extLst>
      <p:ext uri="{BB962C8B-B14F-4D97-AF65-F5344CB8AC3E}">
        <p14:creationId xmlns:p14="http://schemas.microsoft.com/office/powerpoint/2010/main" val="7946095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9"/>
          <p:cNvSpPr>
            <a:spLocks noChangeArrowheads="1"/>
          </p:cNvSpPr>
          <p:nvPr/>
        </p:nvSpPr>
        <p:spPr bwMode="auto">
          <a:xfrm>
            <a:off x="428625" y="129858"/>
            <a:ext cx="82867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fr-CH" altLang="fr-FR" sz="2400" dirty="0" smtClean="0">
                <a:solidFill>
                  <a:srgbClr val="302421"/>
                </a:solidFill>
                <a:latin typeface="Calibri" panose="020F0502020204030204" pitchFamily="34" charset="0"/>
              </a:rPr>
              <a:t>Critères IAS 39 </a:t>
            </a:r>
          </a:p>
          <a:p>
            <a:pPr algn="ctr" eaLnBrk="1" hangingPunct="1"/>
            <a:r>
              <a:rPr lang="fr-CH" altLang="fr-FR" sz="2400" dirty="0" smtClean="0">
                <a:solidFill>
                  <a:srgbClr val="302421"/>
                </a:solidFill>
                <a:latin typeface="Calibri" panose="020F0502020204030204" pitchFamily="34" charset="0"/>
              </a:rPr>
              <a:t>pour comptabilité de couverture</a:t>
            </a:r>
            <a:endParaRPr lang="fr-CH" altLang="fr-FR" sz="2400" dirty="0">
              <a:solidFill>
                <a:srgbClr val="302421"/>
              </a:solidFill>
              <a:latin typeface="Calibri" panose="020F0502020204030204" pitchFamily="34" charset="0"/>
            </a:endParaRPr>
          </a:p>
        </p:txBody>
      </p:sp>
      <p:sp>
        <p:nvSpPr>
          <p:cNvPr id="2" name="Rectangle 1"/>
          <p:cNvSpPr/>
          <p:nvPr/>
        </p:nvSpPr>
        <p:spPr>
          <a:xfrm>
            <a:off x="284480" y="1432560"/>
            <a:ext cx="8430895" cy="3747180"/>
          </a:xfrm>
          <a:prstGeom prst="rect">
            <a:avLst/>
          </a:prstGeom>
        </p:spPr>
        <p:txBody>
          <a:bodyPr wrap="square">
            <a:spAutoFit/>
          </a:bodyPr>
          <a:lstStyle/>
          <a:p>
            <a:pPr marL="285750" lvl="1" indent="-285750" algn="just">
              <a:buFont typeface="Wingdings" panose="05000000000000000000" pitchFamily="2" charset="2"/>
              <a:buChar char="q"/>
            </a:pPr>
            <a:r>
              <a:rPr lang="fr-FR" altLang="fr-FR" u="sng" dirty="0">
                <a:solidFill>
                  <a:schemeClr val="tx1">
                    <a:lumMod val="95000"/>
                    <a:lumOff val="5000"/>
                  </a:schemeClr>
                </a:solidFill>
                <a:latin typeface="Calibri" panose="020F0502020204030204" pitchFamily="34" charset="0"/>
              </a:rPr>
              <a:t>Comptabilité de couverture IAS 39:</a:t>
            </a:r>
          </a:p>
          <a:p>
            <a:pPr marL="177800" lvl="1" algn="just">
              <a:spcBef>
                <a:spcPts val="300"/>
              </a:spcBef>
            </a:pPr>
            <a:r>
              <a:rPr lang="fr-FR" altLang="fr-FR" sz="1600" dirty="0">
                <a:solidFill>
                  <a:schemeClr val="tx1">
                    <a:lumMod val="95000"/>
                    <a:lumOff val="5000"/>
                  </a:schemeClr>
                </a:solidFill>
                <a:latin typeface="Calibri" panose="020F0502020204030204" pitchFamily="34" charset="0"/>
              </a:rPr>
              <a:t>La comptabilité de couverture ne peut être appliquée </a:t>
            </a:r>
            <a:r>
              <a:rPr lang="fr-FR" altLang="fr-FR" sz="1600" u="sng" dirty="0">
                <a:solidFill>
                  <a:schemeClr val="tx1">
                    <a:lumMod val="95000"/>
                    <a:lumOff val="5000"/>
                  </a:schemeClr>
                </a:solidFill>
                <a:latin typeface="Calibri" panose="020F0502020204030204" pitchFamily="34" charset="0"/>
              </a:rPr>
              <a:t>que si </a:t>
            </a:r>
            <a:r>
              <a:rPr lang="fr-FR" altLang="fr-FR" sz="1600" dirty="0">
                <a:solidFill>
                  <a:schemeClr val="tx1">
                    <a:lumMod val="95000"/>
                    <a:lumOff val="5000"/>
                  </a:schemeClr>
                </a:solidFill>
                <a:latin typeface="Calibri" panose="020F0502020204030204" pitchFamily="34" charset="0"/>
              </a:rPr>
              <a:t>les cinq critères suivants sont respectés:</a:t>
            </a:r>
          </a:p>
          <a:p>
            <a:pPr marL="355600" indent="-177800" algn="just" fontAlgn="auto">
              <a:spcBef>
                <a:spcPts val="600"/>
              </a:spcBef>
              <a:spcAft>
                <a:spcPts val="0"/>
              </a:spcAft>
              <a:buFontTx/>
              <a:buChar char="-"/>
              <a:defRPr/>
            </a:pPr>
            <a:r>
              <a:rPr lang="fr-FR" sz="1500" dirty="0">
                <a:solidFill>
                  <a:schemeClr val="tx1">
                    <a:lumMod val="95000"/>
                    <a:lumOff val="5000"/>
                  </a:schemeClr>
                </a:solidFill>
                <a:latin typeface="Calibri" pitchFamily="34" charset="0"/>
                <a:cs typeface="Calibri" pitchFamily="34" charset="0"/>
              </a:rPr>
              <a:t>A la mise en place: il existe une documentation décrivant la relation de couverture entre la couverture et l’élément </a:t>
            </a:r>
            <a:r>
              <a:rPr lang="fr-FR" sz="1500" dirty="0" smtClean="0">
                <a:solidFill>
                  <a:schemeClr val="tx1">
                    <a:lumMod val="95000"/>
                    <a:lumOff val="5000"/>
                  </a:schemeClr>
                </a:solidFill>
                <a:latin typeface="Calibri" pitchFamily="34" charset="0"/>
                <a:cs typeface="Calibri" pitchFamily="34" charset="0"/>
              </a:rPr>
              <a:t>couvert, </a:t>
            </a:r>
            <a:r>
              <a:rPr lang="fr-FR" sz="1500" dirty="0">
                <a:solidFill>
                  <a:schemeClr val="tx1">
                    <a:lumMod val="95000"/>
                    <a:lumOff val="5000"/>
                  </a:schemeClr>
                </a:solidFill>
                <a:latin typeface="Calibri" pitchFamily="34" charset="0"/>
                <a:cs typeface="Calibri" pitchFamily="34" charset="0"/>
              </a:rPr>
              <a:t>ainsi que la politique de couverture de la société;</a:t>
            </a:r>
          </a:p>
          <a:p>
            <a:pPr marL="355600" indent="-177800" algn="just" fontAlgn="auto">
              <a:spcBef>
                <a:spcPts val="600"/>
              </a:spcBef>
              <a:spcAft>
                <a:spcPts val="0"/>
              </a:spcAft>
              <a:buFontTx/>
              <a:buChar char="-"/>
              <a:defRPr/>
            </a:pPr>
            <a:r>
              <a:rPr lang="fr-FR" sz="1500" dirty="0">
                <a:solidFill>
                  <a:schemeClr val="tx1">
                    <a:lumMod val="95000"/>
                    <a:lumOff val="5000"/>
                  </a:schemeClr>
                </a:solidFill>
                <a:latin typeface="Calibri" pitchFamily="34" charset="0"/>
                <a:cs typeface="Calibri" pitchFamily="34" charset="0"/>
              </a:rPr>
              <a:t>L’élément couvert doit être hautement probable et il est attendu qu’il génère des variations de résultat en cas de variation d’un indice </a:t>
            </a:r>
            <a:r>
              <a:rPr lang="fr-FR" sz="1500" dirty="0" smtClean="0">
                <a:solidFill>
                  <a:schemeClr val="tx1">
                    <a:lumMod val="95000"/>
                    <a:lumOff val="5000"/>
                  </a:schemeClr>
                </a:solidFill>
                <a:latin typeface="Calibri" pitchFamily="34" charset="0"/>
                <a:cs typeface="Calibri" pitchFamily="34" charset="0"/>
              </a:rPr>
              <a:t>donné (USD ou CHF par exemple);</a:t>
            </a:r>
            <a:endParaRPr lang="fr-FR" sz="1500" dirty="0">
              <a:solidFill>
                <a:schemeClr val="tx1">
                  <a:lumMod val="95000"/>
                  <a:lumOff val="5000"/>
                </a:schemeClr>
              </a:solidFill>
              <a:latin typeface="Calibri" pitchFamily="34" charset="0"/>
              <a:cs typeface="Calibri" pitchFamily="34" charset="0"/>
            </a:endParaRPr>
          </a:p>
          <a:p>
            <a:pPr marL="355600" indent="-177800" algn="just" fontAlgn="auto">
              <a:spcBef>
                <a:spcPts val="600"/>
              </a:spcBef>
              <a:spcAft>
                <a:spcPts val="0"/>
              </a:spcAft>
              <a:buFontTx/>
              <a:buChar char="-"/>
              <a:defRPr/>
            </a:pPr>
            <a:r>
              <a:rPr lang="fr-FR" sz="1500" dirty="0">
                <a:solidFill>
                  <a:schemeClr val="tx1">
                    <a:lumMod val="95000"/>
                    <a:lumOff val="5000"/>
                  </a:schemeClr>
                </a:solidFill>
                <a:latin typeface="Calibri" pitchFamily="34" charset="0"/>
                <a:cs typeface="Calibri" pitchFamily="34" charset="0"/>
              </a:rPr>
              <a:t>Il est attendu que la couverture soit hautement efficace dans la compensation les écarts de réévaluation de l’élément couvert;</a:t>
            </a:r>
          </a:p>
          <a:p>
            <a:pPr marL="355600" indent="-177800" algn="just" fontAlgn="auto">
              <a:spcBef>
                <a:spcPts val="600"/>
              </a:spcBef>
              <a:spcAft>
                <a:spcPts val="0"/>
              </a:spcAft>
              <a:buFontTx/>
              <a:buChar char="-"/>
              <a:defRPr/>
            </a:pPr>
            <a:r>
              <a:rPr lang="fr-FR" sz="1500" dirty="0">
                <a:solidFill>
                  <a:schemeClr val="tx1">
                    <a:lumMod val="95000"/>
                    <a:lumOff val="5000"/>
                  </a:schemeClr>
                </a:solidFill>
                <a:latin typeface="Calibri" pitchFamily="34" charset="0"/>
                <a:cs typeface="Calibri" pitchFamily="34" charset="0"/>
              </a:rPr>
              <a:t>La couverture doit être efficace durant toute sa vie;</a:t>
            </a:r>
          </a:p>
          <a:p>
            <a:pPr marL="355600" indent="-177800" algn="just" fontAlgn="auto">
              <a:spcBef>
                <a:spcPts val="600"/>
              </a:spcBef>
              <a:spcAft>
                <a:spcPts val="0"/>
              </a:spcAft>
              <a:buFontTx/>
              <a:buChar char="-"/>
              <a:defRPr/>
            </a:pPr>
            <a:r>
              <a:rPr lang="fr-FR" sz="1500" dirty="0">
                <a:solidFill>
                  <a:schemeClr val="tx1">
                    <a:lumMod val="95000"/>
                    <a:lumOff val="5000"/>
                  </a:schemeClr>
                </a:solidFill>
                <a:latin typeface="Calibri" pitchFamily="34" charset="0"/>
                <a:cs typeface="Calibri" pitchFamily="34" charset="0"/>
              </a:rPr>
              <a:t>L’efficacité de la couverture doit être mesurable de manière fiable. </a:t>
            </a:r>
          </a:p>
          <a:p>
            <a:pPr marL="463550" indent="-285750" algn="just" fontAlgn="auto">
              <a:spcBef>
                <a:spcPts val="600"/>
              </a:spcBef>
              <a:spcAft>
                <a:spcPts val="0"/>
              </a:spcAft>
              <a:buFont typeface="Wingdings" panose="05000000000000000000" pitchFamily="2" charset="2"/>
              <a:buChar char="Ø"/>
              <a:defRPr/>
            </a:pPr>
            <a:r>
              <a:rPr lang="fr-FR" sz="1500" dirty="0">
                <a:solidFill>
                  <a:schemeClr val="tx1">
                    <a:lumMod val="95000"/>
                    <a:lumOff val="5000"/>
                  </a:schemeClr>
                </a:solidFill>
                <a:latin typeface="Calibri" pitchFamily="34" charset="0"/>
                <a:cs typeface="Calibri" pitchFamily="34" charset="0"/>
              </a:rPr>
              <a:t>Des tests d’efficacité prospectifs et rétrospectifs doivent être réalisés à chaque clôture</a:t>
            </a:r>
            <a:r>
              <a:rPr lang="fr-FR" sz="1500" dirty="0" smtClean="0">
                <a:solidFill>
                  <a:schemeClr val="tx1">
                    <a:lumMod val="95000"/>
                    <a:lumOff val="5000"/>
                  </a:schemeClr>
                </a:solidFill>
                <a:latin typeface="Calibri" pitchFamily="34" charset="0"/>
                <a:cs typeface="Calibri" pitchFamily="34" charset="0"/>
              </a:rPr>
              <a:t>.</a:t>
            </a:r>
          </a:p>
          <a:p>
            <a:pPr marL="463550" indent="-285750" algn="just" fontAlgn="auto">
              <a:spcBef>
                <a:spcPts val="600"/>
              </a:spcBef>
              <a:spcAft>
                <a:spcPts val="0"/>
              </a:spcAft>
              <a:buFont typeface="Wingdings" panose="05000000000000000000" pitchFamily="2" charset="2"/>
              <a:buChar char="Ø"/>
              <a:defRPr/>
            </a:pPr>
            <a:endParaRPr lang="fr-FR" sz="1500" dirty="0">
              <a:solidFill>
                <a:schemeClr val="tx1">
                  <a:lumMod val="95000"/>
                  <a:lumOff val="5000"/>
                </a:schemeClr>
              </a:solidFill>
              <a:latin typeface="Calibri" pitchFamily="34" charset="0"/>
            </a:endParaRPr>
          </a:p>
        </p:txBody>
      </p:sp>
    </p:spTree>
    <p:extLst>
      <p:ext uri="{BB962C8B-B14F-4D97-AF65-F5344CB8AC3E}">
        <p14:creationId xmlns:p14="http://schemas.microsoft.com/office/powerpoint/2010/main" val="21642181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Objectif et contenu</a:t>
            </a:r>
            <a:endParaRPr lang="fr-FR" sz="2400" dirty="0">
              <a:latin typeface="Calibri" panose="020F0502020204030204" pitchFamily="34" charset="0"/>
            </a:endParaRPr>
          </a:p>
        </p:txBody>
      </p:sp>
      <p:sp>
        <p:nvSpPr>
          <p:cNvPr id="5" name="Rectangle 4"/>
          <p:cNvSpPr/>
          <p:nvPr/>
        </p:nvSpPr>
        <p:spPr>
          <a:xfrm>
            <a:off x="501804" y="1404141"/>
            <a:ext cx="8184995" cy="4893647"/>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fr-FR" u="sng" dirty="0" smtClean="0">
                <a:latin typeface="Calibri" panose="020F0502020204030204" pitchFamily="34" charset="0"/>
                <a:ea typeface="Calibri" panose="020F0502020204030204" pitchFamily="34" charset="0"/>
                <a:cs typeface="Times New Roman" panose="02020603050405020304" pitchFamily="18" charset="0"/>
              </a:rPr>
              <a:t>Objectifs</a:t>
            </a:r>
            <a:r>
              <a:rPr lang="fr-FR" dirty="0" smtClean="0">
                <a:latin typeface="Calibri" panose="020F0502020204030204" pitchFamily="34" charset="0"/>
                <a:ea typeface="Calibri" panose="020F0502020204030204" pitchFamily="34" charset="0"/>
                <a:cs typeface="Times New Roman" panose="02020603050405020304" pitchFamily="18" charset="0"/>
              </a:rPr>
              <a:t>: </a:t>
            </a:r>
          </a:p>
          <a:p>
            <a:pPr marL="742950" lvl="1" indent="-285750" algn="just">
              <a:spcBef>
                <a:spcPts val="300"/>
              </a:spcBef>
              <a:spcAft>
                <a:spcPts val="0"/>
              </a:spcAft>
              <a:buFontTx/>
              <a:buChar char="-"/>
            </a:pPr>
            <a:r>
              <a:rPr lang="fr-FR" dirty="0" smtClean="0">
                <a:latin typeface="Calibri" panose="020F0502020204030204" pitchFamily="34" charset="0"/>
                <a:ea typeface="Calibri" panose="020F0502020204030204" pitchFamily="34" charset="0"/>
                <a:cs typeface="Times New Roman" panose="02020603050405020304" pitchFamily="18" charset="0"/>
              </a:rPr>
              <a:t>Réaliser un diagnostic rapide des risques et pratiques de couverture actuelles;</a:t>
            </a:r>
          </a:p>
          <a:p>
            <a:pPr marL="742950" lvl="1" indent="-285750" algn="just">
              <a:spcBef>
                <a:spcPts val="300"/>
              </a:spcBef>
              <a:spcAft>
                <a:spcPts val="0"/>
              </a:spcAft>
              <a:buFontTx/>
              <a:buChar char="-"/>
            </a:pPr>
            <a:r>
              <a:rPr lang="fr-FR" dirty="0" smtClean="0">
                <a:latin typeface="Calibri" panose="020F0502020204030204" pitchFamily="34" charset="0"/>
                <a:ea typeface="Calibri" panose="020F0502020204030204" pitchFamily="34" charset="0"/>
                <a:cs typeface="Times New Roman" panose="02020603050405020304" pitchFamily="18" charset="0"/>
              </a:rPr>
              <a:t>Recommander une approche / stratégie de couverture pour 2016;</a:t>
            </a:r>
          </a:p>
          <a:p>
            <a:pPr marL="742950" lvl="1" indent="-285750" algn="just">
              <a:spcBef>
                <a:spcPts val="300"/>
              </a:spcBef>
              <a:spcAft>
                <a:spcPts val="0"/>
              </a:spcAft>
              <a:buFontTx/>
              <a:buChar char="-"/>
            </a:pPr>
            <a:r>
              <a:rPr lang="fr-FR" dirty="0" smtClean="0">
                <a:latin typeface="Calibri" panose="020F0502020204030204" pitchFamily="34" charset="0"/>
                <a:ea typeface="Calibri" panose="020F0502020204030204" pitchFamily="34" charset="0"/>
                <a:cs typeface="Times New Roman" panose="02020603050405020304" pitchFamily="18" charset="0"/>
              </a:rPr>
              <a:t>Etudier si des pistes d’amélioration sont possibles à moyen terme dans l’organisation. </a:t>
            </a:r>
          </a:p>
          <a:p>
            <a:pPr marL="742950" lvl="1" indent="-285750" algn="just">
              <a:spcAft>
                <a:spcPts val="0"/>
              </a:spcAft>
              <a:buFontTx/>
              <a:buChar char="-"/>
            </a:pPr>
            <a:endParaRPr lang="fr-F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fr-FR" u="sng" dirty="0" smtClean="0">
                <a:latin typeface="Calibri" panose="020F0502020204030204" pitchFamily="34" charset="0"/>
                <a:ea typeface="Calibri" panose="020F0502020204030204" pitchFamily="34" charset="0"/>
                <a:cs typeface="Times New Roman" panose="02020603050405020304" pitchFamily="18" charset="0"/>
              </a:rPr>
              <a:t>Contenu du document</a:t>
            </a:r>
            <a:r>
              <a:rPr lang="fr-FR" dirty="0" smtClean="0">
                <a:latin typeface="Calibri" panose="020F0502020204030204" pitchFamily="34" charset="0"/>
                <a:ea typeface="Calibri" panose="020F0502020204030204" pitchFamily="34" charset="0"/>
                <a:cs typeface="Times New Roman" panose="02020603050405020304" pitchFamily="18" charset="0"/>
              </a:rPr>
              <a:t>: </a:t>
            </a:r>
            <a:endParaRPr lang="fr-FR"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spcAft>
                <a:spcPts val="0"/>
              </a:spcAft>
              <a:buFontTx/>
              <a:buChar char="-"/>
            </a:pPr>
            <a:r>
              <a:rPr lang="fr-FR" dirty="0" smtClean="0">
                <a:latin typeface="Calibri" panose="020F0502020204030204" pitchFamily="34" charset="0"/>
                <a:ea typeface="Calibri" panose="020F0502020204030204" pitchFamily="34" charset="0"/>
                <a:cs typeface="Times New Roman" panose="02020603050405020304" pitchFamily="18" charset="0"/>
              </a:rPr>
              <a:t>Contexte opérationnel;</a:t>
            </a:r>
          </a:p>
          <a:p>
            <a:pPr marL="742950" lvl="1" indent="-285750" algn="just">
              <a:spcAft>
                <a:spcPts val="0"/>
              </a:spcAft>
              <a:buFontTx/>
              <a:buChar char="-"/>
            </a:pPr>
            <a:r>
              <a:rPr lang="fr-FR" dirty="0" smtClean="0">
                <a:latin typeface="Calibri" panose="020F0502020204030204" pitchFamily="34" charset="0"/>
                <a:ea typeface="Calibri" panose="020F0502020204030204" pitchFamily="34" charset="0"/>
                <a:cs typeface="Times New Roman" panose="02020603050405020304" pitchFamily="18" charset="0"/>
              </a:rPr>
              <a:t>Pratique de couverture 2015 / Budget 2016;</a:t>
            </a:r>
          </a:p>
          <a:p>
            <a:pPr marL="742950" lvl="1" indent="-285750" algn="just">
              <a:spcAft>
                <a:spcPts val="0"/>
              </a:spcAft>
              <a:buFontTx/>
              <a:buChar char="-"/>
            </a:pPr>
            <a:r>
              <a:rPr lang="fr-FR" dirty="0" smtClean="0">
                <a:latin typeface="Calibri" panose="020F0502020204030204" pitchFamily="34" charset="0"/>
                <a:ea typeface="Calibri" panose="020F0502020204030204" pitchFamily="34" charset="0"/>
                <a:cs typeface="Times New Roman" panose="02020603050405020304" pitchFamily="18" charset="0"/>
              </a:rPr>
              <a:t>Analyse préliminaire des risques et besoins de couverture 2016;</a:t>
            </a:r>
          </a:p>
          <a:p>
            <a:pPr marL="742950" lvl="1" indent="-285750" algn="just">
              <a:spcAft>
                <a:spcPts val="0"/>
              </a:spcAft>
              <a:buFontTx/>
              <a:buChar char="-"/>
            </a:pPr>
            <a:r>
              <a:rPr lang="fr-FR" dirty="0" smtClean="0">
                <a:latin typeface="Calibri" panose="020F0502020204030204" pitchFamily="34" charset="0"/>
                <a:ea typeface="Calibri" panose="020F0502020204030204" pitchFamily="34" charset="0"/>
                <a:cs typeface="Times New Roman" panose="02020603050405020304" pitchFamily="18" charset="0"/>
              </a:rPr>
              <a:t>Données de marché et cotations indicatives: USD, GBP, RUB.</a:t>
            </a:r>
          </a:p>
          <a:p>
            <a:pPr marL="742950" lvl="1" indent="-285750" algn="just">
              <a:spcAft>
                <a:spcPts val="0"/>
              </a:spcAft>
              <a:buFontTx/>
              <a:buChar char="-"/>
            </a:pPr>
            <a:r>
              <a:rPr lang="fr-FR" dirty="0" smtClean="0">
                <a:latin typeface="Calibri" panose="020F0502020204030204" pitchFamily="34" charset="0"/>
                <a:ea typeface="Calibri" panose="020F0502020204030204" pitchFamily="34" charset="0"/>
                <a:cs typeface="Times New Roman" panose="02020603050405020304" pitchFamily="18" charset="0"/>
              </a:rPr>
              <a:t>Illustration des points-clés d’une politique de couverture à personnaliser.</a:t>
            </a:r>
          </a:p>
          <a:p>
            <a:pPr marL="742950" lvl="1" indent="-285750" algn="just">
              <a:spcAft>
                <a:spcPts val="0"/>
              </a:spcAft>
              <a:buFontTx/>
              <a:buChar char="-"/>
            </a:pPr>
            <a:r>
              <a:rPr lang="fr-FR" dirty="0" smtClean="0">
                <a:latin typeface="Calibri" panose="020F0502020204030204" pitchFamily="34" charset="0"/>
                <a:ea typeface="Calibri" panose="020F0502020204030204" pitchFamily="34" charset="0"/>
                <a:cs typeface="Times New Roman" panose="02020603050405020304" pitchFamily="18" charset="0"/>
              </a:rPr>
              <a:t>Annexes:</a:t>
            </a:r>
          </a:p>
          <a:p>
            <a:pPr marL="1160463" indent="-179388">
              <a:spcBef>
                <a:spcPts val="300"/>
              </a:spcBef>
              <a:buFont typeface="Wingdings" panose="05000000000000000000" pitchFamily="2" charset="2"/>
              <a:buChar char="ü"/>
              <a:defRPr/>
            </a:pPr>
            <a:r>
              <a:rPr lang="fr-FR" sz="1500" dirty="0">
                <a:solidFill>
                  <a:srgbClr val="302421"/>
                </a:solidFill>
                <a:latin typeface="Calibri" pitchFamily="34" charset="0"/>
              </a:rPr>
              <a:t>Principes de comptabilité de couverture IAS 39</a:t>
            </a:r>
          </a:p>
          <a:p>
            <a:pPr marL="1160463" indent="-179388">
              <a:spcBef>
                <a:spcPts val="300"/>
              </a:spcBef>
              <a:buFont typeface="Wingdings" panose="05000000000000000000" pitchFamily="2" charset="2"/>
              <a:buChar char="ü"/>
              <a:defRPr/>
            </a:pPr>
            <a:r>
              <a:rPr lang="fr-FR" sz="1500" dirty="0">
                <a:solidFill>
                  <a:srgbClr val="302421"/>
                </a:solidFill>
                <a:latin typeface="Calibri" pitchFamily="34" charset="0"/>
              </a:rPr>
              <a:t>Différents types de couvertures: définitions</a:t>
            </a:r>
          </a:p>
          <a:p>
            <a:pPr marL="1160463" indent="-179388">
              <a:spcBef>
                <a:spcPts val="300"/>
              </a:spcBef>
              <a:buFont typeface="Wingdings" panose="05000000000000000000" pitchFamily="2" charset="2"/>
              <a:buChar char="ü"/>
              <a:defRPr/>
            </a:pPr>
            <a:r>
              <a:rPr lang="fr-FR" sz="1500" dirty="0">
                <a:solidFill>
                  <a:srgbClr val="302421"/>
                </a:solidFill>
                <a:latin typeface="Calibri" pitchFamily="34" charset="0"/>
              </a:rPr>
              <a:t>Exemple de reporting </a:t>
            </a:r>
            <a:r>
              <a:rPr lang="fr-FR" sz="1500" dirty="0" smtClean="0">
                <a:solidFill>
                  <a:srgbClr val="302421"/>
                </a:solidFill>
                <a:latin typeface="Calibri" pitchFamily="34" charset="0"/>
              </a:rPr>
              <a:t>global: </a:t>
            </a:r>
            <a:r>
              <a:rPr lang="fr-FR" sz="1500" dirty="0">
                <a:solidFill>
                  <a:srgbClr val="302421"/>
                </a:solidFill>
                <a:latin typeface="Calibri" pitchFamily="34" charset="0"/>
              </a:rPr>
              <a:t>contrôle et gestion</a:t>
            </a:r>
          </a:p>
          <a:p>
            <a:pPr marL="742950" lvl="1" indent="-285750" algn="just">
              <a:spcAft>
                <a:spcPts val="0"/>
              </a:spcAft>
              <a:buFontTx/>
              <a:buChar char="-"/>
            </a:pPr>
            <a:endParaRPr lang="fr-F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5139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98763" y="4425950"/>
            <a:ext cx="3729037" cy="230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9"/>
          <p:cNvSpPr>
            <a:spLocks noChangeArrowheads="1"/>
          </p:cNvSpPr>
          <p:nvPr/>
        </p:nvSpPr>
        <p:spPr bwMode="auto">
          <a:xfrm>
            <a:off x="428625" y="496888"/>
            <a:ext cx="8286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MS PGothic" pitchFamily="34" charset="-128"/>
              </a:defRPr>
            </a:lvl9pPr>
          </a:lstStyle>
          <a:p>
            <a:pPr algn="ctr" eaLnBrk="1" hangingPunct="1"/>
            <a:r>
              <a:rPr lang="fr-FR" altLang="en-US" sz="2400">
                <a:solidFill>
                  <a:srgbClr val="302421"/>
                </a:solidFill>
                <a:latin typeface="Calibri" pitchFamily="34" charset="0"/>
              </a:rPr>
              <a:t>Différents types de couvertures</a:t>
            </a:r>
          </a:p>
        </p:txBody>
      </p:sp>
      <p:sp>
        <p:nvSpPr>
          <p:cNvPr id="13" name="Rectangle 3"/>
          <p:cNvSpPr>
            <a:spLocks noChangeArrowheads="1"/>
          </p:cNvSpPr>
          <p:nvPr/>
        </p:nvSpPr>
        <p:spPr bwMode="auto">
          <a:xfrm>
            <a:off x="268288" y="1065213"/>
            <a:ext cx="8447087" cy="523875"/>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lvl1pPr marL="538163" indent="-538163"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MS PGothic" pitchFamily="34" charset="-128"/>
              </a:defRPr>
            </a:lvl9pPr>
          </a:lstStyle>
          <a:p>
            <a:pPr algn="just" eaLnBrk="1" hangingPunct="1">
              <a:spcBef>
                <a:spcPts val="1000"/>
              </a:spcBef>
            </a:pPr>
            <a:endParaRPr lang="en-GB" altLang="en-US">
              <a:solidFill>
                <a:srgbClr val="302421"/>
              </a:solidFill>
              <a:latin typeface="Calibri" pitchFamily="34" charset="0"/>
            </a:endParaRPr>
          </a:p>
          <a:p>
            <a:pPr algn="just" eaLnBrk="1" hangingPunct="1">
              <a:spcBef>
                <a:spcPts val="1000"/>
              </a:spcBef>
            </a:pPr>
            <a:endParaRPr lang="en-GB" altLang="en-US">
              <a:solidFill>
                <a:srgbClr val="302421"/>
              </a:solidFill>
              <a:latin typeface="Calibri" pitchFamily="34" charset="0"/>
            </a:endParaRPr>
          </a:p>
        </p:txBody>
      </p:sp>
      <p:sp>
        <p:nvSpPr>
          <p:cNvPr id="14" name="Rectangle 3"/>
          <p:cNvSpPr>
            <a:spLocks noChangeArrowheads="1"/>
          </p:cNvSpPr>
          <p:nvPr/>
        </p:nvSpPr>
        <p:spPr bwMode="auto">
          <a:xfrm>
            <a:off x="141288" y="1065213"/>
            <a:ext cx="8673198" cy="5595937"/>
          </a:xfrm>
          <a:prstGeom prst="roundRect">
            <a:avLst>
              <a:gd name="adj" fmla="val 7400"/>
            </a:avLst>
          </a:prstGeom>
          <a:noFill/>
          <a:ln w="3175" cmpd="sng">
            <a:noFill/>
            <a:miter lim="800000"/>
            <a:headEnd/>
            <a:tailEnd/>
          </a:ln>
        </p:spPr>
        <p:txBody>
          <a:bodyPr/>
          <a:lstStyle/>
          <a:p>
            <a:pPr algn="just">
              <a:spcBef>
                <a:spcPts val="600"/>
              </a:spcBef>
              <a:defRPr/>
            </a:pPr>
            <a:r>
              <a:rPr lang="fr-FR" sz="1300" b="1" u="sng" dirty="0">
                <a:solidFill>
                  <a:srgbClr val="302421"/>
                </a:solidFill>
                <a:latin typeface="Calibri" pitchFamily="34" charset="0"/>
                <a:cs typeface="Calibri" pitchFamily="34" charset="0"/>
              </a:rPr>
              <a:t>Couverture à terme</a:t>
            </a:r>
            <a:r>
              <a:rPr lang="fr-FR" sz="1300" dirty="0">
                <a:solidFill>
                  <a:srgbClr val="302421"/>
                </a:solidFill>
                <a:latin typeface="Calibri" pitchFamily="34" charset="0"/>
                <a:cs typeface="Calibri" pitchFamily="34" charset="0"/>
              </a:rPr>
              <a:t>: Engagement ferme d’acheter </a:t>
            </a:r>
            <a:r>
              <a:rPr lang="fr-FR" sz="1300" dirty="0" smtClean="0">
                <a:solidFill>
                  <a:srgbClr val="302421"/>
                </a:solidFill>
                <a:latin typeface="Calibri" pitchFamily="34" charset="0"/>
                <a:cs typeface="Calibri" pitchFamily="34" charset="0"/>
              </a:rPr>
              <a:t>ou vendre une </a:t>
            </a:r>
            <a:r>
              <a:rPr lang="fr-FR" sz="1300" dirty="0">
                <a:solidFill>
                  <a:srgbClr val="302421"/>
                </a:solidFill>
                <a:latin typeface="Calibri" pitchFamily="34" charset="0"/>
                <a:cs typeface="Calibri" pitchFamily="34" charset="0"/>
              </a:rPr>
              <a:t>devise contre une autre à une date et un cours prédéterminés.</a:t>
            </a:r>
          </a:p>
          <a:p>
            <a:pPr marL="342900" indent="-342900" algn="just">
              <a:spcBef>
                <a:spcPts val="600"/>
              </a:spcBef>
              <a:defRPr/>
            </a:pPr>
            <a:r>
              <a:rPr lang="fr-FR" sz="1300" dirty="0">
                <a:solidFill>
                  <a:srgbClr val="302421"/>
                </a:solidFill>
                <a:latin typeface="Calibri" pitchFamily="34" charset="0"/>
                <a:cs typeface="Calibri" pitchFamily="34" charset="0"/>
              </a:rPr>
              <a:t>Avantages:</a:t>
            </a:r>
          </a:p>
          <a:p>
            <a:pPr marL="800100" lvl="1" indent="-342900" algn="just">
              <a:spcBef>
                <a:spcPts val="100"/>
              </a:spcBef>
              <a:buFont typeface="Arial" pitchFamily="34" charset="0"/>
              <a:buChar char="•"/>
              <a:defRPr/>
            </a:pPr>
            <a:r>
              <a:rPr lang="fr-FR" sz="1300" dirty="0">
                <a:solidFill>
                  <a:srgbClr val="302421"/>
                </a:solidFill>
                <a:latin typeface="Calibri" pitchFamily="34" charset="0"/>
                <a:cs typeface="Calibri" pitchFamily="34" charset="0"/>
              </a:rPr>
              <a:t>Coût nul (pas de prime à payer)</a:t>
            </a:r>
          </a:p>
          <a:p>
            <a:pPr marL="800100" lvl="1" indent="-342900" algn="just">
              <a:spcBef>
                <a:spcPts val="100"/>
              </a:spcBef>
              <a:buFont typeface="Arial" pitchFamily="34" charset="0"/>
              <a:buChar char="•"/>
              <a:defRPr/>
            </a:pPr>
            <a:r>
              <a:rPr lang="fr-FR" sz="1300" dirty="0">
                <a:solidFill>
                  <a:srgbClr val="302421"/>
                </a:solidFill>
                <a:latin typeface="Calibri" pitchFamily="34" charset="0"/>
                <a:cs typeface="Calibri" pitchFamily="34" charset="0"/>
              </a:rPr>
              <a:t>Flexibilité pour modifier la date d’échéance (avec variation du cours de couverture au prorata du différentiel de taux d’intérêts entre les deux devises).</a:t>
            </a:r>
          </a:p>
          <a:p>
            <a:pPr marL="0" lvl="1" algn="just">
              <a:spcBef>
                <a:spcPts val="600"/>
              </a:spcBef>
              <a:defRPr/>
            </a:pPr>
            <a:r>
              <a:rPr lang="fr-FR" sz="1300" dirty="0">
                <a:solidFill>
                  <a:srgbClr val="302421"/>
                </a:solidFill>
                <a:latin typeface="Calibri" pitchFamily="34" charset="0"/>
                <a:cs typeface="Calibri" pitchFamily="34" charset="0"/>
              </a:rPr>
              <a:t>Inconvénients:</a:t>
            </a:r>
          </a:p>
          <a:p>
            <a:pPr marL="800100" lvl="1" indent="-342900" algn="just">
              <a:spcBef>
                <a:spcPts val="100"/>
              </a:spcBef>
              <a:buFont typeface="Arial" pitchFamily="34" charset="0"/>
              <a:buChar char="•"/>
              <a:defRPr/>
            </a:pPr>
            <a:r>
              <a:rPr lang="fr-FR" sz="1300" dirty="0">
                <a:solidFill>
                  <a:srgbClr val="302421"/>
                </a:solidFill>
                <a:latin typeface="Calibri" pitchFamily="34" charset="0"/>
                <a:cs typeface="Calibri" pitchFamily="34" charset="0"/>
              </a:rPr>
              <a:t>Aucune opportunité de profiter  de mouvements favorables du sous-jacent</a:t>
            </a:r>
          </a:p>
          <a:p>
            <a:pPr marL="800100" lvl="1" indent="-342900" algn="just">
              <a:spcBef>
                <a:spcPts val="100"/>
              </a:spcBef>
              <a:buFont typeface="Arial" pitchFamily="34" charset="0"/>
              <a:buChar char="•"/>
              <a:defRPr/>
            </a:pPr>
            <a:r>
              <a:rPr lang="fr-FR" sz="1300" dirty="0">
                <a:solidFill>
                  <a:srgbClr val="302421"/>
                </a:solidFill>
                <a:latin typeface="Calibri" pitchFamily="34" charset="0"/>
                <a:cs typeface="Calibri" pitchFamily="34" charset="0"/>
              </a:rPr>
              <a:t>Risque </a:t>
            </a:r>
            <a:r>
              <a:rPr lang="fr-FR" sz="1300" dirty="0" smtClean="0">
                <a:solidFill>
                  <a:srgbClr val="302421"/>
                </a:solidFill>
                <a:latin typeface="Calibri" pitchFamily="34" charset="0"/>
                <a:cs typeface="Calibri" pitchFamily="34" charset="0"/>
              </a:rPr>
              <a:t>de </a:t>
            </a:r>
            <a:r>
              <a:rPr lang="fr-FR" sz="1300" dirty="0">
                <a:solidFill>
                  <a:srgbClr val="302421"/>
                </a:solidFill>
                <a:latin typeface="Calibri" pitchFamily="34" charset="0"/>
                <a:cs typeface="Calibri" pitchFamily="34" charset="0"/>
              </a:rPr>
              <a:t>perte </a:t>
            </a:r>
            <a:r>
              <a:rPr lang="fr-FR" sz="1300" dirty="0" smtClean="0">
                <a:solidFill>
                  <a:srgbClr val="302421"/>
                </a:solidFill>
                <a:latin typeface="Calibri" pitchFamily="34" charset="0"/>
                <a:cs typeface="Calibri" pitchFamily="34" charset="0"/>
              </a:rPr>
              <a:t>illimitée en </a:t>
            </a:r>
            <a:r>
              <a:rPr lang="fr-FR" sz="1300" dirty="0">
                <a:solidFill>
                  <a:srgbClr val="302421"/>
                </a:solidFill>
                <a:latin typeface="Calibri" pitchFamily="34" charset="0"/>
                <a:cs typeface="Calibri" pitchFamily="34" charset="0"/>
              </a:rPr>
              <a:t>cas de débouclement (</a:t>
            </a:r>
            <a:r>
              <a:rPr lang="fr-FR" sz="1300" dirty="0" smtClean="0">
                <a:solidFill>
                  <a:srgbClr val="302421"/>
                </a:solidFill>
                <a:latin typeface="Calibri" pitchFamily="34" charset="0"/>
                <a:cs typeface="Calibri" pitchFamily="34" charset="0"/>
              </a:rPr>
              <a:t>revente </a:t>
            </a:r>
            <a:r>
              <a:rPr lang="fr-FR" sz="1300" dirty="0">
                <a:solidFill>
                  <a:srgbClr val="302421"/>
                </a:solidFill>
                <a:latin typeface="Calibri" pitchFamily="34" charset="0"/>
                <a:cs typeface="Calibri" pitchFamily="34" charset="0"/>
              </a:rPr>
              <a:t>au cours du </a:t>
            </a:r>
            <a:r>
              <a:rPr lang="fr-FR" sz="1300" dirty="0" smtClean="0">
                <a:solidFill>
                  <a:srgbClr val="302421"/>
                </a:solidFill>
                <a:latin typeface="Calibri" pitchFamily="34" charset="0"/>
                <a:cs typeface="Calibri" pitchFamily="34" charset="0"/>
              </a:rPr>
              <a:t>jour </a:t>
            </a:r>
            <a:r>
              <a:rPr lang="fr-FR" sz="1300" dirty="0">
                <a:solidFill>
                  <a:srgbClr val="302421"/>
                </a:solidFill>
                <a:latin typeface="Calibri" pitchFamily="34" charset="0"/>
                <a:cs typeface="Calibri" pitchFamily="34" charset="0"/>
              </a:rPr>
              <a:t>des devises achetées à terme)</a:t>
            </a:r>
          </a:p>
          <a:p>
            <a:pPr marL="177800" lvl="1" indent="-177800" algn="just">
              <a:spcBef>
                <a:spcPts val="100"/>
              </a:spcBef>
              <a:buFont typeface="Wingdings" pitchFamily="2" charset="2"/>
              <a:buChar char="Ø"/>
              <a:defRPr/>
            </a:pPr>
            <a:r>
              <a:rPr lang="fr-FR" sz="1300" dirty="0">
                <a:solidFill>
                  <a:srgbClr val="302421"/>
                </a:solidFill>
                <a:latin typeface="Calibri" pitchFamily="34" charset="0"/>
                <a:cs typeface="Calibri" pitchFamily="34" charset="0"/>
              </a:rPr>
              <a:t>Produit simple mais risqué en cas d’évènement imprévu sur le sous-jacent (réduction d’exposition par exemple) ou de débouclement de la couverture (perte potentielle illimitée / valorisation négative).</a:t>
            </a:r>
          </a:p>
          <a:p>
            <a:pPr marL="800100" lvl="1" indent="-342900" algn="just">
              <a:spcBef>
                <a:spcPts val="100"/>
              </a:spcBef>
              <a:buFont typeface="Wingdings" pitchFamily="2" charset="2"/>
              <a:buChar char="Ø"/>
              <a:defRPr/>
            </a:pPr>
            <a:endParaRPr lang="fr-FR" sz="1300" dirty="0">
              <a:solidFill>
                <a:srgbClr val="302421"/>
              </a:solidFill>
              <a:latin typeface="Calibri" pitchFamily="34" charset="0"/>
              <a:cs typeface="Calibri" pitchFamily="34" charset="0"/>
            </a:endParaRPr>
          </a:p>
        </p:txBody>
      </p:sp>
      <p:sp>
        <p:nvSpPr>
          <p:cNvPr id="15" name="Rectangle 3"/>
          <p:cNvSpPr>
            <a:spLocks noChangeArrowheads="1"/>
          </p:cNvSpPr>
          <p:nvPr/>
        </p:nvSpPr>
        <p:spPr bwMode="auto">
          <a:xfrm>
            <a:off x="428625" y="4779963"/>
            <a:ext cx="1538288" cy="554037"/>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Cours figé de la couverture à terme</a:t>
            </a: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cs typeface="Calibri" pitchFamily="34" charset="0"/>
            </a:endParaRPr>
          </a:p>
        </p:txBody>
      </p:sp>
      <p:cxnSp>
        <p:nvCxnSpPr>
          <p:cNvPr id="16" name="Connecteur droit avec flèche 15"/>
          <p:cNvCxnSpPr>
            <a:stCxn id="15" idx="3"/>
          </p:cNvCxnSpPr>
          <p:nvPr/>
        </p:nvCxnSpPr>
        <p:spPr>
          <a:xfrm>
            <a:off x="1966913" y="5057775"/>
            <a:ext cx="1357312" cy="520700"/>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7" name="Rectangle 3"/>
          <p:cNvSpPr>
            <a:spLocks noChangeArrowheads="1"/>
          </p:cNvSpPr>
          <p:nvPr/>
        </p:nvSpPr>
        <p:spPr bwMode="auto">
          <a:xfrm>
            <a:off x="7164388" y="4779963"/>
            <a:ext cx="1346200" cy="769937"/>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Cours flottant du sous-jacent non couvert</a:t>
            </a:r>
            <a:endParaRPr lang="fr-FR" sz="1200" dirty="0">
              <a:solidFill>
                <a:schemeClr val="tx1">
                  <a:lumMod val="95000"/>
                  <a:lumOff val="5000"/>
                </a:schemeClr>
              </a:solidFill>
              <a:latin typeface="Calibri" pitchFamily="34" charset="0"/>
              <a:cs typeface="Calibri" pitchFamily="34" charset="0"/>
            </a:endParaRPr>
          </a:p>
        </p:txBody>
      </p:sp>
      <p:cxnSp>
        <p:nvCxnSpPr>
          <p:cNvPr id="18" name="Connecteur droit avec flèche 17"/>
          <p:cNvCxnSpPr>
            <a:stCxn id="17" idx="1"/>
          </p:cNvCxnSpPr>
          <p:nvPr/>
        </p:nvCxnSpPr>
        <p:spPr>
          <a:xfrm flipH="1" flipV="1">
            <a:off x="5972175" y="5003800"/>
            <a:ext cx="1192213" cy="161925"/>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0" name="ZoneTexte 9"/>
          <p:cNvSpPr txBox="1"/>
          <p:nvPr/>
        </p:nvSpPr>
        <p:spPr>
          <a:xfrm>
            <a:off x="428625" y="3716987"/>
            <a:ext cx="8286750" cy="292388"/>
          </a:xfrm>
          <a:prstGeom prst="rect">
            <a:avLst/>
          </a:prstGeom>
          <a:solidFill>
            <a:schemeClr val="bg1">
              <a:lumMod val="95000"/>
            </a:schemeClr>
          </a:solidFill>
          <a:ln>
            <a:solidFill>
              <a:srgbClr val="C00000"/>
            </a:solidFill>
          </a:ln>
        </p:spPr>
        <p:txBody>
          <a:bodyPr wrap="square" rtlCol="0">
            <a:spAutoFit/>
          </a:bodyPr>
          <a:lstStyle/>
          <a:p>
            <a:pPr algn="just"/>
            <a:r>
              <a:rPr lang="fr-FR" sz="1300" b="1" dirty="0" smtClean="0">
                <a:solidFill>
                  <a:srgbClr val="1051B0"/>
                </a:solidFill>
                <a:latin typeface="Calibri" pitchFamily="34" charset="0"/>
              </a:rPr>
              <a:t>A réserver à la partie incompressible de l’exposition (risque de valorisation négative)</a:t>
            </a:r>
            <a:endParaRPr lang="fr-FR" sz="1300" b="1" dirty="0">
              <a:solidFill>
                <a:srgbClr val="1051B0"/>
              </a:solidFill>
              <a:latin typeface="Calibri" pitchFamily="34" charset="0"/>
            </a:endParaRPr>
          </a:p>
        </p:txBody>
      </p:sp>
    </p:spTree>
    <p:extLst>
      <p:ext uri="{BB962C8B-B14F-4D97-AF65-F5344CB8AC3E}">
        <p14:creationId xmlns:p14="http://schemas.microsoft.com/office/powerpoint/2010/main" val="33222315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7975" y="4251325"/>
            <a:ext cx="4005263" cy="2474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Rectangle 3"/>
          <p:cNvSpPr>
            <a:spLocks noChangeArrowheads="1"/>
          </p:cNvSpPr>
          <p:nvPr/>
        </p:nvSpPr>
        <p:spPr bwMode="auto">
          <a:xfrm>
            <a:off x="268288" y="1150938"/>
            <a:ext cx="8447087" cy="523875"/>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lvl1pPr marL="538163" indent="-538163"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MS PGothic" pitchFamily="34" charset="-128"/>
              </a:defRPr>
            </a:lvl9pPr>
          </a:lstStyle>
          <a:p>
            <a:pPr algn="just" eaLnBrk="1" hangingPunct="1">
              <a:spcBef>
                <a:spcPts val="1000"/>
              </a:spcBef>
            </a:pPr>
            <a:endParaRPr lang="en-GB" altLang="en-US">
              <a:solidFill>
                <a:srgbClr val="302421"/>
              </a:solidFill>
              <a:latin typeface="Calibri" pitchFamily="34" charset="0"/>
            </a:endParaRPr>
          </a:p>
          <a:p>
            <a:pPr algn="just" eaLnBrk="1" hangingPunct="1">
              <a:spcBef>
                <a:spcPts val="1000"/>
              </a:spcBef>
            </a:pPr>
            <a:endParaRPr lang="en-GB" altLang="en-US">
              <a:solidFill>
                <a:srgbClr val="302421"/>
              </a:solidFill>
              <a:latin typeface="Calibri" pitchFamily="34" charset="0"/>
            </a:endParaRPr>
          </a:p>
        </p:txBody>
      </p:sp>
      <p:sp>
        <p:nvSpPr>
          <p:cNvPr id="14" name="Rectangle 3"/>
          <p:cNvSpPr>
            <a:spLocks noChangeArrowheads="1"/>
          </p:cNvSpPr>
          <p:nvPr/>
        </p:nvSpPr>
        <p:spPr bwMode="auto">
          <a:xfrm>
            <a:off x="141288" y="1065213"/>
            <a:ext cx="8858250" cy="3692525"/>
          </a:xfrm>
          <a:prstGeom prst="roundRect">
            <a:avLst>
              <a:gd name="adj" fmla="val 7400"/>
            </a:avLst>
          </a:prstGeom>
          <a:noFill/>
          <a:ln w="3175" cmpd="sng">
            <a:noFill/>
            <a:miter lim="800000"/>
            <a:headEnd/>
            <a:tailEnd/>
          </a:ln>
        </p:spPr>
        <p:txBody>
          <a:bodyPr/>
          <a:lstStyle/>
          <a:p>
            <a:pPr algn="just">
              <a:spcBef>
                <a:spcPts val="100"/>
              </a:spcBef>
              <a:defRPr/>
            </a:pPr>
            <a:r>
              <a:rPr lang="fr-FR" sz="1400" b="1" u="sng" dirty="0">
                <a:solidFill>
                  <a:srgbClr val="302421"/>
                </a:solidFill>
                <a:latin typeface="Calibri" pitchFamily="34" charset="0"/>
                <a:cs typeface="Calibri" pitchFamily="34" charset="0"/>
              </a:rPr>
              <a:t>Achat d’options</a:t>
            </a:r>
            <a:r>
              <a:rPr lang="fr-FR" sz="1400" dirty="0">
                <a:solidFill>
                  <a:srgbClr val="302421"/>
                </a:solidFill>
                <a:latin typeface="Calibri" pitchFamily="34" charset="0"/>
                <a:cs typeface="Calibri" pitchFamily="34" charset="0"/>
              </a:rPr>
              <a:t>: Droit (sans obligation) d’acheter une devise contre une autre à une date et un cours prédéterminés.</a:t>
            </a:r>
          </a:p>
          <a:p>
            <a:pPr marL="342900" indent="-342900" algn="just">
              <a:spcBef>
                <a:spcPts val="1200"/>
              </a:spcBef>
              <a:defRPr/>
            </a:pPr>
            <a:r>
              <a:rPr lang="fr-FR" sz="1400" dirty="0">
                <a:solidFill>
                  <a:srgbClr val="302421"/>
                </a:solidFill>
                <a:latin typeface="Calibri" pitchFamily="34" charset="0"/>
                <a:cs typeface="Calibri" pitchFamily="34" charset="0"/>
              </a:rPr>
              <a:t>Avantages:</a:t>
            </a:r>
          </a:p>
          <a:p>
            <a:pPr marL="800100" lvl="1" indent="-342900" algn="just">
              <a:spcBef>
                <a:spcPts val="100"/>
              </a:spcBef>
              <a:buFont typeface="Arial" pitchFamily="34" charset="0"/>
              <a:buChar char="•"/>
              <a:defRPr/>
            </a:pPr>
            <a:r>
              <a:rPr lang="fr-FR" sz="1400" dirty="0">
                <a:solidFill>
                  <a:srgbClr val="302421"/>
                </a:solidFill>
                <a:latin typeface="Calibri" pitchFamily="34" charset="0"/>
                <a:cs typeface="Calibri" pitchFamily="34" charset="0"/>
              </a:rPr>
              <a:t>Opportunité de profiter  de mouvements favorables du sous-jacent;</a:t>
            </a:r>
          </a:p>
          <a:p>
            <a:pPr marL="800100" lvl="1" indent="-342900" algn="just">
              <a:spcBef>
                <a:spcPts val="100"/>
              </a:spcBef>
              <a:buFont typeface="Arial" pitchFamily="34" charset="0"/>
              <a:buChar char="•"/>
              <a:defRPr/>
            </a:pPr>
            <a:r>
              <a:rPr lang="fr-FR" sz="1400" dirty="0">
                <a:solidFill>
                  <a:srgbClr val="302421"/>
                </a:solidFill>
                <a:latin typeface="Calibri" pitchFamily="34" charset="0"/>
                <a:cs typeface="Calibri" pitchFamily="34" charset="0"/>
              </a:rPr>
              <a:t>Flexibilité totale pour annuler ou modifier la couverture en cas de modification du sous-jacent;</a:t>
            </a:r>
          </a:p>
          <a:p>
            <a:pPr marL="800100" lvl="1" indent="-342900" algn="just">
              <a:spcBef>
                <a:spcPts val="100"/>
              </a:spcBef>
              <a:buFont typeface="Arial" pitchFamily="34" charset="0"/>
              <a:buChar char="•"/>
              <a:defRPr/>
            </a:pPr>
            <a:r>
              <a:rPr lang="fr-FR" sz="1400" dirty="0">
                <a:solidFill>
                  <a:srgbClr val="302421"/>
                </a:solidFill>
                <a:latin typeface="Calibri" pitchFamily="34" charset="0"/>
                <a:cs typeface="Calibri" pitchFamily="34" charset="0"/>
              </a:rPr>
              <a:t>Aucun risque de perte au delà de la prime payée.</a:t>
            </a:r>
          </a:p>
          <a:p>
            <a:pPr marL="0" lvl="1" algn="just">
              <a:spcBef>
                <a:spcPts val="1200"/>
              </a:spcBef>
              <a:defRPr/>
            </a:pPr>
            <a:r>
              <a:rPr lang="fr-FR" sz="1400" dirty="0">
                <a:solidFill>
                  <a:srgbClr val="302421"/>
                </a:solidFill>
                <a:latin typeface="Calibri" pitchFamily="34" charset="0"/>
                <a:cs typeface="Calibri" pitchFamily="34" charset="0"/>
              </a:rPr>
              <a:t>Inconvénients:</a:t>
            </a:r>
          </a:p>
          <a:p>
            <a:pPr marL="800100" lvl="1" indent="-342900" algn="just">
              <a:spcBef>
                <a:spcPts val="100"/>
              </a:spcBef>
              <a:buFont typeface="Arial" pitchFamily="34" charset="0"/>
              <a:buChar char="•"/>
              <a:defRPr/>
            </a:pPr>
            <a:r>
              <a:rPr lang="fr-FR" sz="1400" dirty="0">
                <a:solidFill>
                  <a:srgbClr val="302421"/>
                </a:solidFill>
                <a:latin typeface="Calibri" pitchFamily="34" charset="0"/>
                <a:cs typeface="Calibri" pitchFamily="34" charset="0"/>
              </a:rPr>
              <a:t>Prime à payer: dépend des caractéristiques de l’option (montant, durée, cours d’exercice plus ou moins favorable...)</a:t>
            </a:r>
          </a:p>
          <a:p>
            <a:pPr marL="800100" lvl="1" indent="-342900" algn="just">
              <a:spcBef>
                <a:spcPts val="100"/>
              </a:spcBef>
              <a:defRPr/>
            </a:pPr>
            <a:endParaRPr lang="fr-FR" sz="1600" dirty="0">
              <a:solidFill>
                <a:srgbClr val="302421"/>
              </a:solidFill>
              <a:latin typeface="Calibri" pitchFamily="34" charset="0"/>
              <a:cs typeface="Calibri" pitchFamily="34" charset="0"/>
            </a:endParaRPr>
          </a:p>
        </p:txBody>
      </p:sp>
      <p:sp>
        <p:nvSpPr>
          <p:cNvPr id="15" name="Rectangle 9"/>
          <p:cNvSpPr>
            <a:spLocks noChangeArrowheads="1"/>
          </p:cNvSpPr>
          <p:nvPr/>
        </p:nvSpPr>
        <p:spPr bwMode="auto">
          <a:xfrm>
            <a:off x="428625" y="496888"/>
            <a:ext cx="8286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MS PGothic" pitchFamily="34" charset="-128"/>
              </a:defRPr>
            </a:lvl9pPr>
          </a:lstStyle>
          <a:p>
            <a:pPr algn="ctr" eaLnBrk="1" hangingPunct="1"/>
            <a:r>
              <a:rPr lang="fr-FR" altLang="en-US" sz="2400">
                <a:solidFill>
                  <a:srgbClr val="302421"/>
                </a:solidFill>
                <a:latin typeface="Calibri" pitchFamily="34" charset="0"/>
              </a:rPr>
              <a:t>Différents types de couvertures</a:t>
            </a:r>
          </a:p>
        </p:txBody>
      </p:sp>
      <p:sp>
        <p:nvSpPr>
          <p:cNvPr id="16" name="Rectangle 3"/>
          <p:cNvSpPr>
            <a:spLocks noChangeArrowheads="1"/>
          </p:cNvSpPr>
          <p:nvPr/>
        </p:nvSpPr>
        <p:spPr bwMode="auto">
          <a:xfrm>
            <a:off x="528638" y="4895850"/>
            <a:ext cx="1757362" cy="442913"/>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Cours minimum garanti par l’option</a:t>
            </a: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cs typeface="Calibri" pitchFamily="34" charset="0"/>
            </a:endParaRPr>
          </a:p>
        </p:txBody>
      </p:sp>
      <p:sp>
        <p:nvSpPr>
          <p:cNvPr id="17" name="Rectangle 3"/>
          <p:cNvSpPr>
            <a:spLocks noChangeArrowheads="1"/>
          </p:cNvSpPr>
          <p:nvPr/>
        </p:nvSpPr>
        <p:spPr bwMode="auto">
          <a:xfrm>
            <a:off x="7297738" y="4248150"/>
            <a:ext cx="1417637" cy="869950"/>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Bénéfice lié à la saisie de mouvements favorables</a:t>
            </a:r>
            <a:endParaRPr lang="fr-FR" sz="1200" dirty="0">
              <a:solidFill>
                <a:schemeClr val="tx1">
                  <a:lumMod val="95000"/>
                  <a:lumOff val="5000"/>
                </a:schemeClr>
              </a:solidFill>
              <a:latin typeface="Calibri" pitchFamily="34" charset="0"/>
              <a:cs typeface="Calibri" pitchFamily="34" charset="0"/>
            </a:endParaRPr>
          </a:p>
        </p:txBody>
      </p:sp>
      <p:cxnSp>
        <p:nvCxnSpPr>
          <p:cNvPr id="18" name="Connecteur droit avec flèche 17"/>
          <p:cNvCxnSpPr>
            <a:stCxn id="16" idx="3"/>
          </p:cNvCxnSpPr>
          <p:nvPr/>
        </p:nvCxnSpPr>
        <p:spPr>
          <a:xfrm>
            <a:off x="2286000" y="5118100"/>
            <a:ext cx="1123950" cy="220663"/>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cxnSp>
        <p:nvCxnSpPr>
          <p:cNvPr id="19" name="Connecteur droit avec flèche 18"/>
          <p:cNvCxnSpPr>
            <a:stCxn id="17" idx="1"/>
          </p:cNvCxnSpPr>
          <p:nvPr/>
        </p:nvCxnSpPr>
        <p:spPr>
          <a:xfrm flipH="1">
            <a:off x="6157913" y="4683125"/>
            <a:ext cx="1139825" cy="74613"/>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709934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0600" y="3168650"/>
            <a:ext cx="5227638" cy="323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Rectangle 3"/>
          <p:cNvSpPr>
            <a:spLocks noChangeArrowheads="1"/>
          </p:cNvSpPr>
          <p:nvPr/>
        </p:nvSpPr>
        <p:spPr bwMode="auto">
          <a:xfrm>
            <a:off x="268288" y="1150938"/>
            <a:ext cx="8447087" cy="523875"/>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lvl1pPr marL="538163" indent="-538163"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MS PGothic" pitchFamily="34" charset="-128"/>
              </a:defRPr>
            </a:lvl9pPr>
          </a:lstStyle>
          <a:p>
            <a:pPr algn="just" eaLnBrk="1" hangingPunct="1">
              <a:spcBef>
                <a:spcPts val="1000"/>
              </a:spcBef>
            </a:pPr>
            <a:endParaRPr lang="en-GB" altLang="en-US">
              <a:solidFill>
                <a:srgbClr val="302421"/>
              </a:solidFill>
              <a:latin typeface="Calibri" pitchFamily="34" charset="0"/>
            </a:endParaRPr>
          </a:p>
          <a:p>
            <a:pPr algn="just" eaLnBrk="1" hangingPunct="1">
              <a:spcBef>
                <a:spcPts val="1000"/>
              </a:spcBef>
            </a:pPr>
            <a:endParaRPr lang="en-GB" altLang="en-US">
              <a:solidFill>
                <a:srgbClr val="302421"/>
              </a:solidFill>
              <a:latin typeface="Calibri" pitchFamily="34" charset="0"/>
            </a:endParaRPr>
          </a:p>
        </p:txBody>
      </p:sp>
      <p:sp>
        <p:nvSpPr>
          <p:cNvPr id="24" name="Rectangle 3"/>
          <p:cNvSpPr>
            <a:spLocks noChangeArrowheads="1"/>
          </p:cNvSpPr>
          <p:nvPr/>
        </p:nvSpPr>
        <p:spPr bwMode="auto">
          <a:xfrm>
            <a:off x="141287" y="1065213"/>
            <a:ext cx="8574088" cy="5230812"/>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lvl1pPr marL="342900" indent="-342900" eaLnBrk="0" hangingPunct="0">
              <a:defRPr>
                <a:solidFill>
                  <a:schemeClr val="tx1"/>
                </a:solidFill>
                <a:latin typeface="Arial" pitchFamily="34" charset="0"/>
                <a:ea typeface="MS PGothic" pitchFamily="34" charset="-128"/>
              </a:defRPr>
            </a:lvl1pPr>
            <a:lvl2pPr marL="800100" indent="-34290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MS PGothic" pitchFamily="34" charset="-128"/>
              </a:defRPr>
            </a:lvl9pPr>
          </a:lstStyle>
          <a:p>
            <a:pPr algn="just" eaLnBrk="1" hangingPunct="1">
              <a:spcBef>
                <a:spcPts val="600"/>
              </a:spcBef>
            </a:pPr>
            <a:r>
              <a:rPr lang="fr-FR" altLang="en-US" sz="1400" b="1" u="sng" dirty="0">
                <a:solidFill>
                  <a:srgbClr val="302421"/>
                </a:solidFill>
                <a:latin typeface="Calibri" pitchFamily="34" charset="0"/>
              </a:rPr>
              <a:t>Tunnels / </a:t>
            </a:r>
            <a:r>
              <a:rPr lang="fr-FR" altLang="en-US" sz="1400" b="1" u="sng" dirty="0" err="1">
                <a:solidFill>
                  <a:srgbClr val="302421"/>
                </a:solidFill>
                <a:latin typeface="Calibri" pitchFamily="34" charset="0"/>
              </a:rPr>
              <a:t>collars</a:t>
            </a:r>
            <a:r>
              <a:rPr lang="fr-FR" altLang="en-US" sz="1400" b="1" u="sng" dirty="0">
                <a:solidFill>
                  <a:srgbClr val="302421"/>
                </a:solidFill>
                <a:latin typeface="Calibri" pitchFamily="34" charset="0"/>
              </a:rPr>
              <a:t> d’options</a:t>
            </a:r>
            <a:r>
              <a:rPr lang="fr-FR" altLang="en-US" sz="1400" dirty="0">
                <a:solidFill>
                  <a:srgbClr val="302421"/>
                </a:solidFill>
                <a:latin typeface="Calibri" pitchFamily="34" charset="0"/>
              </a:rPr>
              <a:t>:</a:t>
            </a:r>
          </a:p>
          <a:p>
            <a:pPr lvl="1" algn="just" eaLnBrk="1" hangingPunct="1">
              <a:spcBef>
                <a:spcPts val="100"/>
              </a:spcBef>
              <a:buFont typeface="Arial" pitchFamily="34" charset="0"/>
              <a:buChar char="•"/>
            </a:pPr>
            <a:r>
              <a:rPr lang="fr-FR" altLang="en-US" sz="1400" dirty="0">
                <a:solidFill>
                  <a:srgbClr val="302421"/>
                </a:solidFill>
                <a:latin typeface="Calibri" pitchFamily="34" charset="0"/>
              </a:rPr>
              <a:t>Techniquement, le tunnel/</a:t>
            </a:r>
            <a:r>
              <a:rPr lang="fr-FR" altLang="en-US" sz="1400" dirty="0" err="1">
                <a:solidFill>
                  <a:srgbClr val="302421"/>
                </a:solidFill>
                <a:latin typeface="Calibri" pitchFamily="34" charset="0"/>
              </a:rPr>
              <a:t>collar</a:t>
            </a:r>
            <a:r>
              <a:rPr lang="fr-FR" altLang="en-US" sz="1400" dirty="0">
                <a:solidFill>
                  <a:srgbClr val="302421"/>
                </a:solidFill>
                <a:latin typeface="Calibri" pitchFamily="34" charset="0"/>
              </a:rPr>
              <a:t> est un mix d’options achetées et vendues.</a:t>
            </a:r>
          </a:p>
          <a:p>
            <a:pPr lvl="1" algn="just" eaLnBrk="1" hangingPunct="1">
              <a:spcBef>
                <a:spcPts val="100"/>
              </a:spcBef>
              <a:buFont typeface="Arial" pitchFamily="34" charset="0"/>
              <a:buChar char="•"/>
            </a:pPr>
            <a:r>
              <a:rPr lang="fr-FR" altLang="en-US" sz="1400" dirty="0">
                <a:solidFill>
                  <a:srgbClr val="302421"/>
                </a:solidFill>
                <a:latin typeface="Calibri" pitchFamily="34" charset="0"/>
              </a:rPr>
              <a:t>En termes de profil de risque, le tunnel/</a:t>
            </a:r>
            <a:r>
              <a:rPr lang="fr-FR" altLang="en-US" sz="1400" dirty="0" err="1">
                <a:solidFill>
                  <a:srgbClr val="302421"/>
                </a:solidFill>
                <a:latin typeface="Calibri" pitchFamily="34" charset="0"/>
              </a:rPr>
              <a:t>collar</a:t>
            </a:r>
            <a:r>
              <a:rPr lang="fr-FR" altLang="en-US" sz="1400" dirty="0">
                <a:solidFill>
                  <a:srgbClr val="302421"/>
                </a:solidFill>
                <a:latin typeface="Calibri" pitchFamily="34" charset="0"/>
              </a:rPr>
              <a:t> a un risque similaire aux couvertures à terme (à estimer selon les caractéristiques du tunnel, notamment l’écart entre les “branches”). </a:t>
            </a:r>
            <a:endParaRPr lang="fr-FR" altLang="en-US" sz="1400" dirty="0" smtClean="0">
              <a:solidFill>
                <a:srgbClr val="302421"/>
              </a:solidFill>
              <a:latin typeface="Calibri" pitchFamily="34" charset="0"/>
            </a:endParaRPr>
          </a:p>
          <a:p>
            <a:pPr lvl="1" algn="just" eaLnBrk="1" hangingPunct="1">
              <a:spcBef>
                <a:spcPts val="100"/>
              </a:spcBef>
              <a:buFont typeface="Arial" pitchFamily="34" charset="0"/>
              <a:buChar char="•"/>
            </a:pPr>
            <a:r>
              <a:rPr lang="fr-FR" sz="1400" dirty="0">
                <a:solidFill>
                  <a:srgbClr val="302421"/>
                </a:solidFill>
                <a:latin typeface="Calibri" pitchFamily="34" charset="0"/>
                <a:cs typeface="Calibri" pitchFamily="34" charset="0"/>
              </a:rPr>
              <a:t>Risque de perte illimitée en cas de </a:t>
            </a:r>
            <a:r>
              <a:rPr lang="fr-FR" sz="1400" dirty="0" smtClean="0">
                <a:solidFill>
                  <a:srgbClr val="302421"/>
                </a:solidFill>
                <a:latin typeface="Calibri" pitchFamily="34" charset="0"/>
                <a:cs typeface="Calibri" pitchFamily="34" charset="0"/>
              </a:rPr>
              <a:t>débouclement.</a:t>
            </a:r>
            <a:endParaRPr lang="fr-FR" sz="1400" dirty="0">
              <a:solidFill>
                <a:srgbClr val="302421"/>
              </a:solidFill>
              <a:latin typeface="Calibri" pitchFamily="34" charset="0"/>
              <a:cs typeface="Calibri" pitchFamily="34" charset="0"/>
            </a:endParaRPr>
          </a:p>
          <a:p>
            <a:pPr lvl="1" algn="just" eaLnBrk="1" hangingPunct="1">
              <a:spcBef>
                <a:spcPts val="100"/>
              </a:spcBef>
              <a:buFont typeface="Arial" pitchFamily="34" charset="0"/>
              <a:buChar char="•"/>
            </a:pPr>
            <a:endParaRPr lang="fr-FR" altLang="en-US" sz="1400" dirty="0">
              <a:solidFill>
                <a:srgbClr val="302421"/>
              </a:solidFill>
              <a:latin typeface="Calibri" pitchFamily="34" charset="0"/>
            </a:endParaRPr>
          </a:p>
          <a:p>
            <a:pPr lvl="1" algn="just" eaLnBrk="1" hangingPunct="1">
              <a:spcBef>
                <a:spcPts val="100"/>
              </a:spcBef>
            </a:pPr>
            <a:endParaRPr lang="fr-FR" altLang="en-US" sz="1400" dirty="0">
              <a:solidFill>
                <a:srgbClr val="302421"/>
              </a:solidFill>
              <a:latin typeface="Calibri" pitchFamily="34" charset="0"/>
            </a:endParaRPr>
          </a:p>
        </p:txBody>
      </p:sp>
      <p:sp>
        <p:nvSpPr>
          <p:cNvPr id="25" name="Rectangle 9"/>
          <p:cNvSpPr>
            <a:spLocks noChangeArrowheads="1"/>
          </p:cNvSpPr>
          <p:nvPr/>
        </p:nvSpPr>
        <p:spPr bwMode="auto">
          <a:xfrm>
            <a:off x="428625" y="496888"/>
            <a:ext cx="8286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MS PGothic" pitchFamily="34" charset="-128"/>
              </a:defRPr>
            </a:lvl9pPr>
          </a:lstStyle>
          <a:p>
            <a:pPr algn="ctr" eaLnBrk="1" hangingPunct="1"/>
            <a:r>
              <a:rPr lang="fr-FR" altLang="en-US" sz="2400">
                <a:solidFill>
                  <a:srgbClr val="302421"/>
                </a:solidFill>
                <a:latin typeface="Calibri" pitchFamily="34" charset="0"/>
              </a:rPr>
              <a:t>Différents types de couvertures</a:t>
            </a:r>
          </a:p>
        </p:txBody>
      </p:sp>
      <p:sp>
        <p:nvSpPr>
          <p:cNvPr id="26" name="Rectangle 3"/>
          <p:cNvSpPr>
            <a:spLocks noChangeArrowheads="1"/>
          </p:cNvSpPr>
          <p:nvPr/>
        </p:nvSpPr>
        <p:spPr bwMode="auto">
          <a:xfrm>
            <a:off x="354013" y="5594350"/>
            <a:ext cx="1597025" cy="674688"/>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a:solidFill>
                  <a:schemeClr val="tx1">
                    <a:lumMod val="95000"/>
                    <a:lumOff val="5000"/>
                  </a:schemeClr>
                </a:solidFill>
                <a:latin typeface="Calibri" pitchFamily="34" charset="0"/>
                <a:ea typeface="+mn-ea"/>
                <a:cs typeface="Calibri" pitchFamily="34" charset="0"/>
              </a:rPr>
              <a:t>Cours minimum de vente des euros (plancher)</a:t>
            </a: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ea typeface="+mn-ea"/>
              <a:cs typeface="Calibri" pitchFamily="34" charset="0"/>
            </a:endParaRPr>
          </a:p>
        </p:txBody>
      </p:sp>
      <p:cxnSp>
        <p:nvCxnSpPr>
          <p:cNvPr id="27" name="Connecteur droit avec flèche 26"/>
          <p:cNvCxnSpPr>
            <a:stCxn id="26" idx="3"/>
          </p:cNvCxnSpPr>
          <p:nvPr/>
        </p:nvCxnSpPr>
        <p:spPr>
          <a:xfrm flipV="1">
            <a:off x="1951038" y="5257800"/>
            <a:ext cx="849312" cy="674688"/>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28" name="Rectangle 3"/>
          <p:cNvSpPr>
            <a:spLocks noChangeArrowheads="1"/>
          </p:cNvSpPr>
          <p:nvPr/>
        </p:nvSpPr>
        <p:spPr bwMode="auto">
          <a:xfrm>
            <a:off x="7350125" y="4783138"/>
            <a:ext cx="1590675" cy="811212"/>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a:solidFill>
                  <a:schemeClr val="tx1">
                    <a:lumMod val="95000"/>
                    <a:lumOff val="5000"/>
                  </a:schemeClr>
                </a:solidFill>
                <a:latin typeface="Calibri" pitchFamily="34" charset="0"/>
                <a:cs typeface="Calibri" pitchFamily="34" charset="0"/>
              </a:rPr>
              <a:t>Bénéfice (limité) lié à la saisie de mouvements favorables</a:t>
            </a:r>
            <a:endParaRPr lang="en-GB" sz="1200" dirty="0">
              <a:solidFill>
                <a:schemeClr val="tx1">
                  <a:lumMod val="95000"/>
                  <a:lumOff val="5000"/>
                </a:schemeClr>
              </a:solidFill>
              <a:latin typeface="Calibri" pitchFamily="34" charset="0"/>
              <a:ea typeface="+mn-ea"/>
              <a:cs typeface="Calibri" pitchFamily="34" charset="0"/>
            </a:endParaRPr>
          </a:p>
        </p:txBody>
      </p:sp>
      <p:cxnSp>
        <p:nvCxnSpPr>
          <p:cNvPr id="29" name="Connecteur droit avec flèche 28"/>
          <p:cNvCxnSpPr>
            <a:stCxn id="28" idx="0"/>
            <a:endCxn id="30" idx="1"/>
          </p:cNvCxnSpPr>
          <p:nvPr/>
        </p:nvCxnSpPr>
        <p:spPr>
          <a:xfrm flipH="1" flipV="1">
            <a:off x="7205663" y="4376738"/>
            <a:ext cx="939800" cy="406400"/>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30" name="Accolade fermante 29"/>
          <p:cNvSpPr/>
          <p:nvPr/>
        </p:nvSpPr>
        <p:spPr>
          <a:xfrm flipV="1">
            <a:off x="6923088" y="4116388"/>
            <a:ext cx="282575" cy="522287"/>
          </a:xfrm>
          <a:prstGeom prst="rightBrace">
            <a:avLst/>
          </a:prstGeom>
          <a:ln w="19050" cmpd="sng">
            <a:solidFill>
              <a:srgbClr val="663228"/>
            </a:solidFill>
          </a:ln>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fr-FR"/>
          </a:p>
        </p:txBody>
      </p:sp>
      <p:cxnSp>
        <p:nvCxnSpPr>
          <p:cNvPr id="31" name="Connecteur droit avec flèche 30"/>
          <p:cNvCxnSpPr>
            <a:stCxn id="32" idx="3"/>
          </p:cNvCxnSpPr>
          <p:nvPr/>
        </p:nvCxnSpPr>
        <p:spPr>
          <a:xfrm>
            <a:off x="1898650" y="3168650"/>
            <a:ext cx="382588" cy="138113"/>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32" name="Rectangle 3"/>
          <p:cNvSpPr>
            <a:spLocks noChangeArrowheads="1"/>
          </p:cNvSpPr>
          <p:nvPr/>
        </p:nvSpPr>
        <p:spPr bwMode="auto">
          <a:xfrm>
            <a:off x="466725" y="3030538"/>
            <a:ext cx="1431925" cy="276225"/>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en-GB" sz="1200" dirty="0">
                <a:solidFill>
                  <a:schemeClr val="tx1">
                    <a:lumMod val="95000"/>
                    <a:lumOff val="5000"/>
                  </a:schemeClr>
                </a:solidFill>
                <a:latin typeface="Calibri" pitchFamily="34" charset="0"/>
                <a:ea typeface="+mn-ea"/>
                <a:cs typeface="Calibri" pitchFamily="34" charset="0"/>
              </a:rPr>
              <a:t>Tunnel sans prime</a:t>
            </a:r>
          </a:p>
          <a:p>
            <a:pPr marL="538163" indent="-538163" algn="ctr" fontAlgn="auto">
              <a:spcBef>
                <a:spcPts val="1000"/>
              </a:spcBef>
              <a:spcAft>
                <a:spcPts val="0"/>
              </a:spcAft>
              <a:defRPr/>
            </a:pPr>
            <a:endParaRPr lang="en-GB"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en-GB" sz="1200" dirty="0">
              <a:solidFill>
                <a:schemeClr val="tx1">
                  <a:lumMod val="95000"/>
                  <a:lumOff val="5000"/>
                </a:schemeClr>
              </a:solidFill>
              <a:latin typeface="Calibri" pitchFamily="34" charset="0"/>
              <a:ea typeface="+mn-ea"/>
              <a:cs typeface="Calibri" pitchFamily="34" charset="0"/>
            </a:endParaRPr>
          </a:p>
        </p:txBody>
      </p:sp>
      <p:sp>
        <p:nvSpPr>
          <p:cNvPr id="13" name="ZoneTexte 12"/>
          <p:cNvSpPr txBox="1"/>
          <p:nvPr/>
        </p:nvSpPr>
        <p:spPr>
          <a:xfrm>
            <a:off x="268288" y="2618265"/>
            <a:ext cx="8286750" cy="292388"/>
          </a:xfrm>
          <a:prstGeom prst="rect">
            <a:avLst/>
          </a:prstGeom>
          <a:solidFill>
            <a:schemeClr val="bg1">
              <a:lumMod val="95000"/>
            </a:schemeClr>
          </a:solidFill>
          <a:ln>
            <a:solidFill>
              <a:srgbClr val="C00000"/>
            </a:solidFill>
          </a:ln>
        </p:spPr>
        <p:txBody>
          <a:bodyPr wrap="square" rtlCol="0">
            <a:spAutoFit/>
          </a:bodyPr>
          <a:lstStyle/>
          <a:p>
            <a:pPr algn="just"/>
            <a:r>
              <a:rPr lang="fr-FR" sz="1300" b="1" dirty="0" smtClean="0">
                <a:solidFill>
                  <a:srgbClr val="1051B0"/>
                </a:solidFill>
                <a:latin typeface="Calibri" pitchFamily="34" charset="0"/>
              </a:rPr>
              <a:t>A réserver à la partie incompressible de l’exposition.</a:t>
            </a:r>
            <a:endParaRPr lang="fr-FR" sz="1300" b="1" dirty="0">
              <a:solidFill>
                <a:srgbClr val="1051B0"/>
              </a:solidFill>
              <a:latin typeface="Calibri" pitchFamily="34" charset="0"/>
            </a:endParaRPr>
          </a:p>
        </p:txBody>
      </p:sp>
    </p:spTree>
    <p:extLst>
      <p:ext uri="{BB962C8B-B14F-4D97-AF65-F5344CB8AC3E}">
        <p14:creationId xmlns:p14="http://schemas.microsoft.com/office/powerpoint/2010/main" val="12233925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9"/>
          <p:cNvPicPr>
            <a:picLocks noChangeAspect="1" noChangeArrowheads="1"/>
          </p:cNvPicPr>
          <p:nvPr/>
        </p:nvPicPr>
        <p:blipFill>
          <a:blip r:embed="rId2"/>
          <a:srcRect/>
          <a:stretch>
            <a:fillRect/>
          </a:stretch>
        </p:blipFill>
        <p:spPr bwMode="auto">
          <a:xfrm>
            <a:off x="218708" y="4074795"/>
            <a:ext cx="4267088" cy="2578462"/>
          </a:xfrm>
          <a:prstGeom prst="rect">
            <a:avLst/>
          </a:prstGeom>
          <a:noFill/>
          <a:ln w="9525">
            <a:noFill/>
            <a:miter lim="800000"/>
            <a:headEnd/>
            <a:tailEnd/>
          </a:ln>
          <a:effectLst/>
        </p:spPr>
      </p:pic>
      <p:sp>
        <p:nvSpPr>
          <p:cNvPr id="5" name="Rectangle 4"/>
          <p:cNvSpPr/>
          <p:nvPr/>
        </p:nvSpPr>
        <p:spPr>
          <a:xfrm>
            <a:off x="428625" y="497567"/>
            <a:ext cx="8286750" cy="461665"/>
          </a:xfrm>
          <a:prstGeom prst="rect">
            <a:avLst/>
          </a:prstGeom>
        </p:spPr>
        <p:txBody>
          <a:bodyPr wrap="square">
            <a:spAutoFit/>
          </a:bodyPr>
          <a:lstStyle/>
          <a:p>
            <a:pPr algn="ctr"/>
            <a:r>
              <a:rPr lang="fr-CH" sz="2400" b="1" dirty="0" smtClean="0">
                <a:solidFill>
                  <a:srgbClr val="302421"/>
                </a:solidFill>
                <a:latin typeface="Calibri" pitchFamily="34" charset="0"/>
                <a:cs typeface="Calibri" pitchFamily="34" charset="0"/>
              </a:rPr>
              <a:t>FX Global </a:t>
            </a:r>
            <a:r>
              <a:rPr lang="fr-CH" sz="2400" b="1" dirty="0" err="1" smtClean="0">
                <a:solidFill>
                  <a:srgbClr val="302421"/>
                </a:solidFill>
                <a:latin typeface="Calibri" pitchFamily="34" charset="0"/>
                <a:cs typeface="Calibri" pitchFamily="34" charset="0"/>
              </a:rPr>
              <a:t>Hedge</a:t>
            </a:r>
            <a:r>
              <a:rPr lang="fr-CH" sz="2400" b="1" dirty="0" smtClean="0">
                <a:solidFill>
                  <a:srgbClr val="302421"/>
                </a:solidFill>
                <a:latin typeface="Calibri" pitchFamily="34" charset="0"/>
                <a:cs typeface="Calibri" pitchFamily="34" charset="0"/>
              </a:rPr>
              <a:t> Position</a:t>
            </a:r>
            <a:endParaRPr lang="en-US" sz="2400" b="1" dirty="0">
              <a:solidFill>
                <a:srgbClr val="302421"/>
              </a:solidFill>
              <a:latin typeface="Calibri" pitchFamily="34" charset="0"/>
              <a:cs typeface="Calibri" pitchFamily="34" charset="0"/>
            </a:endParaRPr>
          </a:p>
        </p:txBody>
      </p:sp>
      <p:pic>
        <p:nvPicPr>
          <p:cNvPr id="87044" name="Picture 4"/>
          <p:cNvPicPr>
            <a:picLocks noChangeAspect="1" noChangeArrowheads="1"/>
          </p:cNvPicPr>
          <p:nvPr/>
        </p:nvPicPr>
        <p:blipFill>
          <a:blip r:embed="rId3"/>
          <a:srcRect/>
          <a:stretch>
            <a:fillRect/>
          </a:stretch>
        </p:blipFill>
        <p:spPr bwMode="auto">
          <a:xfrm>
            <a:off x="250812" y="1082995"/>
            <a:ext cx="4202880" cy="2868037"/>
          </a:xfrm>
          <a:prstGeom prst="rect">
            <a:avLst/>
          </a:prstGeom>
          <a:noFill/>
          <a:ln w="9525">
            <a:noFill/>
            <a:miter lim="800000"/>
            <a:headEnd/>
            <a:tailEnd/>
          </a:ln>
          <a:effectLst/>
        </p:spPr>
      </p:pic>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074228"/>
            <a:ext cx="4248150" cy="2897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94635" y="3987610"/>
            <a:ext cx="4202880" cy="2866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Rectangle 12"/>
          <p:cNvSpPr/>
          <p:nvPr/>
        </p:nvSpPr>
        <p:spPr>
          <a:xfrm>
            <a:off x="2222487" y="3720910"/>
            <a:ext cx="2502551" cy="923330"/>
          </a:xfrm>
          <a:prstGeom prst="rect">
            <a:avLst/>
          </a:prstGeom>
          <a:solidFill>
            <a:schemeClr val="accent3">
              <a:lumMod val="40000"/>
              <a:lumOff val="60000"/>
            </a:schemeClr>
          </a:solidFill>
          <a:ln>
            <a:solidFill>
              <a:srgbClr val="0070C0"/>
            </a:solidFill>
          </a:ln>
        </p:spPr>
        <p:txBody>
          <a:bodyPr wrap="square">
            <a:spAutoFit/>
          </a:bodyPr>
          <a:lstStyle/>
          <a:p>
            <a:pPr algn="ctr"/>
            <a:r>
              <a:rPr lang="en-US" dirty="0" smtClean="0">
                <a:solidFill>
                  <a:srgbClr val="0070C0"/>
                </a:solidFill>
                <a:latin typeface="Calibri" pitchFamily="34" charset="0"/>
              </a:rPr>
              <a:t>Exposures &amp; hedges, hedge rate by allocation/contract/year</a:t>
            </a:r>
          </a:p>
        </p:txBody>
      </p:sp>
    </p:spTree>
    <p:extLst>
      <p:ext uri="{BB962C8B-B14F-4D97-AF65-F5344CB8AC3E}">
        <p14:creationId xmlns:p14="http://schemas.microsoft.com/office/powerpoint/2010/main" val="38032865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Cross"/>
          <p:cNvSpPr txBox="1">
            <a:spLocks noChangeArrowheads="1"/>
          </p:cNvSpPr>
          <p:nvPr/>
        </p:nvSpPr>
        <p:spPr bwMode="auto">
          <a:xfrm>
            <a:off x="1673224" y="444033"/>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000000"/>
                </a:solidFill>
                <a:latin typeface="Calibri" pitchFamily="34" charset="0"/>
              </a:rPr>
              <a:t>Hedging Summary</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918" y="1371392"/>
            <a:ext cx="8277226" cy="39528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txBox="1">
            <a:spLocks noChangeArrowheads="1"/>
          </p:cNvSpPr>
          <p:nvPr/>
        </p:nvSpPr>
        <p:spPr bwMode="auto">
          <a:xfrm>
            <a:off x="3227467" y="5426059"/>
            <a:ext cx="3360576" cy="931536"/>
          </a:xfrm>
          <a:prstGeom prst="rect">
            <a:avLst/>
          </a:prstGeom>
          <a:solidFill>
            <a:schemeClr val="accent3">
              <a:lumMod val="40000"/>
              <a:lumOff val="60000"/>
            </a:schemeClr>
          </a:solidFill>
          <a:ln w="9525">
            <a:solidFill>
              <a:schemeClr val="bg1">
                <a:lumMod val="50000"/>
              </a:schemeClr>
            </a:solidFill>
            <a:miter lim="800000"/>
            <a:headEnd/>
            <a:tailEnd/>
          </a:ln>
        </p:spPr>
        <p:txBody>
          <a:bodyPr/>
          <a:lstStyle/>
          <a:p>
            <a:pPr marL="85725" indent="-85725" algn="just">
              <a:spcAft>
                <a:spcPts val="0"/>
              </a:spcAft>
              <a:buFont typeface="Arial" pitchFamily="34" charset="0"/>
              <a:buChar char="•"/>
              <a:tabLst>
                <a:tab pos="1350645" algn="l"/>
                <a:tab pos="1800860" algn="l"/>
                <a:tab pos="2251075" algn="l"/>
                <a:tab pos="2701290" algn="l"/>
                <a:tab pos="3151505" algn="l"/>
                <a:tab pos="3601720" algn="l"/>
                <a:tab pos="4051935" algn="l"/>
                <a:tab pos="4502150" algn="l"/>
                <a:tab pos="4952365" algn="l"/>
                <a:tab pos="5402580" algn="l"/>
              </a:tabLst>
              <a:defRPr/>
            </a:pPr>
            <a:r>
              <a:rPr lang="fr-FR" sz="1200" dirty="0">
                <a:solidFill>
                  <a:srgbClr val="000000"/>
                </a:solidFill>
                <a:latin typeface="Calibri" pitchFamily="34" charset="0"/>
                <a:ea typeface="ヒラギノ角ゴ Pro W3"/>
                <a:cs typeface="Calibri"/>
              </a:rPr>
              <a:t>Montant des expositions</a:t>
            </a:r>
          </a:p>
          <a:p>
            <a:pPr marL="85725" indent="-85725" algn="just">
              <a:spcAft>
                <a:spcPts val="0"/>
              </a:spcAft>
              <a:buFont typeface="Arial" pitchFamily="34" charset="0"/>
              <a:buChar char="•"/>
              <a:tabLst>
                <a:tab pos="1350645" algn="l"/>
                <a:tab pos="1800860" algn="l"/>
                <a:tab pos="2251075" algn="l"/>
                <a:tab pos="2701290" algn="l"/>
                <a:tab pos="3151505" algn="l"/>
                <a:tab pos="3601720" algn="l"/>
                <a:tab pos="4051935" algn="l"/>
                <a:tab pos="4502150" algn="l"/>
                <a:tab pos="4952365" algn="l"/>
                <a:tab pos="5402580" algn="l"/>
              </a:tabLst>
              <a:defRPr/>
            </a:pPr>
            <a:r>
              <a:rPr lang="fr-FR" sz="1200" dirty="0">
                <a:solidFill>
                  <a:srgbClr val="000000"/>
                </a:solidFill>
                <a:latin typeface="Calibri" pitchFamily="34" charset="0"/>
                <a:ea typeface="ヒラギノ角ゴ Pro W3"/>
              </a:rPr>
              <a:t>Montants </a:t>
            </a:r>
            <a:r>
              <a:rPr lang="fr-FR" sz="1200" dirty="0" smtClean="0">
                <a:solidFill>
                  <a:srgbClr val="000000"/>
                </a:solidFill>
                <a:latin typeface="Calibri" pitchFamily="34" charset="0"/>
                <a:ea typeface="ヒラギノ角ゴ Pro W3"/>
              </a:rPr>
              <a:t>couverts</a:t>
            </a:r>
          </a:p>
          <a:p>
            <a:pPr marL="85725" indent="-85725" algn="just">
              <a:spcAft>
                <a:spcPts val="0"/>
              </a:spcAft>
              <a:buFont typeface="Arial" pitchFamily="34" charset="0"/>
              <a:buChar char="•"/>
              <a:tabLst>
                <a:tab pos="1350645" algn="l"/>
                <a:tab pos="1800860" algn="l"/>
                <a:tab pos="2251075" algn="l"/>
                <a:tab pos="2701290" algn="l"/>
                <a:tab pos="3151505" algn="l"/>
                <a:tab pos="3601720" algn="l"/>
                <a:tab pos="4051935" algn="l"/>
                <a:tab pos="4502150" algn="l"/>
                <a:tab pos="4952365" algn="l"/>
                <a:tab pos="5402580" algn="l"/>
              </a:tabLst>
              <a:defRPr/>
            </a:pPr>
            <a:r>
              <a:rPr lang="fr-FR" sz="1200" dirty="0" smtClean="0">
                <a:solidFill>
                  <a:srgbClr val="000000"/>
                </a:solidFill>
                <a:latin typeface="Calibri" pitchFamily="34" charset="0"/>
                <a:ea typeface="ヒラギノ角ゴ Pro W3"/>
              </a:rPr>
              <a:t>Ratios de couverture</a:t>
            </a:r>
            <a:endParaRPr lang="fr-FR" sz="1200" dirty="0">
              <a:solidFill>
                <a:srgbClr val="000000"/>
              </a:solidFill>
              <a:latin typeface="Calibri" pitchFamily="34" charset="0"/>
              <a:ea typeface="ヒラギノ角ゴ Pro W3"/>
            </a:endParaRPr>
          </a:p>
          <a:p>
            <a:pPr marL="85725" indent="-85725" algn="just">
              <a:spcAft>
                <a:spcPts val="0"/>
              </a:spcAft>
              <a:buFont typeface="Arial" pitchFamily="34" charset="0"/>
              <a:buChar char="•"/>
              <a:tabLst>
                <a:tab pos="1350645" algn="l"/>
                <a:tab pos="1800860" algn="l"/>
                <a:tab pos="2251075" algn="l"/>
                <a:tab pos="2701290" algn="l"/>
                <a:tab pos="3151505" algn="l"/>
                <a:tab pos="3601720" algn="l"/>
                <a:tab pos="4051935" algn="l"/>
                <a:tab pos="4502150" algn="l"/>
                <a:tab pos="4952365" algn="l"/>
                <a:tab pos="5402580" algn="l"/>
              </a:tabLst>
              <a:defRPr/>
            </a:pPr>
            <a:r>
              <a:rPr lang="fr-FR" sz="1200" dirty="0">
                <a:solidFill>
                  <a:srgbClr val="000000"/>
                </a:solidFill>
                <a:latin typeface="Calibri" pitchFamily="34" charset="0"/>
                <a:ea typeface="ヒラギノ角ゴ Pro W3"/>
              </a:rPr>
              <a:t>Cours moyen de </a:t>
            </a:r>
            <a:r>
              <a:rPr lang="fr-FR" sz="1200" dirty="0" smtClean="0">
                <a:solidFill>
                  <a:srgbClr val="000000"/>
                </a:solidFill>
                <a:latin typeface="Calibri" pitchFamily="34" charset="0"/>
                <a:ea typeface="ヒラギノ角ゴ Pro W3"/>
              </a:rPr>
              <a:t>couverture avant et après primes </a:t>
            </a:r>
            <a:endParaRPr lang="fr-FR" sz="1200" dirty="0">
              <a:solidFill>
                <a:srgbClr val="185CAE"/>
              </a:solidFill>
              <a:latin typeface="Calibri" pitchFamily="34" charset="0"/>
              <a:ea typeface="ヒラギノ角ゴ Pro W3"/>
            </a:endParaRPr>
          </a:p>
        </p:txBody>
      </p:sp>
    </p:spTree>
    <p:extLst>
      <p:ext uri="{BB962C8B-B14F-4D97-AF65-F5344CB8AC3E}">
        <p14:creationId xmlns:p14="http://schemas.microsoft.com/office/powerpoint/2010/main" val="8042699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Cross"/>
          <p:cNvSpPr txBox="1">
            <a:spLocks noChangeArrowheads="1"/>
          </p:cNvSpPr>
          <p:nvPr/>
        </p:nvSpPr>
        <p:spPr bwMode="auto">
          <a:xfrm>
            <a:off x="1673224" y="444033"/>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000000"/>
                </a:solidFill>
                <a:latin typeface="Calibri" pitchFamily="34" charset="0"/>
              </a:rPr>
              <a:t>Hedging Performance</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1905000"/>
            <a:ext cx="9067800" cy="354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txBox="1">
            <a:spLocks noChangeArrowheads="1"/>
          </p:cNvSpPr>
          <p:nvPr/>
        </p:nvSpPr>
        <p:spPr bwMode="auto">
          <a:xfrm>
            <a:off x="2350292" y="5758223"/>
            <a:ext cx="5114925" cy="533400"/>
          </a:xfrm>
          <a:prstGeom prst="rect">
            <a:avLst/>
          </a:prstGeom>
          <a:solidFill>
            <a:schemeClr val="accent3">
              <a:lumMod val="40000"/>
              <a:lumOff val="60000"/>
            </a:schemeClr>
          </a:solidFill>
          <a:ln w="9525">
            <a:solidFill>
              <a:schemeClr val="bg1">
                <a:lumMod val="50000"/>
              </a:schemeClr>
            </a:solidFill>
            <a:miter lim="800000"/>
            <a:headEnd/>
            <a:tailEnd/>
          </a:ln>
        </p:spPr>
        <p:txBody>
          <a:bodyPr/>
          <a:lstStyle/>
          <a:p>
            <a:pPr algn="ctr">
              <a:spcAft>
                <a:spcPts val="0"/>
              </a:spcAft>
              <a:tabLst>
                <a:tab pos="1350645" algn="l"/>
                <a:tab pos="1800860" algn="l"/>
                <a:tab pos="2251075" algn="l"/>
                <a:tab pos="2701290" algn="l"/>
                <a:tab pos="3151505" algn="l"/>
                <a:tab pos="3601720" algn="l"/>
                <a:tab pos="4051935" algn="l"/>
                <a:tab pos="4502150" algn="l"/>
                <a:tab pos="4952365" algn="l"/>
                <a:tab pos="5402580" algn="l"/>
              </a:tabLst>
              <a:defRPr/>
            </a:pPr>
            <a:r>
              <a:rPr lang="fr-FR" sz="1400" dirty="0">
                <a:solidFill>
                  <a:srgbClr val="000000"/>
                </a:solidFill>
                <a:latin typeface="Calibri" pitchFamily="34" charset="0"/>
                <a:ea typeface="ヒラギノ角ゴ Pro W3"/>
              </a:rPr>
              <a:t>Analyse des gains/pertes de change par rapport au cours budget,</a:t>
            </a:r>
          </a:p>
          <a:p>
            <a:pPr algn="ctr">
              <a:spcAft>
                <a:spcPts val="0"/>
              </a:spcAft>
              <a:tabLst>
                <a:tab pos="1350645" algn="l"/>
                <a:tab pos="1800860" algn="l"/>
                <a:tab pos="2251075" algn="l"/>
                <a:tab pos="2701290" algn="l"/>
                <a:tab pos="3151505" algn="l"/>
                <a:tab pos="3601720" algn="l"/>
                <a:tab pos="4051935" algn="l"/>
                <a:tab pos="4502150" algn="l"/>
                <a:tab pos="4952365" algn="l"/>
                <a:tab pos="5402580" algn="l"/>
              </a:tabLst>
              <a:defRPr/>
            </a:pPr>
            <a:r>
              <a:rPr lang="fr-FR" sz="1400" dirty="0">
                <a:solidFill>
                  <a:srgbClr val="000000"/>
                </a:solidFill>
                <a:latin typeface="Calibri" pitchFamily="34" charset="0"/>
                <a:ea typeface="ヒラギノ角ゴ Pro W3"/>
              </a:rPr>
              <a:t>avant et après primes d’options</a:t>
            </a:r>
          </a:p>
        </p:txBody>
      </p:sp>
    </p:spTree>
    <p:extLst>
      <p:ext uri="{BB962C8B-B14F-4D97-AF65-F5344CB8AC3E}">
        <p14:creationId xmlns:p14="http://schemas.microsoft.com/office/powerpoint/2010/main" val="35894983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txBox="1">
            <a:spLocks noChangeArrowheads="1"/>
          </p:cNvSpPr>
          <p:nvPr/>
        </p:nvSpPr>
        <p:spPr bwMode="auto">
          <a:xfrm>
            <a:off x="1628070" y="461556"/>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err="1" smtClean="0">
                <a:solidFill>
                  <a:srgbClr val="000000"/>
                </a:solidFill>
                <a:latin typeface="Calibri" pitchFamily="34" charset="0"/>
              </a:rPr>
              <a:t>Sensibilité</a:t>
            </a:r>
            <a:r>
              <a:rPr lang="en-US" sz="2400" dirty="0" smtClean="0">
                <a:solidFill>
                  <a:srgbClr val="000000"/>
                </a:solidFill>
                <a:latin typeface="Calibri" pitchFamily="34" charset="0"/>
              </a:rPr>
              <a:t> au </a:t>
            </a:r>
            <a:r>
              <a:rPr lang="en-US" sz="2400" dirty="0" err="1" smtClean="0">
                <a:solidFill>
                  <a:srgbClr val="000000"/>
                </a:solidFill>
                <a:latin typeface="Calibri" pitchFamily="34" charset="0"/>
              </a:rPr>
              <a:t>cours</a:t>
            </a:r>
            <a:r>
              <a:rPr lang="en-US" sz="2400" dirty="0" smtClean="0">
                <a:solidFill>
                  <a:srgbClr val="000000"/>
                </a:solidFill>
                <a:latin typeface="Calibri" pitchFamily="34" charset="0"/>
              </a:rPr>
              <a:t> spot</a:t>
            </a:r>
            <a:endParaRPr lang="en-US" sz="2400" dirty="0">
              <a:solidFill>
                <a:srgbClr val="000000"/>
              </a:solidFill>
              <a:latin typeface="Calibri" pitchFamily="34" charset="0"/>
            </a:endParaRPr>
          </a:p>
        </p:txBody>
      </p:sp>
      <p:pic>
        <p:nvPicPr>
          <p:cNvPr id="13" name="Image 12"/>
          <p:cNvPicPr>
            <a:picLocks noChangeAspect="1"/>
          </p:cNvPicPr>
          <p:nvPr/>
        </p:nvPicPr>
        <p:blipFill>
          <a:blip r:embed="rId2"/>
          <a:stretch>
            <a:fillRect/>
          </a:stretch>
        </p:blipFill>
        <p:spPr>
          <a:xfrm>
            <a:off x="282222" y="1259575"/>
            <a:ext cx="8307556" cy="5430243"/>
          </a:xfrm>
          <a:prstGeom prst="rect">
            <a:avLst/>
          </a:prstGeom>
        </p:spPr>
      </p:pic>
      <p:pic>
        <p:nvPicPr>
          <p:cNvPr id="6" name="Image 5"/>
          <p:cNvPicPr>
            <a:picLocks noChangeAspect="1"/>
          </p:cNvPicPr>
          <p:nvPr/>
        </p:nvPicPr>
        <p:blipFill>
          <a:blip r:embed="rId3"/>
          <a:stretch>
            <a:fillRect/>
          </a:stretch>
        </p:blipFill>
        <p:spPr>
          <a:xfrm>
            <a:off x="1715910" y="1165795"/>
            <a:ext cx="5074984" cy="2242271"/>
          </a:xfrm>
          <a:prstGeom prst="rect">
            <a:avLst/>
          </a:prstGeom>
        </p:spPr>
      </p:pic>
    </p:spTree>
    <p:extLst>
      <p:ext uri="{BB962C8B-B14F-4D97-AF65-F5344CB8AC3E}">
        <p14:creationId xmlns:p14="http://schemas.microsoft.com/office/powerpoint/2010/main" val="10317160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eaLnBrk="1" hangingPunct="1">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kern="0" dirty="0">
              <a:solidFill>
                <a:srgbClr val="302421"/>
              </a:solidFill>
              <a:latin typeface="Calibri" pitchFamily="34" charset="0"/>
              <a:cs typeface="Calibri" pitchFamily="34" charset="0"/>
            </a:endParaRP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eaLnBrk="1" hangingPunct="1">
              <a:defRPr/>
            </a:pPr>
            <a:endParaRPr lang="fr-FR" sz="1600" b="1" dirty="0">
              <a:solidFill>
                <a:srgbClr val="302421"/>
              </a:solidFill>
            </a:endParaRPr>
          </a:p>
        </p:txBody>
      </p:sp>
      <p:sp>
        <p:nvSpPr>
          <p:cNvPr id="23556"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eaLnBrk="1" hangingPunct="1">
              <a:spcBef>
                <a:spcPct val="0"/>
              </a:spcBef>
              <a:buClrTx/>
              <a:buSzTx/>
              <a:buFontTx/>
              <a:buNone/>
            </a:pPr>
            <a:r>
              <a:rPr lang="fr-FR" altLang="fr-FR" sz="1000" i="1">
                <a:solidFill>
                  <a:schemeClr val="tx1"/>
                </a:solidFill>
                <a:latin typeface="Calibri" pitchFamily="34" charset="0"/>
              </a:rPr>
              <a:t>2013-12-04</a:t>
            </a:r>
          </a:p>
        </p:txBody>
      </p:sp>
      <p:sp>
        <p:nvSpPr>
          <p:cNvPr id="10" name="Rectangle 3"/>
          <p:cNvSpPr>
            <a:spLocks noChangeArrowheads="1"/>
          </p:cNvSpPr>
          <p:nvPr/>
        </p:nvSpPr>
        <p:spPr bwMode="auto">
          <a:xfrm>
            <a:off x="4700588"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40000"/>
              </a:spcBef>
              <a:defRPr/>
            </a:pPr>
            <a:endParaRPr lang="en-US" kern="0" dirty="0">
              <a:solidFill>
                <a:srgbClr val="302421"/>
              </a:solidFill>
              <a:latin typeface="Arial"/>
            </a:endParaRP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eaLnBrk="1" hangingPunct="1">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eaLnBrk="1" hangingPunct="1">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11" name="Rectangle 3"/>
          <p:cNvSpPr>
            <a:spLocks noChangeArrowheads="1"/>
          </p:cNvSpPr>
          <p:nvPr/>
        </p:nvSpPr>
        <p:spPr bwMode="auto">
          <a:xfrm>
            <a:off x="309563"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eaLnBrk="1" hangingPunct="1">
              <a:spcBef>
                <a:spcPct val="40000"/>
              </a:spcBef>
              <a:defRPr/>
            </a:pPr>
            <a:endParaRPr lang="en-US" dirty="0">
              <a:solidFill>
                <a:srgbClr val="302421"/>
              </a:solidFill>
            </a:endParaRPr>
          </a:p>
          <a:p>
            <a:pPr marL="342900" indent="-342900" algn="ctr" defTabSz="914400" eaLnBrk="1" hangingPunct="1">
              <a:defRPr/>
            </a:pPr>
            <a:r>
              <a:rPr lang="en-US" dirty="0">
                <a:solidFill>
                  <a:srgbClr val="302421"/>
                </a:solidFill>
                <a:latin typeface="Calibri" pitchFamily="34" charset="0"/>
              </a:rPr>
              <a:t>KERIUS Finance SAS</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eaLnBrk="1" hangingPunct="1">
              <a:spcBef>
                <a:spcPct val="20000"/>
              </a:spcBef>
              <a:defRPr/>
            </a:pPr>
            <a:endParaRPr lang="en-US" dirty="0">
              <a:solidFill>
                <a:srgbClr val="302421"/>
              </a:solidFill>
              <a:latin typeface="Calibri" pitchFamily="34" charset="0"/>
            </a:endParaRPr>
          </a:p>
          <a:p>
            <a:pPr marL="342900" indent="-342900" algn="ctr" defTabSz="914400" eaLnBrk="1" hangingPunct="1">
              <a:spcBef>
                <a:spcPts val="0"/>
              </a:spcBef>
              <a:defRPr/>
            </a:pPr>
            <a:r>
              <a:rPr lang="en-US" dirty="0">
                <a:solidFill>
                  <a:srgbClr val="302421"/>
                </a:solidFill>
                <a:latin typeface="Calibri" pitchFamily="34" charset="0"/>
              </a:rPr>
              <a:t>Tel: +33 1 83 62 27 61</a:t>
            </a:r>
          </a:p>
          <a:p>
            <a:pPr marL="342900" indent="-342900" algn="ctr" defTabSz="914400" eaLnBrk="1" hangingPunct="1">
              <a:spcBef>
                <a:spcPts val="1800"/>
              </a:spcBef>
              <a:defRPr/>
            </a:pPr>
            <a:r>
              <a:rPr lang="fr-FR" sz="1200" i="1" dirty="0">
                <a:solidFill>
                  <a:srgbClr val="302421"/>
                </a:solidFill>
                <a:latin typeface="Calibri" pitchFamily="34" charset="0"/>
              </a:rPr>
              <a:t>RC Paris: 520 300 948</a:t>
            </a:r>
          </a:p>
          <a:p>
            <a:pPr algn="just" eaLnBrk="1" hangingPunct="1">
              <a:spcBef>
                <a:spcPts val="600"/>
              </a:spcBef>
              <a:spcAft>
                <a:spcPts val="0"/>
              </a:spcAft>
              <a:tabLst>
                <a:tab pos="0" algn="l"/>
              </a:tabLst>
              <a:defRPr/>
            </a:pPr>
            <a:r>
              <a:rPr lang="fr-FR" sz="1100" dirty="0">
                <a:latin typeface="Calibri" pitchFamily="34" charset="0"/>
                <a:ea typeface="Andale Sans UI"/>
                <a:cs typeface="Times New Roman"/>
              </a:rPr>
              <a:t>Immatriculé au Registre Unique des Intermédiaires en Assurance, Banque et Finance (ORIAS) sous le n°13000716 au titre des activités de </a:t>
            </a:r>
            <a:r>
              <a:rPr lang="fr-FR" sz="1100" b="1" dirty="0">
                <a:latin typeface="Calibri" pitchFamily="34" charset="0"/>
                <a:ea typeface="Andale Sans UI"/>
                <a:cs typeface="Times New Roman"/>
              </a:rPr>
              <a:t>Conseiller en Investissements Financiers</a:t>
            </a:r>
            <a:r>
              <a:rPr lang="fr-FR" sz="1100" dirty="0">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eaLnBrk="1" hangingPunct="1">
              <a:spcBef>
                <a:spcPts val="200"/>
              </a:spcBef>
              <a:defRPr/>
            </a:pPr>
            <a:endParaRPr lang="fr-FR" sz="1600" dirty="0">
              <a:solidFill>
                <a:srgbClr val="302421"/>
              </a:solidFill>
              <a:latin typeface="Verdana" pitchFamily="34" charset="0"/>
            </a:endParaRPr>
          </a:p>
          <a:p>
            <a:pPr marL="342900" indent="-342900" defTabSz="914400" eaLnBrk="1" hangingPunct="1">
              <a:defRPr/>
            </a:pPr>
            <a:endParaRPr lang="fr-FR" sz="1600" dirty="0">
              <a:solidFill>
                <a:srgbClr val="302421"/>
              </a:solidFill>
            </a:endParaRPr>
          </a:p>
        </p:txBody>
      </p:sp>
    </p:spTree>
    <p:extLst>
      <p:ext uri="{BB962C8B-B14F-4D97-AF65-F5344CB8AC3E}">
        <p14:creationId xmlns:p14="http://schemas.microsoft.com/office/powerpoint/2010/main" val="167234655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algn="ctr" eaLnBrk="1" hangingPunct="1">
              <a:spcBef>
                <a:spcPct val="0"/>
              </a:spcBef>
              <a:buClrTx/>
              <a:buSzTx/>
              <a:buFontTx/>
              <a:buNone/>
            </a:pPr>
            <a:r>
              <a:rPr lang="en-US" altLang="fr-FR" sz="2400" b="1">
                <a:solidFill>
                  <a:srgbClr val="302421"/>
                </a:solidFill>
                <a:latin typeface="Calibri" pitchFamily="34" charset="0"/>
              </a:rPr>
              <a:t>AVERTISSEMENT - DISCLAIMER</a:t>
            </a:r>
            <a:endParaRPr lang="en-US" altLang="fr-FR"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eaLnBrk="1" fontAlgn="auto" hangingPunct="1">
              <a:spcBef>
                <a:spcPct val="20000"/>
              </a:spcBef>
              <a:spcAft>
                <a:spcPts val="0"/>
              </a:spcAft>
              <a:defRPr/>
            </a:pPr>
            <a:r>
              <a:rPr lang="fr-FR" sz="1200" b="1" dirty="0">
                <a:solidFill>
                  <a:schemeClr val="bg2">
                    <a:lumMod val="50000"/>
                  </a:scheme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FR"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CH"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CH" sz="1200" b="1" dirty="0">
                <a:solidFill>
                  <a:schemeClr val="bg2">
                    <a:lumMod val="50000"/>
                  </a:schemeClr>
                </a:solidFill>
                <a:latin typeface="Calibri" pitchFamily="34" charset="0"/>
                <a:cs typeface="Calibri" pitchFamily="34" charset="0"/>
              </a:rPr>
              <a:t>This document has been </a:t>
            </a:r>
            <a:r>
              <a:rPr lang="fr-CH" sz="1200" b="1" dirty="0" err="1">
                <a:solidFill>
                  <a:schemeClr val="bg2">
                    <a:lumMod val="50000"/>
                  </a:schemeClr>
                </a:solidFill>
                <a:latin typeface="Calibri" pitchFamily="34" charset="0"/>
                <a:cs typeface="Calibri" pitchFamily="34" charset="0"/>
              </a:rPr>
              <a:t>prepared</a:t>
            </a:r>
            <a:r>
              <a:rPr lang="fr-CH" sz="1200" b="1" dirty="0">
                <a:solidFill>
                  <a:schemeClr val="bg2">
                    <a:lumMod val="50000"/>
                  </a:schemeClr>
                </a:solidFill>
                <a:latin typeface="Calibri" pitchFamily="34" charset="0"/>
                <a:cs typeface="Calibri" pitchFamily="34" charset="0"/>
              </a:rPr>
              <a:t> for the Finance </a:t>
            </a:r>
            <a:r>
              <a:rPr lang="fr-CH" sz="1200" b="1" dirty="0" err="1">
                <a:solidFill>
                  <a:schemeClr val="bg2">
                    <a:lumMod val="50000"/>
                  </a:schemeClr>
                </a:solidFill>
                <a:latin typeface="Calibri" pitchFamily="34" charset="0"/>
                <a:cs typeface="Calibri" pitchFamily="34" charset="0"/>
              </a:rPr>
              <a:t>department</a:t>
            </a:r>
            <a:r>
              <a:rPr lang="fr-CH" sz="1200" b="1" dirty="0">
                <a:solidFill>
                  <a:schemeClr val="bg2">
                    <a:lumMod val="50000"/>
                  </a:schemeClr>
                </a:solidFill>
                <a:latin typeface="Calibri" pitchFamily="34" charset="0"/>
                <a:cs typeface="Calibri" pitchFamily="34" charset="0"/>
              </a:rPr>
              <a:t> of the Client. It must not </a:t>
            </a:r>
            <a:r>
              <a:rPr lang="fr-CH" sz="1200" b="1" dirty="0" err="1">
                <a:solidFill>
                  <a:schemeClr val="bg2">
                    <a:lumMod val="50000"/>
                  </a:schemeClr>
                </a:solidFill>
                <a:latin typeface="Calibri" pitchFamily="34" charset="0"/>
                <a:cs typeface="Calibri" pitchFamily="34" charset="0"/>
              </a:rPr>
              <a:t>be</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communicated</a:t>
            </a:r>
            <a:r>
              <a:rPr lang="fr-CH" sz="1200" b="1">
                <a:solidFill>
                  <a:schemeClr val="bg2">
                    <a:lumMod val="50000"/>
                  </a:schemeClr>
                </a:solidFill>
                <a:latin typeface="Calibri" pitchFamily="34" charset="0"/>
                <a:cs typeface="Calibri" pitchFamily="34" charset="0"/>
              </a:rPr>
              <a:t> or published</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externally</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without</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prior</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written</a:t>
            </a:r>
            <a:r>
              <a:rPr lang="fr-CH" sz="1200" b="1" dirty="0">
                <a:solidFill>
                  <a:schemeClr val="bg2">
                    <a:lumMod val="50000"/>
                  </a:schemeClr>
                </a:solidFill>
                <a:latin typeface="Calibri" pitchFamily="34" charset="0"/>
                <a:cs typeface="Calibri" pitchFamily="34" charset="0"/>
              </a:rPr>
              <a:t> consent of  KERIUS FINANCE </a:t>
            </a:r>
          </a:p>
          <a:p>
            <a:pPr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en-GB" sz="1200" dirty="0">
                <a:solidFill>
                  <a:schemeClr val="bg2">
                    <a:lumMod val="50000"/>
                  </a:scheme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chemeClr val="bg2">
                    <a:lumMod val="50000"/>
                  </a:scheme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chemeClr val="bg2">
                    <a:lumMod val="50000"/>
                  </a:schemeClr>
                </a:solidFill>
                <a:latin typeface="Calibri" pitchFamily="34" charset="0"/>
                <a:cs typeface="Calibri" pitchFamily="34" charset="0"/>
              </a:rPr>
              <a:t>solicitation</a:t>
            </a:r>
            <a:r>
              <a:rPr lang="fr-FR" sz="1200" dirty="0">
                <a:solidFill>
                  <a:schemeClr val="bg2">
                    <a:lumMod val="50000"/>
                  </a:schemeClr>
                </a:solidFill>
                <a:latin typeface="Calibri" pitchFamily="34" charset="0"/>
                <a:cs typeface="Calibri" pitchFamily="34" charset="0"/>
              </a:rPr>
              <a:t> to enter </a:t>
            </a:r>
            <a:r>
              <a:rPr lang="fr-FR" sz="1200" dirty="0" err="1">
                <a:solidFill>
                  <a:schemeClr val="bg2">
                    <a:lumMod val="50000"/>
                  </a:schemeClr>
                </a:solidFill>
                <a:latin typeface="Calibri" pitchFamily="34" charset="0"/>
                <a:cs typeface="Calibri" pitchFamily="34" charset="0"/>
              </a:rPr>
              <a:t>into</a:t>
            </a:r>
            <a:r>
              <a:rPr lang="fr-FR" sz="1200" dirty="0">
                <a:solidFill>
                  <a:schemeClr val="bg2">
                    <a:lumMod val="50000"/>
                  </a:schemeClr>
                </a:solidFill>
                <a:latin typeface="Calibri" pitchFamily="34" charset="0"/>
                <a:cs typeface="Calibri" pitchFamily="34" charset="0"/>
              </a:rPr>
              <a:t> the transactions or processes described </a:t>
            </a:r>
            <a:r>
              <a:rPr lang="fr-FR" sz="1200" dirty="0" err="1">
                <a:solidFill>
                  <a:schemeClr val="bg2">
                    <a:lumMod val="50000"/>
                  </a:schemeClr>
                </a:solidFill>
                <a:latin typeface="Calibri" pitchFamily="34" charset="0"/>
                <a:cs typeface="Calibri" pitchFamily="34" charset="0"/>
              </a:rPr>
              <a:t>herein</a:t>
            </a:r>
            <a:r>
              <a:rPr lang="fr-FR" sz="1200" dirty="0">
                <a:solidFill>
                  <a:schemeClr val="bg2">
                    <a:lumMod val="50000"/>
                  </a:schemeClr>
                </a:solidFill>
                <a:latin typeface="Calibri" pitchFamily="34" charset="0"/>
                <a:cs typeface="Calibri" pitchFamily="34" charset="0"/>
              </a:rPr>
              <a:t>.  If the Client </a:t>
            </a:r>
            <a:r>
              <a:rPr lang="fr-FR" sz="1200" dirty="0" err="1">
                <a:solidFill>
                  <a:schemeClr val="bg2">
                    <a:lumMod val="50000"/>
                  </a:schemeClr>
                </a:solidFill>
                <a:latin typeface="Calibri" pitchFamily="34" charset="0"/>
                <a:cs typeface="Calibri" pitchFamily="34" charset="0"/>
              </a:rPr>
              <a:t>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interested</a:t>
            </a:r>
            <a:r>
              <a:rPr lang="fr-FR" sz="1200" dirty="0">
                <a:solidFill>
                  <a:schemeClr val="bg2">
                    <a:lumMod val="50000"/>
                  </a:schemeClr>
                </a:solidFill>
                <a:latin typeface="Calibri" pitchFamily="34" charset="0"/>
                <a:cs typeface="Calibri" pitchFamily="34" charset="0"/>
              </a:rPr>
              <a:t> in setting up this type of transactions or processes, the Client </a:t>
            </a:r>
            <a:r>
              <a:rPr lang="fr-FR" sz="1200" dirty="0" err="1">
                <a:solidFill>
                  <a:schemeClr val="bg2">
                    <a:lumMod val="50000"/>
                  </a:schemeClr>
                </a:solidFill>
                <a:latin typeface="Calibri" pitchFamily="34" charset="0"/>
                <a:cs typeface="Calibri" pitchFamily="34" charset="0"/>
              </a:rPr>
              <a:t>should</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conduct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analysis</a:t>
            </a:r>
            <a:r>
              <a:rPr lang="fr-FR" sz="1200" dirty="0">
                <a:solidFill>
                  <a:schemeClr val="bg2">
                    <a:lumMod val="50000"/>
                  </a:schemeClr>
                </a:solidFill>
                <a:latin typeface="Calibri" pitchFamily="34" charset="0"/>
                <a:cs typeface="Calibri" pitchFamily="34" charset="0"/>
              </a:rPr>
              <a:t> of the </a:t>
            </a:r>
            <a:r>
              <a:rPr lang="fr-FR" sz="1200" dirty="0" err="1">
                <a:solidFill>
                  <a:schemeClr val="bg2">
                    <a:lumMod val="50000"/>
                  </a:schemeClr>
                </a:solidFill>
                <a:latin typeface="Calibri" pitchFamily="34" charset="0"/>
                <a:cs typeface="Calibri" pitchFamily="34" charset="0"/>
              </a:rPr>
              <a:t>suitability</a:t>
            </a:r>
            <a:r>
              <a:rPr lang="fr-FR" sz="1200" dirty="0">
                <a:solidFill>
                  <a:schemeClr val="bg2">
                    <a:lumMod val="50000"/>
                  </a:schemeClr>
                </a:solidFill>
                <a:latin typeface="Calibri" pitchFamily="34" charset="0"/>
                <a:cs typeface="Calibri" pitchFamily="34" charset="0"/>
              </a:rPr>
              <a:t> to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needs</a:t>
            </a:r>
            <a:r>
              <a:rPr lang="fr-FR" sz="1200" dirty="0">
                <a:solidFill>
                  <a:schemeClr val="bg2">
                    <a:lumMod val="50000"/>
                  </a:schemeClr>
                </a:solidFill>
                <a:latin typeface="Calibri" pitchFamily="34" charset="0"/>
                <a:cs typeface="Calibri" pitchFamily="34" charset="0"/>
              </a:rPr>
              <a:t>.  The Client must </a:t>
            </a:r>
            <a:r>
              <a:rPr lang="fr-FR" sz="1200" dirty="0" err="1">
                <a:solidFill>
                  <a:schemeClr val="bg2">
                    <a:lumMod val="50000"/>
                  </a:schemeClr>
                </a:solidFill>
                <a:latin typeface="Calibri" pitchFamily="34" charset="0"/>
                <a:cs typeface="Calibri" pitchFamily="34" charset="0"/>
              </a:rPr>
              <a:t>also</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verify</a:t>
            </a:r>
            <a:r>
              <a:rPr lang="fr-FR" sz="1200" dirty="0">
                <a:solidFill>
                  <a:schemeClr val="bg2">
                    <a:lumMod val="50000"/>
                  </a:schemeClr>
                </a:solidFill>
                <a:latin typeface="Calibri" pitchFamily="34" charset="0"/>
                <a:cs typeface="Calibri" pitchFamily="34" charset="0"/>
              </a:rPr>
              <a:t> the </a:t>
            </a:r>
            <a:r>
              <a:rPr lang="fr-FR" sz="1200" dirty="0" err="1">
                <a:solidFill>
                  <a:schemeClr val="bg2">
                    <a:lumMod val="50000"/>
                  </a:schemeClr>
                </a:solidFill>
                <a:latin typeface="Calibri" pitchFamily="34" charset="0"/>
                <a:cs typeface="Calibri" pitchFamily="34" charset="0"/>
              </a:rPr>
              <a:t>consequences</a:t>
            </a:r>
            <a:r>
              <a:rPr lang="fr-FR" sz="1200" dirty="0">
                <a:solidFill>
                  <a:schemeClr val="bg2">
                    <a:lumMod val="50000"/>
                  </a:schemeClr>
                </a:solidFill>
                <a:latin typeface="Calibri" pitchFamily="34" charset="0"/>
                <a:cs typeface="Calibri" pitchFamily="34" charset="0"/>
              </a:rPr>
              <a:t> of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decisions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including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accounting</a:t>
            </a:r>
            <a:r>
              <a:rPr lang="fr-FR" sz="1200" dirty="0">
                <a:solidFill>
                  <a:schemeClr val="bg2">
                    <a:lumMod val="50000"/>
                  </a:schemeClr>
                </a:solidFill>
                <a:latin typeface="Calibri" pitchFamily="34" charset="0"/>
                <a:cs typeface="Calibri" pitchFamily="34" charset="0"/>
              </a:rPr>
              <a:t> and fiscal  aspects. </a:t>
            </a:r>
            <a:r>
              <a:rPr lang="en-GB" sz="1200" dirty="0">
                <a:solidFill>
                  <a:schemeClr val="bg2">
                    <a:lumMod val="50000"/>
                  </a:schemeClr>
                </a:solidFill>
                <a:latin typeface="Calibri" pitchFamily="34" charset="0"/>
                <a:cs typeface="Calibri" pitchFamily="34" charset="0"/>
              </a:rPr>
              <a:t>The Client is also responsible for the implementation of his decisions.</a:t>
            </a:r>
          </a:p>
          <a:p>
            <a:pPr algn="just" defTabSz="914400" eaLnBrk="1" fontAlgn="auto" hangingPunct="1">
              <a:spcBef>
                <a:spcPct val="20000"/>
              </a:spcBef>
              <a:spcAft>
                <a:spcPts val="0"/>
              </a:spcAft>
              <a:defRPr/>
            </a:pPr>
            <a:r>
              <a:rPr lang="fr-FR" sz="1200" dirty="0" err="1">
                <a:solidFill>
                  <a:schemeClr val="bg2">
                    <a:lumMod val="50000"/>
                  </a:schemeClr>
                </a:solidFill>
                <a:latin typeface="Calibri" pitchFamily="34" charset="0"/>
                <a:cs typeface="Calibri" pitchFamily="34" charset="0"/>
              </a:rPr>
              <a:t>Neither</a:t>
            </a:r>
            <a:r>
              <a:rPr lang="fr-FR" sz="1200" dirty="0">
                <a:solidFill>
                  <a:schemeClr val="bg2">
                    <a:lumMod val="50000"/>
                  </a:schemeClr>
                </a:solidFill>
                <a:latin typeface="Calibri" pitchFamily="34" charset="0"/>
                <a:cs typeface="Calibri" pitchFamily="34" charset="0"/>
              </a:rPr>
              <a:t>  KERIUS FINANCE </a:t>
            </a:r>
            <a:r>
              <a:rPr lang="fr-FR" sz="1200" dirty="0" err="1">
                <a:solidFill>
                  <a:schemeClr val="bg2">
                    <a:lumMod val="50000"/>
                  </a:schemeClr>
                </a:solidFill>
                <a:latin typeface="Calibri" pitchFamily="34" charset="0"/>
                <a:cs typeface="Calibri" pitchFamily="34" charset="0"/>
              </a:rPr>
              <a:t>nor</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directors</a:t>
            </a:r>
            <a:r>
              <a:rPr lang="fr-FR" sz="1200" dirty="0">
                <a:solidFill>
                  <a:schemeClr val="bg2">
                    <a:lumMod val="50000"/>
                  </a:schemeClr>
                </a:solidFill>
                <a:latin typeface="Calibri" pitchFamily="34" charset="0"/>
                <a:cs typeface="Calibri" pitchFamily="34" charset="0"/>
              </a:rPr>
              <a:t> and </a:t>
            </a:r>
            <a:r>
              <a:rPr lang="fr-FR" sz="1200" dirty="0" err="1">
                <a:solidFill>
                  <a:schemeClr val="bg2">
                    <a:lumMod val="50000"/>
                  </a:schemeClr>
                </a:solidFill>
                <a:latin typeface="Calibri" pitchFamily="34" charset="0"/>
                <a:cs typeface="Calibri" pitchFamily="34" charset="0"/>
              </a:rPr>
              <a:t>employees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accept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for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loss</a:t>
            </a:r>
            <a:r>
              <a:rPr lang="fr-FR" sz="1200" dirty="0">
                <a:solidFill>
                  <a:schemeClr val="bg2">
                    <a:lumMod val="50000"/>
                  </a:schemeClr>
                </a:solidFill>
                <a:latin typeface="Calibri" pitchFamily="34" charset="0"/>
                <a:cs typeface="Calibri" pitchFamily="34" charset="0"/>
              </a:rPr>
              <a:t> or damage </a:t>
            </a:r>
            <a:r>
              <a:rPr lang="fr-FR" sz="1200" dirty="0" err="1">
                <a:solidFill>
                  <a:schemeClr val="bg2">
                    <a:lumMod val="50000"/>
                  </a:schemeClr>
                </a:solidFill>
                <a:latin typeface="Calibri" pitchFamily="34" charset="0"/>
                <a:cs typeface="Calibri" pitchFamily="34" charset="0"/>
              </a:rPr>
              <a:t>resulting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from</a:t>
            </a:r>
            <a:r>
              <a:rPr lang="fr-FR" sz="1200" dirty="0">
                <a:solidFill>
                  <a:schemeClr val="bg2">
                    <a:lumMod val="50000"/>
                  </a:schemeClr>
                </a:solidFill>
                <a:latin typeface="Calibri" pitchFamily="34" charset="0"/>
                <a:cs typeface="Calibri" pitchFamily="34" charset="0"/>
              </a:rPr>
              <a:t> the use of this document and </a:t>
            </a:r>
            <a:r>
              <a:rPr lang="fr-FR" sz="1200" dirty="0" err="1">
                <a:solidFill>
                  <a:schemeClr val="bg2">
                    <a:lumMod val="50000"/>
                  </a:schemeClr>
                </a:solidFill>
                <a:latin typeface="Calibri" pitchFamily="34" charset="0"/>
                <a:cs typeface="Calibri" pitchFamily="34" charset="0"/>
              </a:rPr>
              <a:t>expressly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excludes</a:t>
            </a:r>
            <a:r>
              <a:rPr lang="fr-FR" sz="1200" dirty="0">
                <a:solidFill>
                  <a:schemeClr val="bg2">
                    <a:lumMod val="50000"/>
                  </a:schemeClr>
                </a:solidFill>
                <a:latin typeface="Calibri" pitchFamily="34" charset="0"/>
                <a:cs typeface="Calibri" pitchFamily="34" charset="0"/>
              </a:rPr>
              <a:t> all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in respect of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implication of the described </a:t>
            </a:r>
            <a:r>
              <a:rPr lang="fr-FR" sz="1200" dirty="0" err="1">
                <a:solidFill>
                  <a:schemeClr val="bg2">
                    <a:lumMod val="50000"/>
                  </a:schemeClr>
                </a:solidFill>
                <a:latin typeface="Calibri" pitchFamily="34" charset="0"/>
                <a:cs typeface="Calibri" pitchFamily="34" charset="0"/>
              </a:rPr>
              <a:t>ideas</a:t>
            </a:r>
            <a:r>
              <a:rPr lang="fr-FR" sz="1200" dirty="0">
                <a:solidFill>
                  <a:schemeClr val="bg2">
                    <a:lumMod val="50000"/>
                  </a:schemeClr>
                </a:solidFill>
                <a:latin typeface="Calibri" pitchFamily="34" charset="0"/>
                <a:cs typeface="Calibri" pitchFamily="34" charset="0"/>
              </a:rPr>
              <a:t> or transactions on the </a:t>
            </a:r>
            <a:r>
              <a:rPr lang="fr-FR" sz="1200" dirty="0" err="1">
                <a:solidFill>
                  <a:schemeClr val="bg2">
                    <a:lumMod val="50000"/>
                  </a:schemeClr>
                </a:solidFill>
                <a:latin typeface="Calibri" pitchFamily="34" charset="0"/>
                <a:cs typeface="Calibri" pitchFamily="34" charset="0"/>
              </a:rPr>
              <a:t>Client’s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specific</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particulars</a:t>
            </a:r>
            <a:r>
              <a:rPr lang="fr-FR" sz="1200" dirty="0">
                <a:solidFill>
                  <a:schemeClr val="bg2">
                    <a:lumMod val="50000"/>
                  </a:scheme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eaLnBrk="1" hangingPunct="1">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676396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Contexte opérationnel</a:t>
            </a:r>
            <a:endParaRPr lang="fr-FR" sz="2400" dirty="0">
              <a:latin typeface="Calibri" panose="020F0502020204030204" pitchFamily="34" charset="0"/>
            </a:endParaRPr>
          </a:p>
        </p:txBody>
      </p:sp>
      <p:sp>
        <p:nvSpPr>
          <p:cNvPr id="3" name="Rectangle 2"/>
          <p:cNvSpPr/>
          <p:nvPr/>
        </p:nvSpPr>
        <p:spPr>
          <a:xfrm>
            <a:off x="591014" y="1259175"/>
            <a:ext cx="8184995" cy="4339650"/>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Groupe belge, réalisant ~33M€ de CA (budget 2016), dont 95% à l’export</a:t>
            </a:r>
          </a:p>
          <a:p>
            <a:pPr marL="342900" lvl="0" indent="-342900" algn="just">
              <a:spcBef>
                <a:spcPts val="600"/>
              </a:spcBef>
              <a:spcAft>
                <a:spcPts val="0"/>
              </a:spcAft>
              <a:buFont typeface="Symbol" panose="05050102010706020507" pitchFamily="18" charset="2"/>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Ventes réalisées depuis:</a:t>
            </a:r>
          </a:p>
          <a:p>
            <a:pPr marL="742950" lvl="1"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USD 4M / an sur zone US nord et sud;</a:t>
            </a:r>
          </a:p>
          <a:p>
            <a:pPr marL="742950" lvl="1"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GBP 1,5M / an</a:t>
            </a:r>
          </a:p>
          <a:p>
            <a:pPr marL="742950" lvl="1"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RUB: ~40 M RUB (0,6M €)</a:t>
            </a:r>
          </a:p>
          <a:p>
            <a:pPr marL="742950" lvl="1"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EUR: Asie et </a:t>
            </a:r>
            <a:r>
              <a:rPr lang="fr-FR" sz="1600" dirty="0">
                <a:latin typeface="Calibri" panose="020F0502020204030204" pitchFamily="34" charset="0"/>
                <a:ea typeface="Calibri" panose="020F0502020204030204" pitchFamily="34" charset="0"/>
                <a:cs typeface="Times New Roman" panose="02020603050405020304" pitchFamily="18" charset="0"/>
              </a:rPr>
              <a:t>zone euro </a:t>
            </a:r>
            <a:r>
              <a:rPr lang="fr-FR" sz="1600" dirty="0" smtClean="0">
                <a:latin typeface="Calibri" panose="020F0502020204030204" pitchFamily="34" charset="0"/>
                <a:ea typeface="Calibri" panose="020F0502020204030204" pitchFamily="34" charset="0"/>
                <a:cs typeface="Times New Roman" panose="02020603050405020304" pitchFamily="18" charset="0"/>
              </a:rPr>
              <a:t>(~26,6m€) </a:t>
            </a:r>
          </a:p>
          <a:p>
            <a:pPr marL="342900" indent="-342900" algn="just">
              <a:spcBef>
                <a:spcPts val="600"/>
              </a:spcBef>
              <a:spcAft>
                <a:spcPts val="0"/>
              </a:spcAft>
              <a:buFont typeface="Symbol" panose="05050102010706020507" pitchFamily="18" charset="2"/>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Importations (non significatif): 100K USD </a:t>
            </a:r>
          </a:p>
          <a:p>
            <a:pPr marL="342900" indent="-342900" algn="just">
              <a:spcBef>
                <a:spcPts val="600"/>
              </a:spcBef>
              <a:spcAft>
                <a:spcPts val="0"/>
              </a:spcAft>
              <a:buFont typeface="Symbol" panose="05050102010706020507" pitchFamily="18" charset="2"/>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Structure de ventes (</a:t>
            </a:r>
            <a:r>
              <a:rPr lang="fr-FR" sz="1600" dirty="0">
                <a:latin typeface="Calibri" panose="020F0502020204030204" pitchFamily="34" charset="0"/>
                <a:ea typeface="Calibri" panose="020F0502020204030204" pitchFamily="34" charset="0"/>
                <a:cs typeface="Times New Roman" panose="02020603050405020304" pitchFamily="18" charset="0"/>
              </a:rPr>
              <a:t>stocks de bobines)</a:t>
            </a:r>
            <a:r>
              <a:rPr lang="fr-FR" sz="1600" dirty="0" smtClean="0">
                <a:latin typeface="Calibri" panose="020F0502020204030204" pitchFamily="34" charset="0"/>
                <a:ea typeface="Calibri" panose="020F0502020204030204" pitchFamily="34" charset="0"/>
                <a:cs typeface="Times New Roman" panose="02020603050405020304" pitchFamily="18" charset="0"/>
              </a:rPr>
              <a:t>:</a:t>
            </a:r>
          </a:p>
          <a:p>
            <a:pPr marL="742950" lvl="1"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US : en USD via filiale commerciale ou en direct;</a:t>
            </a:r>
          </a:p>
          <a:p>
            <a:pPr marL="742950" lvl="1"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Russie: </a:t>
            </a:r>
            <a:r>
              <a:rPr lang="fr-FR" sz="1600" dirty="0">
                <a:latin typeface="Calibri" panose="020F0502020204030204" pitchFamily="34" charset="0"/>
                <a:ea typeface="Calibri" panose="020F0502020204030204" pitchFamily="34" charset="0"/>
                <a:cs typeface="Times New Roman" panose="02020603050405020304" pitchFamily="18" charset="0"/>
              </a:rPr>
              <a:t>en </a:t>
            </a:r>
            <a:r>
              <a:rPr lang="fr-FR" sz="1600" dirty="0" smtClean="0">
                <a:latin typeface="Calibri" panose="020F0502020204030204" pitchFamily="34" charset="0"/>
                <a:ea typeface="Calibri" panose="020F0502020204030204" pitchFamily="34" charset="0"/>
                <a:cs typeface="Times New Roman" panose="02020603050405020304" pitchFamily="18" charset="0"/>
              </a:rPr>
              <a:t>RUB via filiale commerciale;</a:t>
            </a:r>
          </a:p>
          <a:p>
            <a:pPr marL="742950" lvl="1"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UK: en GBP via P&amp;F SPRL</a:t>
            </a:r>
          </a:p>
          <a:p>
            <a:pPr marL="742950" lvl="1"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Europe et Asie: </a:t>
            </a:r>
            <a:r>
              <a:rPr lang="fr-FR" sz="1600" dirty="0">
                <a:latin typeface="Calibri" panose="020F0502020204030204" pitchFamily="34" charset="0"/>
                <a:ea typeface="Calibri" panose="020F0502020204030204" pitchFamily="34" charset="0"/>
                <a:cs typeface="Times New Roman" panose="02020603050405020304" pitchFamily="18" charset="0"/>
              </a:rPr>
              <a:t>en euros </a:t>
            </a:r>
            <a:r>
              <a:rPr lang="fr-FR" sz="1600" dirty="0" smtClean="0">
                <a:latin typeface="Calibri" panose="020F0502020204030204" pitchFamily="34" charset="0"/>
                <a:ea typeface="Calibri" panose="020F0502020204030204" pitchFamily="34" charset="0"/>
                <a:cs typeface="Times New Roman" panose="02020603050405020304" pitchFamily="18" charset="0"/>
              </a:rPr>
              <a:t>via P&amp;F SPRL.</a:t>
            </a:r>
          </a:p>
          <a:p>
            <a:pPr marL="1200150" lvl="2"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Bureau de représentation en Chine</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600"/>
              </a:spcBef>
              <a:spcAft>
                <a:spcPts val="0"/>
              </a:spcAft>
              <a:buFont typeface="Symbol" panose="05050102010706020507" pitchFamily="18" charset="2"/>
              <a:buChar char=""/>
            </a:pPr>
            <a:r>
              <a:rPr lang="fr-FR" sz="1600" dirty="0">
                <a:latin typeface="Calibri" panose="020F0502020204030204" pitchFamily="34" charset="0"/>
                <a:ea typeface="Calibri" panose="020F0502020204030204" pitchFamily="34" charset="0"/>
                <a:cs typeface="Times New Roman" panose="02020603050405020304" pitchFamily="18" charset="0"/>
              </a:rPr>
              <a:t>Flux </a:t>
            </a:r>
            <a:r>
              <a:rPr lang="fr-FR" sz="1600" dirty="0" smtClean="0">
                <a:latin typeface="Calibri" panose="020F0502020204030204" pitchFamily="34" charset="0"/>
                <a:ea typeface="Calibri" panose="020F0502020204030204" pitchFamily="34" charset="0"/>
                <a:cs typeface="Times New Roman" panose="02020603050405020304" pitchFamily="18" charset="0"/>
              </a:rPr>
              <a:t>intragroupe:</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Ventes </a:t>
            </a:r>
            <a:r>
              <a:rPr lang="fr-FR" sz="1600" dirty="0">
                <a:latin typeface="Calibri" panose="020F0502020204030204" pitchFamily="34" charset="0"/>
                <a:ea typeface="Calibri" panose="020F0502020204030204" pitchFamily="34" charset="0"/>
                <a:cs typeface="Times New Roman" panose="02020603050405020304" pitchFamily="18" charset="0"/>
              </a:rPr>
              <a:t>en USD </a:t>
            </a:r>
            <a:r>
              <a:rPr lang="fr-FR" sz="1600" dirty="0" smtClean="0">
                <a:latin typeface="Calibri" panose="020F0502020204030204" pitchFamily="34" charset="0"/>
                <a:ea typeface="Calibri" panose="020F0502020204030204" pitchFamily="34" charset="0"/>
                <a:cs typeface="Times New Roman" panose="02020603050405020304" pitchFamily="18" charset="0"/>
              </a:rPr>
              <a:t>=&gt; risque de change </a:t>
            </a:r>
            <a:r>
              <a:rPr lang="fr-FR" sz="1600" dirty="0">
                <a:latin typeface="Calibri" panose="020F0502020204030204" pitchFamily="34" charset="0"/>
                <a:ea typeface="Calibri" panose="020F0502020204030204" pitchFamily="34" charset="0"/>
                <a:cs typeface="Times New Roman" panose="02020603050405020304" pitchFamily="18" charset="0"/>
              </a:rPr>
              <a:t>localisé sur P&amp;F </a:t>
            </a:r>
            <a:r>
              <a:rPr lang="fr-FR" sz="1600" dirty="0" smtClean="0">
                <a:latin typeface="Calibri" panose="020F0502020204030204" pitchFamily="34" charset="0"/>
                <a:ea typeface="Calibri" panose="020F0502020204030204" pitchFamily="34" charset="0"/>
                <a:cs typeface="Times New Roman" panose="02020603050405020304" pitchFamily="18" charset="0"/>
              </a:rPr>
              <a:t>SPRL</a:t>
            </a:r>
          </a:p>
          <a:p>
            <a:pPr marL="742950" lvl="1"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Ventes en euro à filiale russe </a:t>
            </a:r>
            <a:r>
              <a:rPr lang="fr-FR" sz="1600" dirty="0">
                <a:latin typeface="Calibri" panose="020F0502020204030204" pitchFamily="34" charset="0"/>
                <a:ea typeface="Calibri" panose="020F0502020204030204" pitchFamily="34" charset="0"/>
                <a:cs typeface="Times New Roman" panose="02020603050405020304" pitchFamily="18" charset="0"/>
              </a:rPr>
              <a:t>=&gt; risque de change </a:t>
            </a:r>
            <a:r>
              <a:rPr lang="fr-FR" sz="1600" dirty="0" smtClean="0">
                <a:latin typeface="Calibri" panose="020F0502020204030204" pitchFamily="34" charset="0"/>
                <a:ea typeface="Calibri" panose="020F0502020204030204" pitchFamily="34" charset="0"/>
                <a:cs typeface="Times New Roman" panose="02020603050405020304" pitchFamily="18" charset="0"/>
              </a:rPr>
              <a:t>localisé sur P&amp;F Russie à ce jour</a:t>
            </a:r>
            <a:endParaRPr lang="fr-F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940236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53138" y="160829"/>
            <a:ext cx="6029325" cy="830997"/>
          </a:xfrm>
          <a:prstGeom prst="rect">
            <a:avLst/>
          </a:prstGeom>
          <a:noFill/>
        </p:spPr>
        <p:txBody>
          <a:bodyPr wrap="square" rtlCol="0">
            <a:spAutoFit/>
          </a:bodyPr>
          <a:lstStyle/>
          <a:p>
            <a:pPr algn="ctr"/>
            <a:r>
              <a:rPr lang="fr-FR" sz="2400" dirty="0" smtClean="0">
                <a:latin typeface="Calibri" panose="020F0502020204030204" pitchFamily="34" charset="0"/>
              </a:rPr>
              <a:t>Pratique de couverture 2015</a:t>
            </a:r>
          </a:p>
          <a:p>
            <a:pPr algn="ctr"/>
            <a:r>
              <a:rPr lang="fr-FR" sz="2400" dirty="0" smtClean="0">
                <a:latin typeface="Calibri" panose="020F0502020204030204" pitchFamily="34" charset="0"/>
              </a:rPr>
              <a:t>Cours budget 2016</a:t>
            </a:r>
          </a:p>
        </p:txBody>
      </p:sp>
      <p:sp>
        <p:nvSpPr>
          <p:cNvPr id="3" name="Rectangle 2"/>
          <p:cNvSpPr/>
          <p:nvPr/>
        </p:nvSpPr>
        <p:spPr>
          <a:xfrm>
            <a:off x="536540" y="1261867"/>
            <a:ext cx="8184995" cy="3170099"/>
          </a:xfrm>
          <a:prstGeom prst="rect">
            <a:avLst/>
          </a:prstGeom>
        </p:spPr>
        <p:txBody>
          <a:bodyPr wrap="square">
            <a:spAutoFit/>
          </a:bodyPr>
          <a:lstStyle/>
          <a:p>
            <a:pPr marL="342900" lvl="0" indent="-342900" algn="just">
              <a:spcBef>
                <a:spcPts val="600"/>
              </a:spcBef>
              <a:spcAft>
                <a:spcPts val="0"/>
              </a:spcAft>
              <a:buFont typeface="Symbol" panose="05050102010706020507" pitchFamily="18" charset="2"/>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USD: vente à terme à accumulateur.</a:t>
            </a:r>
          </a:p>
          <a:p>
            <a:pPr marL="623888" lvl="1" indent="-166688" algn="just">
              <a:spcBef>
                <a:spcPts val="300"/>
              </a:spcBef>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En 2015: montant doublé : 3,9M USD </a:t>
            </a:r>
            <a:r>
              <a:rPr lang="fr-FR" sz="1600" dirty="0">
                <a:latin typeface="Calibri" panose="020F0502020204030204" pitchFamily="34" charset="0"/>
                <a:ea typeface="Calibri" panose="020F0502020204030204" pitchFamily="34" charset="0"/>
                <a:cs typeface="Times New Roman" panose="02020603050405020304" pitchFamily="18" charset="0"/>
              </a:rPr>
              <a:t>vendus à </a:t>
            </a:r>
            <a:r>
              <a:rPr lang="fr-FR" sz="1600" dirty="0" smtClean="0">
                <a:latin typeface="Calibri" panose="020F0502020204030204" pitchFamily="34" charset="0"/>
                <a:ea typeface="Calibri" panose="020F0502020204030204" pitchFamily="34" charset="0"/>
                <a:cs typeface="Times New Roman" panose="02020603050405020304" pitchFamily="18" charset="0"/>
              </a:rPr>
              <a:t>1,29.</a:t>
            </a:r>
          </a:p>
          <a:p>
            <a:pPr marL="623888" lvl="1" indent="-166688" algn="just">
              <a:spcBef>
                <a:spcPts val="300"/>
              </a:spcBef>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Un seul produit pour toute l’année, traité en septembre 2014.</a:t>
            </a:r>
          </a:p>
          <a:p>
            <a:pPr marL="342900" indent="-342900" algn="just">
              <a:spcBef>
                <a:spcPts val="1200"/>
              </a:spcBef>
              <a:spcAft>
                <a:spcPts val="0"/>
              </a:spcAft>
              <a:buFont typeface="Symbol" panose="05050102010706020507" pitchFamily="18" charset="2"/>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GBP </a:t>
            </a:r>
            <a:r>
              <a:rPr lang="fr-FR" sz="1600" dirty="0">
                <a:latin typeface="Calibri" panose="020F0502020204030204" pitchFamily="34" charset="0"/>
                <a:ea typeface="Calibri" panose="020F0502020204030204" pitchFamily="34" charset="0"/>
                <a:cs typeface="Times New Roman" panose="02020603050405020304" pitchFamily="18" charset="0"/>
              </a:rPr>
              <a:t>: aucune couverture. </a:t>
            </a:r>
            <a:endParaRPr lang="fr-FR" sz="1600" dirty="0" smtClean="0">
              <a:latin typeface="Calibri" panose="020F0502020204030204" pitchFamily="34" charset="0"/>
              <a:ea typeface="Calibri" panose="020F0502020204030204" pitchFamily="34" charset="0"/>
              <a:cs typeface="Times New Roman" panose="02020603050405020304" pitchFamily="18" charset="0"/>
            </a:endParaRPr>
          </a:p>
          <a:p>
            <a:pPr marL="623888" indent="-166688" algn="just">
              <a:spcBef>
                <a:spcPts val="300"/>
              </a:spcBef>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Couverture </a:t>
            </a:r>
            <a:r>
              <a:rPr lang="fr-FR" sz="1600" dirty="0">
                <a:latin typeface="Calibri" panose="020F0502020204030204" pitchFamily="34" charset="0"/>
                <a:ea typeface="Calibri" panose="020F0502020204030204" pitchFamily="34" charset="0"/>
                <a:cs typeface="Times New Roman" panose="02020603050405020304" pitchFamily="18" charset="0"/>
              </a:rPr>
              <a:t>naturelle jusqu’à il y a 2 </a:t>
            </a:r>
            <a:r>
              <a:rPr lang="fr-FR" sz="1600" dirty="0" smtClean="0">
                <a:latin typeface="Calibri" panose="020F0502020204030204" pitchFamily="34" charset="0"/>
                <a:ea typeface="Calibri" panose="020F0502020204030204" pitchFamily="34" charset="0"/>
                <a:cs typeface="Times New Roman" panose="02020603050405020304" pitchFamily="18" charset="0"/>
              </a:rPr>
              <a:t>ans.</a:t>
            </a:r>
          </a:p>
          <a:p>
            <a:pPr marL="623888" indent="-166688" algn="just">
              <a:spcBef>
                <a:spcPts val="300"/>
              </a:spcBef>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Pas </a:t>
            </a:r>
            <a:r>
              <a:rPr lang="fr-FR" sz="1600" dirty="0">
                <a:latin typeface="Calibri" panose="020F0502020204030204" pitchFamily="34" charset="0"/>
                <a:ea typeface="Calibri" panose="020F0502020204030204" pitchFamily="34" charset="0"/>
                <a:cs typeface="Times New Roman" panose="02020603050405020304" pitchFamily="18" charset="0"/>
              </a:rPr>
              <a:t>de </a:t>
            </a:r>
            <a:r>
              <a:rPr lang="fr-FR" sz="1600" dirty="0" smtClean="0">
                <a:latin typeface="Calibri" panose="020F0502020204030204" pitchFamily="34" charset="0"/>
                <a:ea typeface="Calibri" panose="020F0502020204030204" pitchFamily="34" charset="0"/>
                <a:cs typeface="Times New Roman" panose="02020603050405020304" pitchFamily="18" charset="0"/>
              </a:rPr>
              <a:t>couverture mise </a:t>
            </a:r>
            <a:r>
              <a:rPr lang="fr-FR" sz="1600" dirty="0">
                <a:latin typeface="Calibri" panose="020F0502020204030204" pitchFamily="34" charset="0"/>
                <a:ea typeface="Calibri" panose="020F0502020204030204" pitchFamily="34" charset="0"/>
                <a:cs typeface="Times New Roman" panose="02020603050405020304" pitchFamily="18" charset="0"/>
              </a:rPr>
              <a:t>en place suite à changement fournisseur.</a:t>
            </a:r>
          </a:p>
          <a:p>
            <a:pPr marL="342900" lvl="1" indent="-342900" algn="just">
              <a:spcBef>
                <a:spcPts val="1200"/>
              </a:spcBef>
              <a:spcAft>
                <a:spcPts val="0"/>
              </a:spcAft>
              <a:buFont typeface="Symbol" panose="05050102010706020507" pitchFamily="18" charset="2"/>
              <a:buChar char=""/>
            </a:pPr>
            <a:r>
              <a:rPr lang="fr-FR" sz="1600" dirty="0">
                <a:latin typeface="Calibri" panose="020F0502020204030204" pitchFamily="34" charset="0"/>
                <a:ea typeface="Calibri" panose="020F0502020204030204" pitchFamily="34" charset="0"/>
                <a:cs typeface="Times New Roman" panose="02020603050405020304" pitchFamily="18" charset="0"/>
              </a:rPr>
              <a:t>RUB: aucune couverture</a:t>
            </a:r>
            <a:endParaRPr lang="fr-FR" sz="1600" dirty="0" smtClean="0">
              <a:latin typeface="Calibri" panose="020F0502020204030204" pitchFamily="34" charset="0"/>
              <a:ea typeface="Calibri" panose="020F0502020204030204" pitchFamily="34" charset="0"/>
              <a:cs typeface="Times New Roman" panose="02020603050405020304" pitchFamily="18" charset="0"/>
            </a:endParaRPr>
          </a:p>
          <a:p>
            <a:pPr marL="623888" lvl="2" indent="-166688" algn="just">
              <a:spcBef>
                <a:spcPts val="300"/>
              </a:spcBef>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Filiale </a:t>
            </a:r>
            <a:r>
              <a:rPr lang="fr-FR" sz="1600" dirty="0">
                <a:latin typeface="Calibri" panose="020F0502020204030204" pitchFamily="34" charset="0"/>
                <a:ea typeface="Calibri" panose="020F0502020204030204" pitchFamily="34" charset="0"/>
                <a:cs typeface="Times New Roman" panose="02020603050405020304" pitchFamily="18" charset="0"/>
              </a:rPr>
              <a:t>créée en </a:t>
            </a:r>
            <a:r>
              <a:rPr lang="fr-FR" sz="1600" dirty="0" smtClean="0">
                <a:latin typeface="Calibri" panose="020F0502020204030204" pitchFamily="34" charset="0"/>
                <a:ea typeface="Calibri" panose="020F0502020204030204" pitchFamily="34" charset="0"/>
                <a:cs typeface="Times New Roman" panose="02020603050405020304" pitchFamily="18" charset="0"/>
              </a:rPr>
              <a:t>2014.</a:t>
            </a:r>
          </a:p>
          <a:p>
            <a:pPr marL="623888" lvl="2" indent="-166688" algn="just">
              <a:spcBef>
                <a:spcPts val="300"/>
              </a:spcBef>
              <a:spcAft>
                <a:spcPts val="0"/>
              </a:spcAft>
              <a:buFontTx/>
              <a:buChar char="-"/>
            </a:pPr>
            <a:r>
              <a:rPr lang="fr-FR" sz="1600" dirty="0">
                <a:latin typeface="Calibri" panose="020F0502020204030204" pitchFamily="34" charset="0"/>
                <a:ea typeface="Calibri" panose="020F0502020204030204" pitchFamily="34" charset="0"/>
                <a:cs typeface="Times New Roman" panose="02020603050405020304" pitchFamily="18" charset="0"/>
              </a:rPr>
              <a:t>P</a:t>
            </a:r>
            <a:r>
              <a:rPr lang="fr-FR" sz="1600" dirty="0" smtClean="0">
                <a:latin typeface="Calibri" panose="020F0502020204030204" pitchFamily="34" charset="0"/>
                <a:ea typeface="Calibri" panose="020F0502020204030204" pitchFamily="34" charset="0"/>
                <a:cs typeface="Times New Roman" panose="02020603050405020304" pitchFamily="18" charset="0"/>
              </a:rPr>
              <a:t>as </a:t>
            </a:r>
            <a:r>
              <a:rPr lang="fr-FR" sz="1600" dirty="0">
                <a:latin typeface="Calibri" panose="020F0502020204030204" pitchFamily="34" charset="0"/>
                <a:ea typeface="Calibri" panose="020F0502020204030204" pitchFamily="34" charset="0"/>
                <a:cs typeface="Times New Roman" panose="02020603050405020304" pitchFamily="18" charset="0"/>
              </a:rPr>
              <a:t>de </a:t>
            </a:r>
            <a:r>
              <a:rPr lang="fr-FR" sz="1600" dirty="0" smtClean="0">
                <a:latin typeface="Calibri" panose="020F0502020204030204" pitchFamily="34" charset="0"/>
                <a:ea typeface="Calibri" panose="020F0502020204030204" pitchFamily="34" charset="0"/>
                <a:cs typeface="Times New Roman" panose="02020603050405020304" pitchFamily="18" charset="0"/>
              </a:rPr>
              <a:t>stratégie spécifique étudiée, simplicité d’organisation favorisée.</a:t>
            </a:r>
          </a:p>
          <a:p>
            <a:pPr marL="742950" lvl="2" indent="-285750" algn="just">
              <a:spcBef>
                <a:spcPts val="600"/>
              </a:spcBef>
              <a:spcAft>
                <a:spcPts val="0"/>
              </a:spcAft>
              <a:buFontTx/>
              <a:buChar char="-"/>
            </a:pPr>
            <a:endParaRPr lang="fr-FR" sz="1600" dirty="0" smtClean="0">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p:cNvSpPr/>
          <p:nvPr/>
        </p:nvSpPr>
        <p:spPr>
          <a:xfrm>
            <a:off x="5476402" y="5101400"/>
            <a:ext cx="2322274" cy="1323439"/>
          </a:xfrm>
          <a:prstGeom prst="rect">
            <a:avLst/>
          </a:prstGeom>
          <a:ln>
            <a:solidFill>
              <a:schemeClr val="bg1">
                <a:lumMod val="50000"/>
              </a:schemeClr>
            </a:solidFill>
          </a:ln>
        </p:spPr>
        <p:txBody>
          <a:bodyPr wrap="square">
            <a:spAutoFit/>
          </a:bodyPr>
          <a:lstStyle/>
          <a:p>
            <a:pPr algn="just">
              <a:spcBef>
                <a:spcPts val="1200"/>
              </a:spcBef>
              <a:spcAft>
                <a:spcPts val="0"/>
              </a:spcAft>
            </a:pPr>
            <a:r>
              <a:rPr lang="fr-FR" sz="1600" dirty="0" smtClean="0">
                <a:latin typeface="Calibri" panose="020F0502020204030204" pitchFamily="34" charset="0"/>
                <a:ea typeface="Calibri" panose="020F0502020204030204" pitchFamily="34" charset="0"/>
                <a:cs typeface="Times New Roman" panose="02020603050405020304" pitchFamily="18" charset="0"/>
              </a:rPr>
              <a:t>Cours </a:t>
            </a:r>
            <a:r>
              <a:rPr lang="fr-FR" sz="1600" dirty="0">
                <a:latin typeface="Calibri" panose="020F0502020204030204" pitchFamily="34" charset="0"/>
                <a:ea typeface="Calibri" panose="020F0502020204030204" pitchFamily="34" charset="0"/>
                <a:cs typeface="Times New Roman" panose="02020603050405020304" pitchFamily="18" charset="0"/>
              </a:rPr>
              <a:t>budget 2016: </a:t>
            </a:r>
          </a:p>
          <a:p>
            <a:pPr marL="452438" lvl="1" indent="-273050" algn="just">
              <a:spcBef>
                <a:spcPts val="0"/>
              </a:spcBef>
              <a:spcAft>
                <a:spcPts val="0"/>
              </a:spcAft>
              <a:buFontTx/>
              <a:buChar char="-"/>
            </a:pPr>
            <a:r>
              <a:rPr lang="fr-FR" sz="1600" dirty="0">
                <a:latin typeface="Calibri" panose="020F0502020204030204" pitchFamily="34" charset="0"/>
                <a:ea typeface="Calibri" panose="020F0502020204030204" pitchFamily="34" charset="0"/>
                <a:cs typeface="Times New Roman" panose="02020603050405020304" pitchFamily="18" charset="0"/>
              </a:rPr>
              <a:t>USD	: 1,09</a:t>
            </a:r>
          </a:p>
          <a:p>
            <a:pPr marL="452438" lvl="1" indent="-273050" algn="just">
              <a:spcBef>
                <a:spcPts val="0"/>
              </a:spcBef>
              <a:spcAft>
                <a:spcPts val="0"/>
              </a:spcAft>
              <a:buFontTx/>
              <a:buChar char="-"/>
            </a:pPr>
            <a:r>
              <a:rPr lang="fr-FR" sz="1600" dirty="0">
                <a:latin typeface="Calibri" panose="020F0502020204030204" pitchFamily="34" charset="0"/>
                <a:ea typeface="Calibri" panose="020F0502020204030204" pitchFamily="34" charset="0"/>
                <a:cs typeface="Times New Roman" panose="02020603050405020304" pitchFamily="18" charset="0"/>
              </a:rPr>
              <a:t>GBP	: 0,73</a:t>
            </a:r>
          </a:p>
          <a:p>
            <a:pPr marL="452438" lvl="1" indent="-273050" algn="just">
              <a:spcBef>
                <a:spcPts val="0"/>
              </a:spcBef>
              <a:spcAft>
                <a:spcPts val="0"/>
              </a:spcAft>
              <a:buFontTx/>
              <a:buChar char="-"/>
            </a:pPr>
            <a:r>
              <a:rPr lang="fr-FR" sz="1600" dirty="0">
                <a:latin typeface="Calibri" panose="020F0502020204030204" pitchFamily="34" charset="0"/>
                <a:ea typeface="Calibri" panose="020F0502020204030204" pitchFamily="34" charset="0"/>
                <a:cs typeface="Times New Roman" panose="02020603050405020304" pitchFamily="18" charset="0"/>
              </a:rPr>
              <a:t>RUB	: ~</a:t>
            </a:r>
            <a:r>
              <a:rPr lang="fr-FR" sz="1600" dirty="0" smtClean="0">
                <a:latin typeface="Calibri" panose="020F0502020204030204" pitchFamily="34" charset="0"/>
                <a:ea typeface="Calibri" panose="020F0502020204030204" pitchFamily="34" charset="0"/>
                <a:cs typeface="Times New Roman" panose="02020603050405020304" pitchFamily="18" charset="0"/>
              </a:rPr>
              <a:t>70.</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endParaRPr lang="fr-F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93804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97102" y="386543"/>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Risques et besoins de couverture 2016</a:t>
            </a:r>
            <a:endParaRPr lang="fr-FR" sz="2400" dirty="0">
              <a:latin typeface="Calibri" panose="020F0502020204030204" pitchFamily="34" charset="0"/>
            </a:endParaRPr>
          </a:p>
        </p:txBody>
      </p:sp>
      <p:sp>
        <p:nvSpPr>
          <p:cNvPr id="3" name="Rectangle 2"/>
          <p:cNvSpPr/>
          <p:nvPr/>
        </p:nvSpPr>
        <p:spPr>
          <a:xfrm>
            <a:off x="105104" y="1166249"/>
            <a:ext cx="8937894" cy="4662815"/>
          </a:xfrm>
          <a:prstGeom prst="rect">
            <a:avLst/>
          </a:prstGeom>
        </p:spPr>
        <p:txBody>
          <a:bodyPr wrap="square">
            <a:spAutoFit/>
          </a:bodyPr>
          <a:lstStyle/>
          <a:p>
            <a:pPr marL="273050" indent="-273050" algn="just">
              <a:spcBef>
                <a:spcPts val="300"/>
              </a:spcBef>
              <a:spcAft>
                <a:spcPts val="0"/>
              </a:spcAft>
              <a:buFont typeface="Wingdings" panose="05000000000000000000" pitchFamily="2" charset="2"/>
              <a:buChar char="q"/>
            </a:pPr>
            <a:r>
              <a:rPr lang="fr-FR" sz="1600" b="1" u="sng" dirty="0" smtClean="0">
                <a:latin typeface="Calibri" panose="020F0502020204030204" pitchFamily="34" charset="0"/>
                <a:ea typeface="Calibri" panose="020F0502020204030204" pitchFamily="34" charset="0"/>
                <a:cs typeface="Times New Roman" panose="02020603050405020304" pitchFamily="18" charset="0"/>
              </a:rPr>
              <a:t>Expositions USD</a:t>
            </a:r>
          </a:p>
          <a:p>
            <a:pPr marL="273050" algn="just">
              <a:spcBef>
                <a:spcPts val="600"/>
              </a:spcBef>
              <a:spcAft>
                <a:spcPts val="0"/>
              </a:spcAft>
            </a:pPr>
            <a:r>
              <a:rPr lang="fr-FR" sz="1600" dirty="0" smtClean="0">
                <a:latin typeface="Calibri" panose="020F0502020204030204" pitchFamily="34" charset="0"/>
                <a:ea typeface="Calibri" panose="020F0502020204030204" pitchFamily="34" charset="0"/>
                <a:cs typeface="Times New Roman" panose="02020603050405020304" pitchFamily="18" charset="0"/>
              </a:rPr>
              <a:t>Deux structures de contrats commerciaux :</a:t>
            </a:r>
          </a:p>
          <a:p>
            <a:pPr marL="536575" lvl="1" indent="-179388" algn="just">
              <a:spcBef>
                <a:spcPts val="300"/>
              </a:spcBef>
              <a:spcAft>
                <a:spcPts val="0"/>
              </a:spcAft>
              <a:buFont typeface="Symbol" panose="05050102010706020507" pitchFamily="18" charset="2"/>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Petits clients, ventes à la commande sans accord cadre, avec indexation théorique des prix à la hausse ou à la baisse si le dollar US s’apprécie ou se déprécie. C’est le cas pour l’activité « Marine ».</a:t>
            </a:r>
          </a:p>
          <a:p>
            <a:pPr marL="536575" lvl="1" indent="-179388" algn="just">
              <a:spcBef>
                <a:spcPts val="300"/>
              </a:spcBef>
              <a:spcAft>
                <a:spcPts val="0"/>
              </a:spcAft>
              <a:buFont typeface="Symbol" panose="05050102010706020507" pitchFamily="18" charset="2"/>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Gros clients:  accords cadre avec ou sans clause de révision de prix. Concerne les activités </a:t>
            </a:r>
            <a:r>
              <a:rPr lang="fr-FR" sz="1600" dirty="0">
                <a:latin typeface="Calibri" panose="020F0502020204030204" pitchFamily="34" charset="0"/>
                <a:ea typeface="Calibri" panose="020F0502020204030204" pitchFamily="34" charset="0"/>
                <a:cs typeface="Times New Roman" panose="02020603050405020304" pitchFamily="18" charset="0"/>
              </a:rPr>
              <a:t>« Marine </a:t>
            </a:r>
            <a:r>
              <a:rPr lang="fr-FR" sz="1600" dirty="0" smtClean="0">
                <a:latin typeface="Calibri" panose="020F0502020204030204" pitchFamily="34" charset="0"/>
                <a:ea typeface="Calibri" panose="020F0502020204030204" pitchFamily="34" charset="0"/>
                <a:cs typeface="Times New Roman" panose="02020603050405020304" pitchFamily="18" charset="0"/>
              </a:rPr>
              <a:t>» pour 2M€, Industrie et Transports.</a:t>
            </a:r>
          </a:p>
          <a:p>
            <a:pPr marL="714375" lvl="1" indent="-257175" algn="just">
              <a:spcBef>
                <a:spcPts val="300"/>
              </a:spcBef>
              <a:spcAft>
                <a:spcPts val="0"/>
              </a:spcAft>
              <a:buFont typeface="Wingdings" panose="05000000000000000000" pitchFamily="2" charset="2"/>
              <a:buChar char="Ø"/>
            </a:pPr>
            <a:r>
              <a:rPr lang="fr-FR" sz="1600" dirty="0" smtClean="0">
                <a:latin typeface="Calibri" panose="020F0502020204030204" pitchFamily="34" charset="0"/>
                <a:ea typeface="Calibri" panose="020F0502020204030204" pitchFamily="34" charset="0"/>
                <a:cs typeface="Times New Roman" panose="02020603050405020304" pitchFamily="18" charset="0"/>
              </a:rPr>
              <a:t>En termes de stratégie de couverture, il faut distinguer:</a:t>
            </a:r>
          </a:p>
          <a:p>
            <a:pPr marL="987425" lvl="2" indent="-177800" algn="just">
              <a:spcBef>
                <a:spcPts val="600"/>
              </a:spcBef>
              <a:spcAft>
                <a:spcPts val="0"/>
              </a:spcAft>
              <a:buFont typeface="Wingdings" panose="05000000000000000000" pitchFamily="2" charset="2"/>
              <a:buChar char="ü"/>
            </a:pPr>
            <a:r>
              <a:rPr lang="fr-FR" sz="1600" dirty="0">
                <a:latin typeface="Calibri" panose="020F0502020204030204" pitchFamily="34" charset="0"/>
                <a:ea typeface="Calibri" panose="020F0502020204030204" pitchFamily="34" charset="0"/>
                <a:cs typeface="Times New Roman" panose="02020603050405020304" pitchFamily="18" charset="0"/>
              </a:rPr>
              <a:t>le </a:t>
            </a:r>
            <a:r>
              <a:rPr lang="fr-FR" sz="1600" u="sng" dirty="0">
                <a:latin typeface="Calibri" panose="020F0502020204030204" pitchFamily="34" charset="0"/>
                <a:ea typeface="Calibri" panose="020F0502020204030204" pitchFamily="34" charset="0"/>
                <a:cs typeface="Times New Roman" panose="02020603050405020304" pitchFamily="18" charset="0"/>
              </a:rPr>
              <a:t>CA non indexé </a:t>
            </a:r>
            <a:r>
              <a:rPr lang="fr-FR" sz="1600" dirty="0" smtClean="0">
                <a:latin typeface="Calibri" panose="020F0502020204030204" pitchFamily="34" charset="0"/>
                <a:ea typeface="Calibri" panose="020F0502020204030204" pitchFamily="34" charset="0"/>
                <a:cs typeface="Times New Roman" panose="02020603050405020304" pitchFamily="18" charset="0"/>
              </a:rPr>
              <a:t>sur la parité EUR/USD (1,5M USD) pour </a:t>
            </a:r>
            <a:r>
              <a:rPr lang="fr-FR" sz="1600" dirty="0">
                <a:latin typeface="Calibri" panose="020F0502020204030204" pitchFamily="34" charset="0"/>
                <a:ea typeface="Calibri" panose="020F0502020204030204" pitchFamily="34" charset="0"/>
                <a:cs typeface="Times New Roman" panose="02020603050405020304" pitchFamily="18" charset="0"/>
              </a:rPr>
              <a:t>lequel le groupe est exposé à la baisse du dollar mais </a:t>
            </a:r>
            <a:r>
              <a:rPr lang="fr-FR" sz="1600" dirty="0" smtClean="0">
                <a:latin typeface="Calibri" panose="020F0502020204030204" pitchFamily="34" charset="0"/>
                <a:ea typeface="Calibri" panose="020F0502020204030204" pitchFamily="34" charset="0"/>
                <a:cs typeface="Times New Roman" panose="02020603050405020304" pitchFamily="18" charset="0"/>
              </a:rPr>
              <a:t>profiterait </a:t>
            </a:r>
            <a:r>
              <a:rPr lang="fr-FR" sz="1600" dirty="0">
                <a:latin typeface="Calibri" panose="020F0502020204030204" pitchFamily="34" charset="0"/>
                <a:ea typeface="Calibri" panose="020F0502020204030204" pitchFamily="34" charset="0"/>
                <a:cs typeface="Times New Roman" panose="02020603050405020304" pitchFamily="18" charset="0"/>
              </a:rPr>
              <a:t>d’une hausse de manière </a:t>
            </a:r>
            <a:r>
              <a:rPr lang="fr-FR" sz="1600" dirty="0" smtClean="0">
                <a:latin typeface="Calibri" panose="020F0502020204030204" pitchFamily="34" charset="0"/>
                <a:ea typeface="Calibri" panose="020F0502020204030204" pitchFamily="34" charset="0"/>
                <a:cs typeface="Times New Roman" panose="02020603050405020304" pitchFamily="18" charset="0"/>
              </a:rPr>
              <a:t>symétrique: a priori, des couvertures par ventes à terme d’USD contre Euro sont adaptées sur la base de prévisions fiables, avec décote de sécurité sur les trimestres éloignés.</a:t>
            </a:r>
          </a:p>
          <a:p>
            <a:pPr marL="1444625" lvl="3" indent="-177800" algn="just">
              <a:spcBef>
                <a:spcPts val="300"/>
              </a:spcBef>
              <a:spcAft>
                <a:spcPts val="0"/>
              </a:spcAft>
              <a:buFont typeface="Wingdings" panose="05000000000000000000" pitchFamily="2" charset="2"/>
              <a:buChar char="ü"/>
            </a:pPr>
            <a:r>
              <a:rPr lang="fr-FR" sz="1600" dirty="0">
                <a:latin typeface="Calibri" panose="020F0502020204030204" pitchFamily="34" charset="0"/>
                <a:ea typeface="Calibri" panose="020F0502020204030204" pitchFamily="34" charset="0"/>
                <a:cs typeface="Times New Roman" panose="02020603050405020304" pitchFamily="18" charset="0"/>
              </a:rPr>
              <a:t>Avec des couvertures à terme, P&amp;F fixe ses prix de ventes en euros et ses marges </a:t>
            </a:r>
            <a:r>
              <a:rPr lang="fr-FR" sz="1600" dirty="0" smtClean="0">
                <a:latin typeface="Calibri" panose="020F0502020204030204" pitchFamily="34" charset="0"/>
                <a:ea typeface="Calibri" panose="020F0502020204030204" pitchFamily="34" charset="0"/>
                <a:cs typeface="Times New Roman" panose="02020603050405020304" pitchFamily="18" charset="0"/>
              </a:rPr>
              <a:t>mais </a:t>
            </a:r>
            <a:r>
              <a:rPr lang="fr-FR" sz="1600" dirty="0">
                <a:latin typeface="Calibri" panose="020F0502020204030204" pitchFamily="34" charset="0"/>
                <a:ea typeface="Calibri" panose="020F0502020204030204" pitchFamily="34" charset="0"/>
                <a:cs typeface="Times New Roman" panose="02020603050405020304" pitchFamily="18" charset="0"/>
              </a:rPr>
              <a:t>ne profiterait pas d’une appréciation du </a:t>
            </a:r>
            <a:r>
              <a:rPr lang="fr-FR" sz="1600" dirty="0" smtClean="0">
                <a:latin typeface="Calibri" panose="020F0502020204030204" pitchFamily="34" charset="0"/>
                <a:ea typeface="Calibri" panose="020F0502020204030204" pitchFamily="34" charset="0"/>
                <a:cs typeface="Times New Roman" panose="02020603050405020304" pitchFamily="18" charset="0"/>
              </a:rPr>
              <a:t>dollar US dans </a:t>
            </a:r>
            <a:r>
              <a:rPr lang="fr-FR" sz="1600" dirty="0">
                <a:latin typeface="Calibri" panose="020F0502020204030204" pitchFamily="34" charset="0"/>
                <a:ea typeface="Calibri" panose="020F0502020204030204" pitchFamily="34" charset="0"/>
                <a:cs typeface="Times New Roman" panose="02020603050405020304" pitchFamily="18" charset="0"/>
              </a:rPr>
              <a:t>l’intervalle.</a:t>
            </a:r>
          </a:p>
          <a:p>
            <a:pPr marL="987425" lvl="2" indent="-177800" algn="just">
              <a:spcBef>
                <a:spcPts val="600"/>
              </a:spcBef>
              <a:spcAft>
                <a:spcPts val="0"/>
              </a:spcAft>
              <a:buFont typeface="Wingdings" panose="05000000000000000000" pitchFamily="2" charset="2"/>
              <a:buChar char="ü"/>
            </a:pPr>
            <a:r>
              <a:rPr lang="fr-FR" sz="1600" dirty="0" smtClean="0">
                <a:latin typeface="Calibri" panose="020F0502020204030204" pitchFamily="34" charset="0"/>
                <a:ea typeface="Calibri" panose="020F0502020204030204" pitchFamily="34" charset="0"/>
                <a:cs typeface="Times New Roman" panose="02020603050405020304" pitchFamily="18" charset="0"/>
              </a:rPr>
              <a:t>le </a:t>
            </a:r>
            <a:r>
              <a:rPr lang="fr-FR" sz="1600" u="sng" dirty="0" smtClean="0">
                <a:latin typeface="Calibri" panose="020F0502020204030204" pitchFamily="34" charset="0"/>
                <a:ea typeface="Calibri" panose="020F0502020204030204" pitchFamily="34" charset="0"/>
                <a:cs typeface="Times New Roman" panose="02020603050405020304" pitchFamily="18" charset="0"/>
              </a:rPr>
              <a:t>CA indexé </a:t>
            </a:r>
            <a:r>
              <a:rPr lang="fr-FR" sz="1600" dirty="0" smtClean="0">
                <a:latin typeface="Calibri" panose="020F0502020204030204" pitchFamily="34" charset="0"/>
                <a:ea typeface="Calibri" panose="020F0502020204030204" pitchFamily="34" charset="0"/>
                <a:cs typeface="Times New Roman" panose="02020603050405020304" pitchFamily="18" charset="0"/>
              </a:rPr>
              <a:t>(2,5M USD) sur le cours du dollar US, non exposé car la couverture est « déléguée » aux clients: en théorie, il n’est pas utile de couvrir ce risque si les dollars US sont encaissés et convertis rapidement, mais une caractéristique spécifique à 2016 infléchit cette position.</a:t>
            </a:r>
          </a:p>
        </p:txBody>
      </p:sp>
    </p:spTree>
    <p:extLst>
      <p:ext uri="{BB962C8B-B14F-4D97-AF65-F5344CB8AC3E}">
        <p14:creationId xmlns:p14="http://schemas.microsoft.com/office/powerpoint/2010/main" val="22843303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97102" y="386543"/>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Risques et besoins de couverture 2016</a:t>
            </a:r>
            <a:endParaRPr lang="fr-FR" sz="2400" dirty="0">
              <a:latin typeface="Calibri" panose="020F0502020204030204" pitchFamily="34" charset="0"/>
            </a:endParaRPr>
          </a:p>
        </p:txBody>
      </p:sp>
      <p:sp>
        <p:nvSpPr>
          <p:cNvPr id="3" name="Rectangle 2"/>
          <p:cNvSpPr/>
          <p:nvPr/>
        </p:nvSpPr>
        <p:spPr>
          <a:xfrm>
            <a:off x="105104" y="1239821"/>
            <a:ext cx="8937894" cy="3524042"/>
          </a:xfrm>
          <a:prstGeom prst="rect">
            <a:avLst/>
          </a:prstGeom>
        </p:spPr>
        <p:txBody>
          <a:bodyPr wrap="square">
            <a:spAutoFit/>
          </a:bodyPr>
          <a:lstStyle/>
          <a:p>
            <a:pPr marL="273050" indent="-273050" algn="just">
              <a:spcBef>
                <a:spcPts val="300"/>
              </a:spcBef>
              <a:spcAft>
                <a:spcPts val="0"/>
              </a:spcAft>
              <a:buFont typeface="Wingdings" panose="05000000000000000000" pitchFamily="2" charset="2"/>
              <a:buChar char="q"/>
            </a:pPr>
            <a:r>
              <a:rPr lang="fr-FR" sz="1600" b="1" u="sng" dirty="0" smtClean="0">
                <a:latin typeface="Calibri" panose="020F0502020204030204" pitchFamily="34" charset="0"/>
                <a:ea typeface="Calibri" panose="020F0502020204030204" pitchFamily="34" charset="0"/>
                <a:cs typeface="Times New Roman" panose="02020603050405020304" pitchFamily="18" charset="0"/>
              </a:rPr>
              <a:t>Expositions USD </a:t>
            </a:r>
            <a:r>
              <a:rPr lang="fr-FR" sz="1600" dirty="0" smtClean="0">
                <a:latin typeface="Calibri" panose="020F0502020204030204" pitchFamily="34" charset="0"/>
                <a:ea typeface="Calibri" panose="020F0502020204030204" pitchFamily="34" charset="0"/>
                <a:cs typeface="Times New Roman" panose="02020603050405020304" pitchFamily="18" charset="0"/>
              </a:rPr>
              <a:t>(suite)</a:t>
            </a:r>
          </a:p>
          <a:p>
            <a:pPr marL="536575" lvl="2" indent="-179388" algn="just">
              <a:spcBef>
                <a:spcPts val="600"/>
              </a:spcBef>
              <a:spcAft>
                <a:spcPts val="0"/>
              </a:spcAft>
              <a:buFont typeface="Symbol" panose="05050102010706020507" pitchFamily="18" charset="2"/>
              <a:buChar char=""/>
            </a:pPr>
            <a:r>
              <a:rPr lang="fr-FR" sz="1600" b="1" u="sng" dirty="0" smtClean="0">
                <a:latin typeface="Calibri" panose="020F0502020204030204" pitchFamily="34" charset="0"/>
                <a:ea typeface="Calibri" panose="020F0502020204030204" pitchFamily="34" charset="0"/>
                <a:cs typeface="Times New Roman" panose="02020603050405020304" pitchFamily="18" charset="0"/>
              </a:rPr>
              <a:t>Spécificité 2016 sur les contrats indexés</a:t>
            </a:r>
            <a:r>
              <a:rPr lang="fr-FR" sz="1600" dirty="0" smtClean="0">
                <a:latin typeface="Calibri" panose="020F0502020204030204" pitchFamily="34" charset="0"/>
                <a:ea typeface="Calibri" panose="020F0502020204030204" pitchFamily="34" charset="0"/>
                <a:cs typeface="Times New Roman" panose="02020603050405020304" pitchFamily="18" charset="0"/>
              </a:rPr>
              <a:t>: les prix indexés n’ayant pas été révisés à la baisse suite à la hausse du dollar en 2015 (suite à négociation sur plusieurs paramètres), il sera difficile de les réviser à la hausse si le dollar US baisse. Toutefois, les prix devront être baissés si le dollar poursuit sa hausse.</a:t>
            </a:r>
          </a:p>
          <a:p>
            <a:pPr marL="987425" lvl="3" indent="-177800" algn="just">
              <a:spcBef>
                <a:spcPts val="300"/>
              </a:spcBef>
              <a:spcAft>
                <a:spcPts val="0"/>
              </a:spcAft>
              <a:buFont typeface="Wingdings" panose="05000000000000000000" pitchFamily="2" charset="2"/>
              <a:buChar char="ü"/>
            </a:pPr>
            <a:r>
              <a:rPr lang="fr-FR" sz="1600" dirty="0" smtClean="0">
                <a:latin typeface="Calibri" panose="020F0502020204030204" pitchFamily="34" charset="0"/>
                <a:ea typeface="Calibri" panose="020F0502020204030204" pitchFamily="34" charset="0"/>
                <a:cs typeface="Times New Roman" panose="02020603050405020304" pitchFamily="18" charset="0"/>
              </a:rPr>
              <a:t>Donc, le profil de risque est modifié sur le CA indexé: La société doit se protéger contre une baisse du dollar USD qui réduirait ses marges, mais sans subir de perte liée à la couverture en cas de hausse du dollar (puisque les prix seront réduits).</a:t>
            </a:r>
          </a:p>
          <a:p>
            <a:pPr marL="1095375" lvl="3" indent="-285750" algn="just">
              <a:spcBef>
                <a:spcPts val="300"/>
              </a:spcBef>
              <a:spcAft>
                <a:spcPts val="0"/>
              </a:spcAft>
              <a:buFont typeface="Wingdings" panose="05000000000000000000" pitchFamily="2" charset="2"/>
              <a:buChar char="Ø"/>
            </a:pPr>
            <a:r>
              <a:rPr lang="fr-FR" sz="1600" dirty="0" smtClean="0">
                <a:latin typeface="Calibri" panose="020F0502020204030204" pitchFamily="34" charset="0"/>
                <a:ea typeface="Calibri" panose="020F0502020204030204" pitchFamily="34" charset="0"/>
                <a:cs typeface="Times New Roman" panose="02020603050405020304" pitchFamily="18" charset="0"/>
              </a:rPr>
              <a:t>L’achat d’options de ventes du dollar US contre euro semble la seule solution qui réplique le risque sous-jacent. L’inconvénient est qu’une option s’achète en échange d’une prime payée (voir cotations ci-après).</a:t>
            </a:r>
          </a:p>
          <a:p>
            <a:pPr marL="0" lvl="3" algn="just">
              <a:spcBef>
                <a:spcPts val="300"/>
              </a:spcBef>
              <a:spcAft>
                <a:spcPts val="0"/>
              </a:spcAft>
            </a:pPr>
            <a:r>
              <a:rPr lang="fr-FR" sz="1600" b="1" u="sng" dirty="0" smtClean="0">
                <a:latin typeface="Calibri" panose="020F0502020204030204" pitchFamily="34" charset="0"/>
                <a:ea typeface="Calibri" panose="020F0502020204030204" pitchFamily="34" charset="0"/>
                <a:cs typeface="Times New Roman" panose="02020603050405020304" pitchFamily="18" charset="0"/>
              </a:rPr>
              <a:t>A faire</a:t>
            </a:r>
            <a:r>
              <a:rPr lang="fr-FR" sz="1600" dirty="0" smtClean="0">
                <a:latin typeface="Calibri" panose="020F0502020204030204" pitchFamily="34" charset="0"/>
                <a:ea typeface="Calibri" panose="020F0502020204030204" pitchFamily="34" charset="0"/>
                <a:cs typeface="Times New Roman" panose="02020603050405020304" pitchFamily="18" charset="0"/>
              </a:rPr>
              <a:t>: </a:t>
            </a:r>
          </a:p>
          <a:p>
            <a:pPr marL="285750" lvl="3" indent="-285750" algn="just">
              <a:spcBef>
                <a:spcPts val="300"/>
              </a:spcBef>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Valider les expositions 2016 par trimestre pour budgéter un cours de couverture moyen pondéré.</a:t>
            </a:r>
            <a:endParaRPr lang="fr-F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749085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9"/>
          <p:cNvSpPr>
            <a:spLocks noChangeArrowheads="1"/>
          </p:cNvSpPr>
          <p:nvPr/>
        </p:nvSpPr>
        <p:spPr bwMode="auto">
          <a:xfrm>
            <a:off x="427830" y="173638"/>
            <a:ext cx="82867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2400" dirty="0" smtClean="0">
                <a:solidFill>
                  <a:srgbClr val="302421"/>
                </a:solidFill>
                <a:latin typeface="Calibri" panose="020F0502020204030204" pitchFamily="34" charset="0"/>
              </a:rPr>
              <a:t>Données de marché</a:t>
            </a:r>
          </a:p>
          <a:p>
            <a:pPr algn="ctr" eaLnBrk="1" hangingPunct="1"/>
            <a:r>
              <a:rPr lang="fr-FR" altLang="fr-FR" sz="2400" dirty="0" smtClean="0">
                <a:solidFill>
                  <a:srgbClr val="302421"/>
                </a:solidFill>
                <a:latin typeface="Calibri" panose="020F0502020204030204" pitchFamily="34" charset="0"/>
              </a:rPr>
              <a:t>Cotations de couvertures</a:t>
            </a:r>
            <a:endParaRPr lang="fr-FR" altLang="fr-FR" sz="2400" dirty="0">
              <a:solidFill>
                <a:srgbClr val="302421"/>
              </a:solidFill>
              <a:latin typeface="Calibri" panose="020F0502020204030204" pitchFamily="34" charset="0"/>
            </a:endParaRP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16840" y="1091163"/>
            <a:ext cx="4244049" cy="2854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448056" y="6488667"/>
            <a:ext cx="8346772" cy="307777"/>
          </a:xfrm>
          <a:prstGeom prst="rect">
            <a:avLst/>
          </a:prstGeom>
          <a:solidFill>
            <a:schemeClr val="accent3">
              <a:lumMod val="40000"/>
              <a:lumOff val="60000"/>
            </a:schemeClr>
          </a:solidFill>
        </p:spPr>
        <p:txBody>
          <a:bodyPr wrap="none">
            <a:spAutoFit/>
          </a:bodyPr>
          <a:lstStyle/>
          <a:p>
            <a:r>
              <a:rPr lang="fr-FR" sz="1400" dirty="0" smtClean="0">
                <a:latin typeface="Calibri" panose="020F0502020204030204" pitchFamily="34" charset="0"/>
                <a:ea typeface="Calibri" panose="020F0502020204030204" pitchFamily="34" charset="0"/>
                <a:cs typeface="Times New Roman" panose="02020603050405020304" pitchFamily="18" charset="0"/>
              </a:rPr>
              <a:t>ATMF = Niveau de protection (prix d’exercice) positionné au niveau du cours à terme (« At the money </a:t>
            </a:r>
            <a:r>
              <a:rPr lang="fr-FR" sz="1400" dirty="0" err="1" smtClean="0">
                <a:latin typeface="Calibri" panose="020F0502020204030204" pitchFamily="34" charset="0"/>
                <a:ea typeface="Calibri" panose="020F0502020204030204" pitchFamily="34" charset="0"/>
                <a:cs typeface="Times New Roman" panose="02020603050405020304" pitchFamily="18" charset="0"/>
              </a:rPr>
              <a:t>forward</a:t>
            </a:r>
            <a:r>
              <a:rPr lang="fr-FR" sz="1400" dirty="0" smtClean="0">
                <a:latin typeface="Calibri" panose="020F0502020204030204" pitchFamily="34" charset="0"/>
                <a:ea typeface="Calibri" panose="020F0502020204030204" pitchFamily="34" charset="0"/>
                <a:cs typeface="Times New Roman" panose="02020603050405020304" pitchFamily="18" charset="0"/>
              </a:rPr>
              <a:t> »)</a:t>
            </a:r>
            <a:endParaRPr lang="en-US" sz="14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19489" y="4026722"/>
            <a:ext cx="5238750" cy="238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649041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97102" y="386543"/>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Risques et besoins de couverture 2016</a:t>
            </a:r>
            <a:endParaRPr lang="fr-FR" sz="2400" dirty="0">
              <a:latin typeface="Calibri" panose="020F0502020204030204" pitchFamily="34" charset="0"/>
            </a:endParaRPr>
          </a:p>
        </p:txBody>
      </p:sp>
      <p:sp>
        <p:nvSpPr>
          <p:cNvPr id="3" name="Rectangle 2"/>
          <p:cNvSpPr/>
          <p:nvPr/>
        </p:nvSpPr>
        <p:spPr>
          <a:xfrm>
            <a:off x="94594" y="1071654"/>
            <a:ext cx="8937894" cy="3639458"/>
          </a:xfrm>
          <a:prstGeom prst="rect">
            <a:avLst/>
          </a:prstGeom>
        </p:spPr>
        <p:txBody>
          <a:bodyPr wrap="square">
            <a:spAutoFit/>
          </a:bodyPr>
          <a:lstStyle/>
          <a:p>
            <a:pPr marL="273050" indent="-273050" algn="just">
              <a:spcBef>
                <a:spcPts val="300"/>
              </a:spcBef>
              <a:spcAft>
                <a:spcPts val="0"/>
              </a:spcAft>
              <a:buFont typeface="Wingdings" panose="05000000000000000000" pitchFamily="2" charset="2"/>
              <a:buChar char="q"/>
            </a:pPr>
            <a:r>
              <a:rPr lang="fr-FR" sz="1600" b="1" u="sng" dirty="0" smtClean="0">
                <a:latin typeface="Calibri" panose="020F0502020204030204" pitchFamily="34" charset="0"/>
                <a:ea typeface="Calibri" panose="020F0502020204030204" pitchFamily="34" charset="0"/>
                <a:cs typeface="Times New Roman" panose="02020603050405020304" pitchFamily="18" charset="0"/>
              </a:rPr>
              <a:t>Expositions GBP</a:t>
            </a:r>
          </a:p>
          <a:p>
            <a:pPr marL="742950" lvl="2" indent="-285750" algn="just">
              <a:spcBef>
                <a:spcPts val="300"/>
              </a:spcBef>
              <a:spcAft>
                <a:spcPts val="0"/>
              </a:spcAft>
              <a:buFont typeface="Arial" panose="020B0604020202020204" pitchFamily="34" charset="0"/>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Le CA en GBP n’est pas indexé. Le </a:t>
            </a:r>
            <a:r>
              <a:rPr lang="fr-FR" sz="1600" dirty="0">
                <a:latin typeface="Calibri" panose="020F0502020204030204" pitchFamily="34" charset="0"/>
                <a:ea typeface="Calibri" panose="020F0502020204030204" pitchFamily="34" charset="0"/>
                <a:cs typeface="Times New Roman" panose="02020603050405020304" pitchFamily="18" charset="0"/>
              </a:rPr>
              <a:t>groupe est exposé à la baisse </a:t>
            </a:r>
            <a:r>
              <a:rPr lang="fr-FR" sz="1600" dirty="0" smtClean="0">
                <a:latin typeface="Calibri" panose="020F0502020204030204" pitchFamily="34" charset="0"/>
                <a:ea typeface="Calibri" panose="020F0502020204030204" pitchFamily="34" charset="0"/>
                <a:cs typeface="Times New Roman" panose="02020603050405020304" pitchFamily="18" charset="0"/>
              </a:rPr>
              <a:t>de la livre sterling mais </a:t>
            </a:r>
            <a:r>
              <a:rPr lang="fr-FR" sz="1600" dirty="0">
                <a:latin typeface="Calibri" panose="020F0502020204030204" pitchFamily="34" charset="0"/>
                <a:ea typeface="Calibri" panose="020F0502020204030204" pitchFamily="34" charset="0"/>
                <a:cs typeface="Times New Roman" panose="02020603050405020304" pitchFamily="18" charset="0"/>
              </a:rPr>
              <a:t>profite d’une hausse de manière symétrique: a priori, des couvertures par ventes à terme </a:t>
            </a:r>
            <a:r>
              <a:rPr lang="fr-FR" sz="1600" dirty="0" smtClean="0">
                <a:latin typeface="Calibri" panose="020F0502020204030204" pitchFamily="34" charset="0"/>
                <a:ea typeface="Calibri" panose="020F0502020204030204" pitchFamily="34" charset="0"/>
                <a:cs typeface="Times New Roman" panose="02020603050405020304" pitchFamily="18" charset="0"/>
              </a:rPr>
              <a:t>de GBP Euro </a:t>
            </a:r>
            <a:r>
              <a:rPr lang="fr-FR" sz="1600" dirty="0">
                <a:latin typeface="Calibri" panose="020F0502020204030204" pitchFamily="34" charset="0"/>
                <a:ea typeface="Calibri" panose="020F0502020204030204" pitchFamily="34" charset="0"/>
                <a:cs typeface="Times New Roman" panose="02020603050405020304" pitchFamily="18" charset="0"/>
              </a:rPr>
              <a:t>sont </a:t>
            </a:r>
            <a:r>
              <a:rPr lang="fr-FR" sz="1600" dirty="0" smtClean="0">
                <a:latin typeface="Calibri" panose="020F0502020204030204" pitchFamily="34" charset="0"/>
                <a:ea typeface="Calibri" panose="020F0502020204030204" pitchFamily="34" charset="0"/>
                <a:cs typeface="Times New Roman" panose="02020603050405020304" pitchFamily="18" charset="0"/>
              </a:rPr>
              <a:t>adaptées</a:t>
            </a:r>
            <a:r>
              <a:rPr lang="fr-FR" sz="1600" dirty="0">
                <a:latin typeface="Calibri" panose="020F0502020204030204" pitchFamily="34" charset="0"/>
                <a:ea typeface="Calibri" panose="020F0502020204030204" pitchFamily="34" charset="0"/>
                <a:cs typeface="Times New Roman" panose="02020603050405020304" pitchFamily="18" charset="0"/>
              </a:rPr>
              <a:t> sur la base de prévisions fiables, avec décote de sécurité sur les trimestres </a:t>
            </a:r>
            <a:r>
              <a:rPr lang="fr-FR" sz="1600" dirty="0" smtClean="0">
                <a:latin typeface="Calibri" panose="020F0502020204030204" pitchFamily="34" charset="0"/>
                <a:ea typeface="Calibri" panose="020F0502020204030204" pitchFamily="34" charset="0"/>
                <a:cs typeface="Times New Roman" panose="02020603050405020304" pitchFamily="18" charset="0"/>
              </a:rPr>
              <a:t>éloignés.</a:t>
            </a:r>
          </a:p>
          <a:p>
            <a:pPr marL="1200150" lvl="3" indent="-285750" algn="just">
              <a:spcBef>
                <a:spcPts val="300"/>
              </a:spcBef>
              <a:spcAft>
                <a:spcPts val="0"/>
              </a:spcAft>
              <a:buFont typeface="Arial" panose="020B0604020202020204" pitchFamily="34" charset="0"/>
              <a:buChar char="•"/>
            </a:pPr>
            <a:r>
              <a:rPr lang="fr-FR" sz="1600" dirty="0">
                <a:latin typeface="Calibri" panose="020F0502020204030204" pitchFamily="34" charset="0"/>
                <a:ea typeface="Calibri" panose="020F0502020204030204" pitchFamily="34" charset="0"/>
                <a:cs typeface="Times New Roman" panose="02020603050405020304" pitchFamily="18" charset="0"/>
              </a:rPr>
              <a:t>Avec </a:t>
            </a:r>
            <a:r>
              <a:rPr lang="fr-FR" sz="1600" dirty="0" smtClean="0">
                <a:latin typeface="Calibri" panose="020F0502020204030204" pitchFamily="34" charset="0"/>
                <a:ea typeface="Calibri" panose="020F0502020204030204" pitchFamily="34" charset="0"/>
                <a:cs typeface="Times New Roman" panose="02020603050405020304" pitchFamily="18" charset="0"/>
              </a:rPr>
              <a:t>des couvertures à terme, </a:t>
            </a:r>
            <a:r>
              <a:rPr lang="fr-FR" sz="1600" dirty="0">
                <a:latin typeface="Calibri" panose="020F0502020204030204" pitchFamily="34" charset="0"/>
                <a:ea typeface="Calibri" panose="020F0502020204030204" pitchFamily="34" charset="0"/>
                <a:cs typeface="Times New Roman" panose="02020603050405020304" pitchFamily="18" charset="0"/>
              </a:rPr>
              <a:t>P&amp;F fixe ses prix de ventes en euros et ses marges </a:t>
            </a:r>
            <a:r>
              <a:rPr lang="fr-FR" sz="1600" dirty="0" smtClean="0">
                <a:latin typeface="Calibri" panose="020F0502020204030204" pitchFamily="34" charset="0"/>
                <a:ea typeface="Calibri" panose="020F0502020204030204" pitchFamily="34" charset="0"/>
                <a:cs typeface="Times New Roman" panose="02020603050405020304" pitchFamily="18" charset="0"/>
              </a:rPr>
              <a:t>mais </a:t>
            </a:r>
            <a:r>
              <a:rPr lang="fr-FR" sz="1600" dirty="0">
                <a:latin typeface="Calibri" panose="020F0502020204030204" pitchFamily="34" charset="0"/>
                <a:ea typeface="Calibri" panose="020F0502020204030204" pitchFamily="34" charset="0"/>
                <a:cs typeface="Times New Roman" panose="02020603050405020304" pitchFamily="18" charset="0"/>
              </a:rPr>
              <a:t>ne profiterait pas d’une appréciation du </a:t>
            </a:r>
            <a:r>
              <a:rPr lang="fr-FR" sz="1600" dirty="0" smtClean="0">
                <a:latin typeface="Calibri" panose="020F0502020204030204" pitchFamily="34" charset="0"/>
                <a:ea typeface="Calibri" panose="020F0502020204030204" pitchFamily="34" charset="0"/>
                <a:cs typeface="Times New Roman" panose="02020603050405020304" pitchFamily="18" charset="0"/>
              </a:rPr>
              <a:t>GBP dans </a:t>
            </a:r>
            <a:r>
              <a:rPr lang="fr-FR" sz="1600" dirty="0">
                <a:latin typeface="Calibri" panose="020F0502020204030204" pitchFamily="34" charset="0"/>
                <a:ea typeface="Calibri" panose="020F0502020204030204" pitchFamily="34" charset="0"/>
                <a:cs typeface="Times New Roman" panose="02020603050405020304" pitchFamily="18" charset="0"/>
              </a:rPr>
              <a:t>l’intervalle.</a:t>
            </a:r>
          </a:p>
          <a:p>
            <a:pPr marL="742950" lvl="2" indent="-285750" algn="just">
              <a:spcBef>
                <a:spcPts val="300"/>
              </a:spcBef>
              <a:spcAft>
                <a:spcPts val="0"/>
              </a:spcAft>
              <a:buFont typeface="Arial" panose="020B0604020202020204" pitchFamily="34" charset="0"/>
              <a:buChar char="•"/>
            </a:pP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742950" lvl="2" indent="-285750" algn="just">
              <a:spcBef>
                <a:spcPts val="300"/>
              </a:spcBef>
              <a:spcAft>
                <a:spcPts val="0"/>
              </a:spcAft>
              <a:buFont typeface="Arial" panose="020B0604020202020204" pitchFamily="34" charset="0"/>
              <a:buChar char="•"/>
            </a:pP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0"/>
              </a:spcAft>
            </a:pP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0" lvl="3" algn="just">
              <a:spcBef>
                <a:spcPts val="300"/>
              </a:spcBef>
              <a:spcAft>
                <a:spcPts val="0"/>
              </a:spcAft>
            </a:pPr>
            <a:r>
              <a:rPr lang="fr-FR" sz="1600" b="1" u="sng" dirty="0" smtClean="0">
                <a:latin typeface="Calibri" panose="020F0502020204030204" pitchFamily="34" charset="0"/>
                <a:ea typeface="Calibri" panose="020F0502020204030204" pitchFamily="34" charset="0"/>
                <a:cs typeface="Times New Roman" panose="02020603050405020304" pitchFamily="18" charset="0"/>
              </a:rPr>
              <a:t>A faire</a:t>
            </a:r>
            <a:r>
              <a:rPr lang="fr-FR" sz="1600" dirty="0" smtClean="0">
                <a:latin typeface="Calibri" panose="020F0502020204030204" pitchFamily="34" charset="0"/>
                <a:ea typeface="Calibri" panose="020F0502020204030204" pitchFamily="34" charset="0"/>
                <a:cs typeface="Times New Roman" panose="02020603050405020304" pitchFamily="18" charset="0"/>
              </a:rPr>
              <a:t>: </a:t>
            </a:r>
          </a:p>
          <a:p>
            <a:pPr marL="285750" lvl="3" indent="-285750" algn="just">
              <a:spcBef>
                <a:spcPts val="300"/>
              </a:spcBef>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Valider </a:t>
            </a:r>
            <a:r>
              <a:rPr lang="fr-FR" sz="1600" dirty="0">
                <a:latin typeface="Calibri" panose="020F0502020204030204" pitchFamily="34" charset="0"/>
                <a:ea typeface="Calibri" panose="020F0502020204030204" pitchFamily="34" charset="0"/>
                <a:cs typeface="Times New Roman" panose="02020603050405020304" pitchFamily="18" charset="0"/>
              </a:rPr>
              <a:t>les expositions 2016 par trimestre pour budgéter un cours de couverture moyen </a:t>
            </a:r>
            <a:r>
              <a:rPr lang="fr-FR" sz="1600" dirty="0" smtClean="0">
                <a:latin typeface="Calibri" panose="020F0502020204030204" pitchFamily="34" charset="0"/>
                <a:ea typeface="Calibri" panose="020F0502020204030204" pitchFamily="34" charset="0"/>
                <a:cs typeface="Times New Roman" panose="02020603050405020304" pitchFamily="18" charset="0"/>
              </a:rPr>
              <a:t>pondéré.</a:t>
            </a:r>
          </a:p>
          <a:p>
            <a:pPr marL="285750" lvl="3" indent="-285750" algn="just">
              <a:spcBef>
                <a:spcPts val="300"/>
              </a:spcBef>
              <a:spcAft>
                <a:spcPts val="0"/>
              </a:spcAft>
              <a:buFontTx/>
              <a:buChar char="-"/>
            </a:pPr>
            <a:endParaRPr lang="fr-F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345238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p:cNvSpPr>
            <a:spLocks noChangeArrowheads="1"/>
          </p:cNvSpPr>
          <p:nvPr/>
        </p:nvSpPr>
        <p:spPr bwMode="auto">
          <a:xfrm>
            <a:off x="427830" y="173638"/>
            <a:ext cx="82867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2400" dirty="0" smtClean="0">
                <a:solidFill>
                  <a:srgbClr val="302421"/>
                </a:solidFill>
                <a:latin typeface="Calibri" panose="020F0502020204030204" pitchFamily="34" charset="0"/>
              </a:rPr>
              <a:t>Données de marché</a:t>
            </a:r>
          </a:p>
          <a:p>
            <a:pPr algn="ctr" eaLnBrk="1" hangingPunct="1"/>
            <a:r>
              <a:rPr lang="fr-FR" altLang="fr-FR" sz="2400" dirty="0" smtClean="0">
                <a:solidFill>
                  <a:srgbClr val="302421"/>
                </a:solidFill>
                <a:latin typeface="Calibri" panose="020F0502020204030204" pitchFamily="34" charset="0"/>
              </a:rPr>
              <a:t>Cotations de couvertures</a:t>
            </a:r>
            <a:endParaRPr lang="fr-FR" altLang="fr-FR" sz="2400" dirty="0">
              <a:solidFill>
                <a:srgbClr val="302421"/>
              </a:solidFill>
              <a:latin typeface="Calibri" panose="020F0502020204030204" pitchFamily="34" charset="0"/>
            </a:endParaRP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2459" y="1112185"/>
            <a:ext cx="4477491" cy="30048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p:nvPr/>
        </p:nvSpPr>
        <p:spPr>
          <a:xfrm>
            <a:off x="448056" y="6488667"/>
            <a:ext cx="8346772" cy="307777"/>
          </a:xfrm>
          <a:prstGeom prst="rect">
            <a:avLst/>
          </a:prstGeom>
          <a:solidFill>
            <a:schemeClr val="accent3">
              <a:lumMod val="40000"/>
              <a:lumOff val="60000"/>
            </a:schemeClr>
          </a:solidFill>
        </p:spPr>
        <p:txBody>
          <a:bodyPr wrap="none">
            <a:spAutoFit/>
          </a:bodyPr>
          <a:lstStyle/>
          <a:p>
            <a:r>
              <a:rPr lang="fr-FR" sz="1400" dirty="0" smtClean="0">
                <a:latin typeface="Calibri" panose="020F0502020204030204" pitchFamily="34" charset="0"/>
                <a:ea typeface="Calibri" panose="020F0502020204030204" pitchFamily="34" charset="0"/>
                <a:cs typeface="Times New Roman" panose="02020603050405020304" pitchFamily="18" charset="0"/>
              </a:rPr>
              <a:t>ATMF = Niveau de protection (prix d’exercice) positionné au niveau du cours à terme (« At the money </a:t>
            </a:r>
            <a:r>
              <a:rPr lang="fr-FR" sz="1400" dirty="0" err="1" smtClean="0">
                <a:latin typeface="Calibri" panose="020F0502020204030204" pitchFamily="34" charset="0"/>
                <a:ea typeface="Calibri" panose="020F0502020204030204" pitchFamily="34" charset="0"/>
                <a:cs typeface="Times New Roman" panose="02020603050405020304" pitchFamily="18" charset="0"/>
              </a:rPr>
              <a:t>forward</a:t>
            </a:r>
            <a:r>
              <a:rPr lang="fr-FR" sz="1400" dirty="0" smtClean="0">
                <a:latin typeface="Calibri" panose="020F0502020204030204" pitchFamily="34" charset="0"/>
                <a:ea typeface="Calibri" panose="020F0502020204030204" pitchFamily="34" charset="0"/>
                <a:cs typeface="Times New Roman" panose="02020603050405020304" pitchFamily="18" charset="0"/>
              </a:rPr>
              <a:t> »)</a:t>
            </a:r>
            <a:endParaRPr lang="en-US" sz="1400"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1829" y="4307544"/>
            <a:ext cx="5238750" cy="194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20383799"/>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7396</TotalTime>
  <Words>2470</Words>
  <Application>Microsoft Office PowerPoint</Application>
  <PresentationFormat>Affichage à l'écran (4:3)</PresentationFormat>
  <Paragraphs>250</Paragraphs>
  <Slides>28</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28</vt:i4>
      </vt:variant>
    </vt:vector>
  </HeadingPairs>
  <TitlesOfParts>
    <vt:vector size="39" baseType="lpstr">
      <vt:lpstr>MS PGothic</vt:lpstr>
      <vt:lpstr>Andale Sans UI</vt:lpstr>
      <vt:lpstr>Arial</vt:lpstr>
      <vt:lpstr>Calibri</vt:lpstr>
      <vt:lpstr>News Gothic MT</vt:lpstr>
      <vt:lpstr>Symbol</vt:lpstr>
      <vt:lpstr>Times New Roman</vt:lpstr>
      <vt:lpstr>Verdana</vt:lpstr>
      <vt:lpstr>Wingdings</vt:lpstr>
      <vt:lpstr>ヒラギノ角ゴ Pro W3</vt:lpstr>
      <vt:lpstr>Inspiration</vt:lpstr>
      <vt:lpstr>Politique de gestion des risques de change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Sébastien Rouzaire - Kerius Finance</cp:lastModifiedBy>
  <cp:revision>990</cp:revision>
  <cp:lastPrinted>2015-12-22T14:35:12Z</cp:lastPrinted>
  <dcterms:created xsi:type="dcterms:W3CDTF">2010-04-23T15:09:35Z</dcterms:created>
  <dcterms:modified xsi:type="dcterms:W3CDTF">2015-12-22T14:48:57Z</dcterms:modified>
</cp:coreProperties>
</file>