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9"/>
  </p:notesMasterIdLst>
  <p:sldIdLst>
    <p:sldId id="256" r:id="rId2"/>
    <p:sldId id="458" r:id="rId3"/>
    <p:sldId id="455" r:id="rId4"/>
    <p:sldId id="456" r:id="rId5"/>
    <p:sldId id="457" r:id="rId6"/>
    <p:sldId id="451" r:id="rId7"/>
    <p:sldId id="450" r:id="rId8"/>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14">
          <p15:clr>
            <a:srgbClr val="A4A3A4"/>
          </p15:clr>
        </p15:guide>
        <p15:guide id="4" orient="horz" pos="3774">
          <p15:clr>
            <a:srgbClr val="A4A3A4"/>
          </p15:clr>
        </p15:guide>
        <p15:guide id="5" pos="5352">
          <p15:clr>
            <a:srgbClr val="A4A3A4"/>
          </p15:clr>
        </p15:guide>
        <p15:guide id="6" pos="396">
          <p15:clr>
            <a:srgbClr val="A4A3A4"/>
          </p15:clr>
        </p15:guide>
        <p15:guide id="7" orient="horz" pos="825">
          <p15:clr>
            <a:srgbClr val="A4A3A4"/>
          </p15:clr>
        </p15:guide>
        <p15:guide id="8" pos="5594">
          <p15:clr>
            <a:srgbClr val="A4A3A4"/>
          </p15:clr>
        </p15:guide>
        <p15:guide id="9" pos="19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51B0"/>
    <a:srgbClr val="FF0000"/>
    <a:srgbClr val="BD8803"/>
    <a:srgbClr val="EE8012"/>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21" autoAdjust="0"/>
    <p:restoredTop sz="86410" autoAdjust="0"/>
  </p:normalViewPr>
  <p:slideViewPr>
    <p:cSldViewPr snapToGrid="0">
      <p:cViewPr varScale="1">
        <p:scale>
          <a:sx n="78" d="100"/>
          <a:sy n="78" d="100"/>
        </p:scale>
        <p:origin x="1843" y="67"/>
      </p:cViewPr>
      <p:guideLst>
        <p:guide orient="horz" pos="2160"/>
        <p:guide pos="2880"/>
        <p:guide orient="horz" pos="1014"/>
        <p:guide orient="horz" pos="3774"/>
        <p:guide pos="5352"/>
        <p:guide pos="396"/>
        <p:guide orient="horz" pos="825"/>
        <p:guide pos="5594"/>
        <p:guide pos="193"/>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29/01/2016</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1/29/2016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1/29/2016</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1/29/2016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1/29/2016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1/29/2016</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1/29/2016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1/29/2016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1/29/2016</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1/29/2016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1/29/2016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1/29/2016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Fermeture de fin d'année"/>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22109" y="269875"/>
            <a:ext cx="880604" cy="6599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1/29/2016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1/29/2016</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1/29/2016</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1/29/2016</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1/29/2016</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1/29/2016</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1/29/2016</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1/29/2016</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61010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831974" y="3794126"/>
            <a:ext cx="6592093" cy="793750"/>
          </a:xfrm>
        </p:spPr>
        <p:txBody>
          <a:bodyPr anchor="ctr" anchorCtr="0"/>
          <a:lstStyle/>
          <a:p>
            <a:pPr>
              <a:lnSpc>
                <a:spcPct val="100000"/>
              </a:lnSpc>
              <a:spcBef>
                <a:spcPts val="600"/>
              </a:spcBef>
            </a:pPr>
            <a:r>
              <a:rPr lang="fr-FR" sz="2500" b="0" dirty="0" smtClean="0">
                <a:solidFill>
                  <a:srgbClr val="302421"/>
                </a:solidFill>
                <a:latin typeface="Calibri" pitchFamily="34" charset="0"/>
                <a:cs typeface="Arial" pitchFamily="34" charset="0"/>
              </a:rPr>
              <a:t>Couverture des risques de change</a:t>
            </a:r>
            <a:br>
              <a:rPr lang="fr-FR" sz="2500" b="0" dirty="0" smtClean="0">
                <a:solidFill>
                  <a:srgbClr val="302421"/>
                </a:solidFill>
                <a:latin typeface="Calibri" pitchFamily="34" charset="0"/>
                <a:cs typeface="Arial" pitchFamily="34" charset="0"/>
              </a:rPr>
            </a:br>
            <a:r>
              <a:rPr lang="fr-FR" sz="2500" b="0" dirty="0" smtClean="0">
                <a:solidFill>
                  <a:srgbClr val="302421"/>
                </a:solidFill>
                <a:latin typeface="Calibri" pitchFamily="34" charset="0"/>
                <a:cs typeface="Arial" pitchFamily="34" charset="0"/>
              </a:rPr>
              <a:t>Cotations indicatives</a:t>
            </a:r>
            <a:endParaRPr lang="fr-FR" sz="2500" b="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smtClean="0">
                <a:solidFill>
                  <a:srgbClr val="302421"/>
                </a:solidFill>
                <a:latin typeface="Calibri" pitchFamily="34" charset="0"/>
              </a:rPr>
              <a:t>29 janvier 2016</a:t>
            </a:r>
            <a:endParaRPr lang="fr-FR" dirty="0">
              <a:solidFill>
                <a:srgbClr val="302421"/>
              </a:solidFill>
              <a:latin typeface="Calibri" pitchFamily="34" charset="0"/>
            </a:endParaRPr>
          </a:p>
        </p:txBody>
      </p:sp>
      <p:sp>
        <p:nvSpPr>
          <p:cNvPr id="9"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pic>
        <p:nvPicPr>
          <p:cNvPr id="1026" name="Picture 2" descr="Fermeture de fin d'anné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20412" y="2197100"/>
            <a:ext cx="1815216" cy="1360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Contenu et objectif</a:t>
            </a:r>
            <a:endParaRPr lang="fr-FR" sz="2400" dirty="0">
              <a:latin typeface="Calibri" panose="020F0502020204030204" pitchFamily="34" charset="0"/>
            </a:endParaRPr>
          </a:p>
        </p:txBody>
      </p:sp>
      <p:sp>
        <p:nvSpPr>
          <p:cNvPr id="6" name="Rectangle 5"/>
          <p:cNvSpPr/>
          <p:nvPr/>
        </p:nvSpPr>
        <p:spPr>
          <a:xfrm>
            <a:off x="242851" y="1696228"/>
            <a:ext cx="8547188" cy="1477328"/>
          </a:xfrm>
          <a:prstGeom prst="rect">
            <a:avLst/>
          </a:prstGeom>
          <a:ln>
            <a:solidFill>
              <a:schemeClr val="bg1">
                <a:lumMod val="50000"/>
              </a:schemeClr>
            </a:solidFill>
          </a:ln>
        </p:spPr>
        <p:txBody>
          <a:bodyPr wrap="square">
            <a:spAutoFit/>
          </a:bodyPr>
          <a:lstStyle/>
          <a:p>
            <a:pPr lvl="0" algn="just">
              <a:spcAft>
                <a:spcPts val="0"/>
              </a:spcAft>
            </a:pPr>
            <a:r>
              <a:rPr lang="fr-FR" dirty="0">
                <a:latin typeface="Calibri" panose="020F0502020204030204" pitchFamily="34" charset="0"/>
                <a:ea typeface="Calibri" panose="020F0502020204030204" pitchFamily="34" charset="0"/>
                <a:cs typeface="Times New Roman" panose="02020603050405020304" pitchFamily="18" charset="0"/>
              </a:rPr>
              <a:t>L</a:t>
            </a:r>
            <a:r>
              <a:rPr lang="fr-FR" dirty="0" smtClean="0">
                <a:latin typeface="Calibri" panose="020F0502020204030204" pitchFamily="34" charset="0"/>
                <a:ea typeface="Calibri" panose="020F0502020204030204" pitchFamily="34" charset="0"/>
                <a:cs typeface="Times New Roman" panose="02020603050405020304" pitchFamily="18" charset="0"/>
              </a:rPr>
              <a:t>es cotations indicatives présentées dans ce rapport font suite aux analyses précédentes de risques et aux produits recommandés (</a:t>
            </a:r>
            <a:r>
              <a:rPr lang="fr-FR" dirty="0" err="1" smtClean="0">
                <a:latin typeface="Calibri" panose="020F0502020204030204" pitchFamily="34" charset="0"/>
                <a:ea typeface="Calibri" panose="020F0502020204030204" pitchFamily="34" charset="0"/>
                <a:cs typeface="Times New Roman" panose="02020603050405020304" pitchFamily="18" charset="0"/>
              </a:rPr>
              <a:t>cf</a:t>
            </a:r>
            <a:r>
              <a:rPr lang="fr-FR" dirty="0" smtClean="0">
                <a:latin typeface="Calibri" panose="020F0502020204030204" pitchFamily="34" charset="0"/>
                <a:ea typeface="Calibri" panose="020F0502020204030204" pitchFamily="34" charset="0"/>
                <a:cs typeface="Times New Roman" panose="02020603050405020304" pitchFamily="18" charset="0"/>
              </a:rPr>
              <a:t> rapport N°2). </a:t>
            </a:r>
          </a:p>
          <a:p>
            <a:pPr lvl="0" algn="just">
              <a:spcAft>
                <a:spcPts val="0"/>
              </a:spcAft>
            </a:pPr>
            <a:endParaRPr lang="fr-FR" dirty="0" smtClean="0">
              <a:latin typeface="Calibri" panose="020F0502020204030204" pitchFamily="34" charset="0"/>
              <a:ea typeface="Calibri" panose="020F0502020204030204" pitchFamily="34" charset="0"/>
              <a:cs typeface="Times New Roman" panose="02020603050405020304" pitchFamily="18" charset="0"/>
            </a:endParaRPr>
          </a:p>
          <a:p>
            <a:pPr lvl="0" algn="just">
              <a:spcAft>
                <a:spcPts val="0"/>
              </a:spcAft>
            </a:pPr>
            <a:r>
              <a:rPr lang="fr-FR" dirty="0" smtClean="0">
                <a:latin typeface="Calibri" panose="020F0502020204030204" pitchFamily="34" charset="0"/>
                <a:ea typeface="Calibri" panose="020F0502020204030204" pitchFamily="34" charset="0"/>
                <a:cs typeface="Times New Roman" panose="02020603050405020304" pitchFamily="18" charset="0"/>
              </a:rPr>
              <a:t>Les montants à couvrir et leur répartition par trimestre restent à valider par ORCA avant de consulter les banques pour juger leur prix.</a:t>
            </a:r>
            <a:endParaRPr lang="fr-F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34194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Cotations EURUSD</a:t>
            </a:r>
            <a:endParaRPr lang="fr-FR" sz="2400" dirty="0">
              <a:latin typeface="Calibri" panose="020F0502020204030204" pitchFamily="34" charset="0"/>
            </a:endParaRPr>
          </a:p>
        </p:txBody>
      </p:sp>
      <p:sp>
        <p:nvSpPr>
          <p:cNvPr id="5" name="Rectangle 4"/>
          <p:cNvSpPr/>
          <p:nvPr/>
        </p:nvSpPr>
        <p:spPr>
          <a:xfrm>
            <a:off x="301844" y="5697957"/>
            <a:ext cx="4417640" cy="369332"/>
          </a:xfrm>
          <a:prstGeom prst="rect">
            <a:avLst/>
          </a:prstGeom>
          <a:ln>
            <a:solidFill>
              <a:schemeClr val="bg1">
                <a:lumMod val="50000"/>
              </a:schemeClr>
            </a:solidFill>
          </a:ln>
        </p:spPr>
        <p:txBody>
          <a:bodyPr wrap="square">
            <a:spAutoFit/>
          </a:bodyPr>
          <a:lstStyle/>
          <a:p>
            <a:pPr lvl="0" algn="just">
              <a:spcAft>
                <a:spcPts val="0"/>
              </a:spcAft>
            </a:pPr>
            <a:r>
              <a:rPr lang="fr-FR" dirty="0" smtClean="0">
                <a:latin typeface="Calibri" panose="020F0502020204030204" pitchFamily="34" charset="0"/>
                <a:ea typeface="Calibri" panose="020F0502020204030204" pitchFamily="34" charset="0"/>
                <a:cs typeface="Times New Roman" panose="02020603050405020304" pitchFamily="18" charset="0"/>
              </a:rPr>
              <a:t>Cotations indicatives </a:t>
            </a:r>
            <a:r>
              <a:rPr lang="fr-FR" dirty="0" smtClean="0">
                <a:latin typeface="Calibri" panose="020F0502020204030204" pitchFamily="34" charset="0"/>
                <a:ea typeface="Calibri" panose="020F0502020204030204" pitchFamily="34" charset="0"/>
                <a:cs typeface="Times New Roman" panose="02020603050405020304" pitchFamily="18" charset="0"/>
              </a:rPr>
              <a:t>hors marges bancaires</a:t>
            </a:r>
            <a:endParaRPr lang="fr-FR" dirty="0">
              <a:latin typeface="Calibri" panose="020F0502020204030204" pitchFamily="34" charset="0"/>
              <a:ea typeface="Calibri" panose="020F0502020204030204" pitchFamily="34" charset="0"/>
              <a:cs typeface="Times New Roman" panose="02020603050405020304" pitchFamily="18"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844" y="1311707"/>
            <a:ext cx="8582384" cy="38336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5139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Cotations EURGBP</a:t>
            </a:r>
            <a:endParaRPr lang="fr-FR" sz="2400" dirty="0">
              <a:latin typeface="Calibri" panose="020F0502020204030204"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388" y="1309688"/>
            <a:ext cx="8574087" cy="1516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301844" y="5697957"/>
            <a:ext cx="4417640" cy="369332"/>
          </a:xfrm>
          <a:prstGeom prst="rect">
            <a:avLst/>
          </a:prstGeom>
          <a:ln>
            <a:solidFill>
              <a:schemeClr val="bg1">
                <a:lumMod val="50000"/>
              </a:schemeClr>
            </a:solidFill>
          </a:ln>
        </p:spPr>
        <p:txBody>
          <a:bodyPr wrap="square">
            <a:spAutoFit/>
          </a:bodyPr>
          <a:lstStyle/>
          <a:p>
            <a:pPr lvl="0" algn="just">
              <a:spcAft>
                <a:spcPts val="0"/>
              </a:spcAft>
            </a:pPr>
            <a:r>
              <a:rPr lang="fr-FR" dirty="0" smtClean="0">
                <a:latin typeface="Calibri" panose="020F0502020204030204" pitchFamily="34" charset="0"/>
                <a:ea typeface="Calibri" panose="020F0502020204030204" pitchFamily="34" charset="0"/>
                <a:cs typeface="Times New Roman" panose="02020603050405020304" pitchFamily="18" charset="0"/>
              </a:rPr>
              <a:t>Cotations indicatives </a:t>
            </a:r>
            <a:r>
              <a:rPr lang="fr-FR" dirty="0" smtClean="0">
                <a:latin typeface="Calibri" panose="020F0502020204030204" pitchFamily="34" charset="0"/>
                <a:ea typeface="Calibri" panose="020F0502020204030204" pitchFamily="34" charset="0"/>
                <a:cs typeface="Times New Roman" panose="02020603050405020304" pitchFamily="18" charset="0"/>
              </a:rPr>
              <a:t>hors marges bancaires</a:t>
            </a:r>
            <a:endParaRPr lang="fr-F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382930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Cotations EURRUB</a:t>
            </a:r>
            <a:endParaRPr lang="fr-FR" sz="2400" dirty="0">
              <a:latin typeface="Calibri" panose="020F0502020204030204" pitchFamily="34"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388" y="1309688"/>
            <a:ext cx="8574087" cy="1906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301844" y="5697957"/>
            <a:ext cx="4417640" cy="369332"/>
          </a:xfrm>
          <a:prstGeom prst="rect">
            <a:avLst/>
          </a:prstGeom>
          <a:ln>
            <a:solidFill>
              <a:schemeClr val="bg1">
                <a:lumMod val="50000"/>
              </a:schemeClr>
            </a:solidFill>
          </a:ln>
        </p:spPr>
        <p:txBody>
          <a:bodyPr wrap="square">
            <a:spAutoFit/>
          </a:bodyPr>
          <a:lstStyle/>
          <a:p>
            <a:pPr lvl="0" algn="just">
              <a:spcAft>
                <a:spcPts val="0"/>
              </a:spcAft>
            </a:pPr>
            <a:r>
              <a:rPr lang="fr-FR" dirty="0" smtClean="0">
                <a:latin typeface="Calibri" panose="020F0502020204030204" pitchFamily="34" charset="0"/>
                <a:ea typeface="Calibri" panose="020F0502020204030204" pitchFamily="34" charset="0"/>
                <a:cs typeface="Times New Roman" panose="02020603050405020304" pitchFamily="18" charset="0"/>
              </a:rPr>
              <a:t>Cotations indicatives </a:t>
            </a:r>
            <a:r>
              <a:rPr lang="fr-FR" dirty="0" smtClean="0">
                <a:latin typeface="Calibri" panose="020F0502020204030204" pitchFamily="34" charset="0"/>
                <a:ea typeface="Calibri" panose="020F0502020204030204" pitchFamily="34" charset="0"/>
                <a:cs typeface="Times New Roman" panose="02020603050405020304" pitchFamily="18" charset="0"/>
              </a:rPr>
              <a:t>hors marges bancaires</a:t>
            </a:r>
            <a:endParaRPr lang="fr-F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70989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eaLnBrk="1" hangingPunct="1">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kern="0" dirty="0">
              <a:solidFill>
                <a:srgbClr val="302421"/>
              </a:solidFill>
              <a:latin typeface="Calibri" pitchFamily="34" charset="0"/>
              <a:cs typeface="Calibri" pitchFamily="34" charset="0"/>
            </a:endParaRP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eaLnBrk="1" hangingPunct="1">
              <a:defRPr/>
            </a:pPr>
            <a:endParaRPr lang="fr-FR" sz="1600" b="1" dirty="0">
              <a:solidFill>
                <a:srgbClr val="302421"/>
              </a:solidFill>
            </a:endParaRPr>
          </a:p>
        </p:txBody>
      </p:sp>
      <p:sp>
        <p:nvSpPr>
          <p:cNvPr id="23556"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eaLnBrk="1" hangingPunct="1">
              <a:spcBef>
                <a:spcPct val="0"/>
              </a:spcBef>
              <a:buClrTx/>
              <a:buSzTx/>
              <a:buFontTx/>
              <a:buNone/>
            </a:pPr>
            <a:r>
              <a:rPr lang="fr-FR" altLang="fr-FR" sz="1000" i="1">
                <a:solidFill>
                  <a:schemeClr val="tx1"/>
                </a:solidFill>
                <a:latin typeface="Calibri" pitchFamily="34" charset="0"/>
              </a:rPr>
              <a:t>2013-12-04</a:t>
            </a:r>
          </a:p>
        </p:txBody>
      </p:sp>
      <p:sp>
        <p:nvSpPr>
          <p:cNvPr id="10" name="Rectangle 3"/>
          <p:cNvSpPr>
            <a:spLocks noChangeArrowheads="1"/>
          </p:cNvSpPr>
          <p:nvPr/>
        </p:nvSpPr>
        <p:spPr bwMode="auto">
          <a:xfrm>
            <a:off x="4700588"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40000"/>
              </a:spcBef>
              <a:defRPr/>
            </a:pPr>
            <a:endParaRPr lang="en-US" kern="0" dirty="0">
              <a:solidFill>
                <a:srgbClr val="302421"/>
              </a:solidFill>
              <a:latin typeface="Arial"/>
            </a:endParaRP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eaLnBrk="1" hangingPunct="1">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eaLnBrk="1" hangingPunct="1">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11" name="Rectangle 3"/>
          <p:cNvSpPr>
            <a:spLocks noChangeArrowheads="1"/>
          </p:cNvSpPr>
          <p:nvPr/>
        </p:nvSpPr>
        <p:spPr bwMode="auto">
          <a:xfrm>
            <a:off x="309563"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eaLnBrk="1" hangingPunct="1">
              <a:spcBef>
                <a:spcPct val="40000"/>
              </a:spcBef>
              <a:defRPr/>
            </a:pPr>
            <a:endParaRPr lang="en-US" dirty="0">
              <a:solidFill>
                <a:srgbClr val="302421"/>
              </a:solidFill>
            </a:endParaRPr>
          </a:p>
          <a:p>
            <a:pPr marL="342900" indent="-342900" algn="ctr" defTabSz="914400" eaLnBrk="1" hangingPunct="1">
              <a:defRPr/>
            </a:pPr>
            <a:r>
              <a:rPr lang="en-US" dirty="0">
                <a:solidFill>
                  <a:srgbClr val="302421"/>
                </a:solidFill>
                <a:latin typeface="Calibri" pitchFamily="34" charset="0"/>
              </a:rPr>
              <a:t>KERIUS Finance SAS</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eaLnBrk="1" hangingPunct="1">
              <a:spcBef>
                <a:spcPct val="20000"/>
              </a:spcBef>
              <a:defRPr/>
            </a:pPr>
            <a:endParaRPr lang="en-US" dirty="0">
              <a:solidFill>
                <a:srgbClr val="302421"/>
              </a:solidFill>
              <a:latin typeface="Calibri" pitchFamily="34" charset="0"/>
            </a:endParaRPr>
          </a:p>
          <a:p>
            <a:pPr marL="342900" indent="-342900" algn="ctr" defTabSz="914400" eaLnBrk="1" hangingPunct="1">
              <a:spcBef>
                <a:spcPts val="0"/>
              </a:spcBef>
              <a:defRPr/>
            </a:pPr>
            <a:r>
              <a:rPr lang="en-US" dirty="0">
                <a:solidFill>
                  <a:srgbClr val="302421"/>
                </a:solidFill>
                <a:latin typeface="Calibri" pitchFamily="34" charset="0"/>
              </a:rPr>
              <a:t>Tel: +33 1 83 62 27 61</a:t>
            </a:r>
          </a:p>
          <a:p>
            <a:pPr marL="342900" indent="-342900" algn="ctr" defTabSz="914400" eaLnBrk="1" hangingPunct="1">
              <a:spcBef>
                <a:spcPts val="1800"/>
              </a:spcBef>
              <a:defRPr/>
            </a:pPr>
            <a:r>
              <a:rPr lang="fr-FR" sz="1200" i="1" dirty="0">
                <a:solidFill>
                  <a:srgbClr val="302421"/>
                </a:solidFill>
                <a:latin typeface="Calibri" pitchFamily="34" charset="0"/>
              </a:rPr>
              <a:t>RC Paris: 520 300 948</a:t>
            </a:r>
          </a:p>
          <a:p>
            <a:pPr algn="just" eaLnBrk="1" hangingPunct="1">
              <a:spcBef>
                <a:spcPts val="600"/>
              </a:spcBef>
              <a:spcAft>
                <a:spcPts val="0"/>
              </a:spcAft>
              <a:tabLst>
                <a:tab pos="0" algn="l"/>
              </a:tabLst>
              <a:defRPr/>
            </a:pPr>
            <a:r>
              <a:rPr lang="fr-FR" sz="1100" dirty="0">
                <a:latin typeface="Calibri" pitchFamily="34" charset="0"/>
                <a:ea typeface="Andale Sans UI"/>
                <a:cs typeface="Times New Roman"/>
              </a:rPr>
              <a:t>Immatriculé au Registre Unique des Intermédiaires en Assurance, Banque et Finance (ORIAS) sous le n°13000716 au titre des activités de </a:t>
            </a:r>
            <a:r>
              <a:rPr lang="fr-FR" sz="1100" b="1" dirty="0">
                <a:latin typeface="Calibri" pitchFamily="34" charset="0"/>
                <a:ea typeface="Andale Sans UI"/>
                <a:cs typeface="Times New Roman"/>
              </a:rPr>
              <a:t>Conseiller en Investissements Financiers</a:t>
            </a:r>
            <a:r>
              <a:rPr lang="fr-FR" sz="1100" dirty="0">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eaLnBrk="1" hangingPunct="1">
              <a:spcBef>
                <a:spcPts val="200"/>
              </a:spcBef>
              <a:defRPr/>
            </a:pPr>
            <a:endParaRPr lang="fr-FR" sz="1600" dirty="0">
              <a:solidFill>
                <a:srgbClr val="302421"/>
              </a:solidFill>
              <a:latin typeface="Verdana" pitchFamily="34" charset="0"/>
            </a:endParaRPr>
          </a:p>
          <a:p>
            <a:pPr marL="342900" indent="-342900" defTabSz="914400" eaLnBrk="1" hangingPunct="1">
              <a:defRPr/>
            </a:pPr>
            <a:endParaRPr lang="fr-FR" sz="1600" dirty="0">
              <a:solidFill>
                <a:srgbClr val="302421"/>
              </a:solidFill>
            </a:endParaRPr>
          </a:p>
        </p:txBody>
      </p:sp>
    </p:spTree>
    <p:extLst>
      <p:ext uri="{BB962C8B-B14F-4D97-AF65-F5344CB8AC3E}">
        <p14:creationId xmlns:p14="http://schemas.microsoft.com/office/powerpoint/2010/main" val="16723465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algn="ctr" eaLnBrk="1" hangingPunct="1">
              <a:spcBef>
                <a:spcPct val="0"/>
              </a:spcBef>
              <a:buClrTx/>
              <a:buSzTx/>
              <a:buFontTx/>
              <a:buNone/>
            </a:pPr>
            <a:r>
              <a:rPr lang="en-US" altLang="fr-FR" sz="2400" b="1">
                <a:solidFill>
                  <a:srgbClr val="302421"/>
                </a:solidFill>
                <a:latin typeface="Calibri" pitchFamily="34" charset="0"/>
              </a:rPr>
              <a:t>AVERTISSEMENT - DISCLAIMER</a:t>
            </a:r>
            <a:endParaRPr lang="en-US" altLang="fr-FR"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eaLnBrk="1" fontAlgn="auto" hangingPunct="1">
              <a:spcBef>
                <a:spcPct val="20000"/>
              </a:spcBef>
              <a:spcAft>
                <a:spcPts val="0"/>
              </a:spcAft>
              <a:defRPr/>
            </a:pPr>
            <a:r>
              <a:rPr lang="fr-FR" sz="1200" b="1" dirty="0">
                <a:solidFill>
                  <a:schemeClr val="bg2">
                    <a:lumMod val="50000"/>
                  </a:scheme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FR"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CH"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CH" sz="1200" b="1" dirty="0">
                <a:solidFill>
                  <a:schemeClr val="bg2">
                    <a:lumMod val="50000"/>
                  </a:schemeClr>
                </a:solidFill>
                <a:latin typeface="Calibri" pitchFamily="34" charset="0"/>
                <a:cs typeface="Calibri" pitchFamily="34" charset="0"/>
              </a:rPr>
              <a:t>This document has been </a:t>
            </a:r>
            <a:r>
              <a:rPr lang="fr-CH" sz="1200" b="1" dirty="0" err="1">
                <a:solidFill>
                  <a:schemeClr val="bg2">
                    <a:lumMod val="50000"/>
                  </a:schemeClr>
                </a:solidFill>
                <a:latin typeface="Calibri" pitchFamily="34" charset="0"/>
                <a:cs typeface="Calibri" pitchFamily="34" charset="0"/>
              </a:rPr>
              <a:t>prepared</a:t>
            </a:r>
            <a:r>
              <a:rPr lang="fr-CH" sz="1200" b="1" dirty="0">
                <a:solidFill>
                  <a:schemeClr val="bg2">
                    <a:lumMod val="50000"/>
                  </a:schemeClr>
                </a:solidFill>
                <a:latin typeface="Calibri" pitchFamily="34" charset="0"/>
                <a:cs typeface="Calibri" pitchFamily="34" charset="0"/>
              </a:rPr>
              <a:t> for the Finance </a:t>
            </a:r>
            <a:r>
              <a:rPr lang="fr-CH" sz="1200" b="1" dirty="0" err="1">
                <a:solidFill>
                  <a:schemeClr val="bg2">
                    <a:lumMod val="50000"/>
                  </a:schemeClr>
                </a:solidFill>
                <a:latin typeface="Calibri" pitchFamily="34" charset="0"/>
                <a:cs typeface="Calibri" pitchFamily="34" charset="0"/>
              </a:rPr>
              <a:t>department</a:t>
            </a:r>
            <a:r>
              <a:rPr lang="fr-CH" sz="1200" b="1" dirty="0">
                <a:solidFill>
                  <a:schemeClr val="bg2">
                    <a:lumMod val="50000"/>
                  </a:schemeClr>
                </a:solidFill>
                <a:latin typeface="Calibri" pitchFamily="34" charset="0"/>
                <a:cs typeface="Calibri" pitchFamily="34" charset="0"/>
              </a:rPr>
              <a:t> of the Client. It must not </a:t>
            </a:r>
            <a:r>
              <a:rPr lang="fr-CH" sz="1200" b="1" dirty="0" err="1">
                <a:solidFill>
                  <a:schemeClr val="bg2">
                    <a:lumMod val="50000"/>
                  </a:schemeClr>
                </a:solidFill>
                <a:latin typeface="Calibri" pitchFamily="34" charset="0"/>
                <a:cs typeface="Calibri" pitchFamily="34" charset="0"/>
              </a:rPr>
              <a:t>be</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communicated</a:t>
            </a:r>
            <a:r>
              <a:rPr lang="fr-CH" sz="1200" b="1">
                <a:solidFill>
                  <a:schemeClr val="bg2">
                    <a:lumMod val="50000"/>
                  </a:schemeClr>
                </a:solidFill>
                <a:latin typeface="Calibri" pitchFamily="34" charset="0"/>
                <a:cs typeface="Calibri" pitchFamily="34" charset="0"/>
              </a:rPr>
              <a:t> or published</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externally</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without</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prior</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written</a:t>
            </a:r>
            <a:r>
              <a:rPr lang="fr-CH" sz="1200" b="1" dirty="0">
                <a:solidFill>
                  <a:schemeClr val="bg2">
                    <a:lumMod val="50000"/>
                  </a:schemeClr>
                </a:solidFill>
                <a:latin typeface="Calibri" pitchFamily="34" charset="0"/>
                <a:cs typeface="Calibri" pitchFamily="34" charset="0"/>
              </a:rPr>
              <a:t> consent of  KERIUS FINANCE </a:t>
            </a:r>
          </a:p>
          <a:p>
            <a:pPr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en-GB" sz="1200" dirty="0">
                <a:solidFill>
                  <a:schemeClr val="bg2">
                    <a:lumMod val="50000"/>
                  </a:scheme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chemeClr val="bg2">
                    <a:lumMod val="50000"/>
                  </a:scheme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chemeClr val="bg2">
                    <a:lumMod val="50000"/>
                  </a:schemeClr>
                </a:solidFill>
                <a:latin typeface="Calibri" pitchFamily="34" charset="0"/>
                <a:cs typeface="Calibri" pitchFamily="34" charset="0"/>
              </a:rPr>
              <a:t>solicitation</a:t>
            </a:r>
            <a:r>
              <a:rPr lang="fr-FR" sz="1200" dirty="0">
                <a:solidFill>
                  <a:schemeClr val="bg2">
                    <a:lumMod val="50000"/>
                  </a:schemeClr>
                </a:solidFill>
                <a:latin typeface="Calibri" pitchFamily="34" charset="0"/>
                <a:cs typeface="Calibri" pitchFamily="34" charset="0"/>
              </a:rPr>
              <a:t> to enter </a:t>
            </a:r>
            <a:r>
              <a:rPr lang="fr-FR" sz="1200" dirty="0" err="1">
                <a:solidFill>
                  <a:schemeClr val="bg2">
                    <a:lumMod val="50000"/>
                  </a:schemeClr>
                </a:solidFill>
                <a:latin typeface="Calibri" pitchFamily="34" charset="0"/>
                <a:cs typeface="Calibri" pitchFamily="34" charset="0"/>
              </a:rPr>
              <a:t>into</a:t>
            </a:r>
            <a:r>
              <a:rPr lang="fr-FR" sz="1200" dirty="0">
                <a:solidFill>
                  <a:schemeClr val="bg2">
                    <a:lumMod val="50000"/>
                  </a:schemeClr>
                </a:solidFill>
                <a:latin typeface="Calibri" pitchFamily="34" charset="0"/>
                <a:cs typeface="Calibri" pitchFamily="34" charset="0"/>
              </a:rPr>
              <a:t> the transactions or processes described </a:t>
            </a:r>
            <a:r>
              <a:rPr lang="fr-FR" sz="1200" dirty="0" err="1">
                <a:solidFill>
                  <a:schemeClr val="bg2">
                    <a:lumMod val="50000"/>
                  </a:schemeClr>
                </a:solidFill>
                <a:latin typeface="Calibri" pitchFamily="34" charset="0"/>
                <a:cs typeface="Calibri" pitchFamily="34" charset="0"/>
              </a:rPr>
              <a:t>herein</a:t>
            </a:r>
            <a:r>
              <a:rPr lang="fr-FR" sz="1200" dirty="0">
                <a:solidFill>
                  <a:schemeClr val="bg2">
                    <a:lumMod val="50000"/>
                  </a:schemeClr>
                </a:solidFill>
                <a:latin typeface="Calibri" pitchFamily="34" charset="0"/>
                <a:cs typeface="Calibri" pitchFamily="34" charset="0"/>
              </a:rPr>
              <a:t>.  If the Client </a:t>
            </a:r>
            <a:r>
              <a:rPr lang="fr-FR" sz="1200" dirty="0" err="1">
                <a:solidFill>
                  <a:schemeClr val="bg2">
                    <a:lumMod val="50000"/>
                  </a:schemeClr>
                </a:solidFill>
                <a:latin typeface="Calibri" pitchFamily="34" charset="0"/>
                <a:cs typeface="Calibri" pitchFamily="34" charset="0"/>
              </a:rPr>
              <a:t>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interested</a:t>
            </a:r>
            <a:r>
              <a:rPr lang="fr-FR" sz="1200" dirty="0">
                <a:solidFill>
                  <a:schemeClr val="bg2">
                    <a:lumMod val="50000"/>
                  </a:schemeClr>
                </a:solidFill>
                <a:latin typeface="Calibri" pitchFamily="34" charset="0"/>
                <a:cs typeface="Calibri" pitchFamily="34" charset="0"/>
              </a:rPr>
              <a:t> in setting up this type of transactions or processes, the Client </a:t>
            </a:r>
            <a:r>
              <a:rPr lang="fr-FR" sz="1200" dirty="0" err="1">
                <a:solidFill>
                  <a:schemeClr val="bg2">
                    <a:lumMod val="50000"/>
                  </a:schemeClr>
                </a:solidFill>
                <a:latin typeface="Calibri" pitchFamily="34" charset="0"/>
                <a:cs typeface="Calibri" pitchFamily="34" charset="0"/>
              </a:rPr>
              <a:t>should</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conduct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analysis</a:t>
            </a:r>
            <a:r>
              <a:rPr lang="fr-FR" sz="1200" dirty="0">
                <a:solidFill>
                  <a:schemeClr val="bg2">
                    <a:lumMod val="50000"/>
                  </a:schemeClr>
                </a:solidFill>
                <a:latin typeface="Calibri" pitchFamily="34" charset="0"/>
                <a:cs typeface="Calibri" pitchFamily="34" charset="0"/>
              </a:rPr>
              <a:t> of the </a:t>
            </a:r>
            <a:r>
              <a:rPr lang="fr-FR" sz="1200" dirty="0" err="1">
                <a:solidFill>
                  <a:schemeClr val="bg2">
                    <a:lumMod val="50000"/>
                  </a:schemeClr>
                </a:solidFill>
                <a:latin typeface="Calibri" pitchFamily="34" charset="0"/>
                <a:cs typeface="Calibri" pitchFamily="34" charset="0"/>
              </a:rPr>
              <a:t>suitability</a:t>
            </a:r>
            <a:r>
              <a:rPr lang="fr-FR" sz="1200" dirty="0">
                <a:solidFill>
                  <a:schemeClr val="bg2">
                    <a:lumMod val="50000"/>
                  </a:schemeClr>
                </a:solidFill>
                <a:latin typeface="Calibri" pitchFamily="34" charset="0"/>
                <a:cs typeface="Calibri" pitchFamily="34" charset="0"/>
              </a:rPr>
              <a:t> to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needs</a:t>
            </a:r>
            <a:r>
              <a:rPr lang="fr-FR" sz="1200" dirty="0">
                <a:solidFill>
                  <a:schemeClr val="bg2">
                    <a:lumMod val="50000"/>
                  </a:schemeClr>
                </a:solidFill>
                <a:latin typeface="Calibri" pitchFamily="34" charset="0"/>
                <a:cs typeface="Calibri" pitchFamily="34" charset="0"/>
              </a:rPr>
              <a:t>.  The Client must </a:t>
            </a:r>
            <a:r>
              <a:rPr lang="fr-FR" sz="1200" dirty="0" err="1">
                <a:solidFill>
                  <a:schemeClr val="bg2">
                    <a:lumMod val="50000"/>
                  </a:schemeClr>
                </a:solidFill>
                <a:latin typeface="Calibri" pitchFamily="34" charset="0"/>
                <a:cs typeface="Calibri" pitchFamily="34" charset="0"/>
              </a:rPr>
              <a:t>also</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verify</a:t>
            </a:r>
            <a:r>
              <a:rPr lang="fr-FR" sz="1200" dirty="0">
                <a:solidFill>
                  <a:schemeClr val="bg2">
                    <a:lumMod val="50000"/>
                  </a:schemeClr>
                </a:solidFill>
                <a:latin typeface="Calibri" pitchFamily="34" charset="0"/>
                <a:cs typeface="Calibri" pitchFamily="34" charset="0"/>
              </a:rPr>
              <a:t> the </a:t>
            </a:r>
            <a:r>
              <a:rPr lang="fr-FR" sz="1200" dirty="0" err="1">
                <a:solidFill>
                  <a:schemeClr val="bg2">
                    <a:lumMod val="50000"/>
                  </a:schemeClr>
                </a:solidFill>
                <a:latin typeface="Calibri" pitchFamily="34" charset="0"/>
                <a:cs typeface="Calibri" pitchFamily="34" charset="0"/>
              </a:rPr>
              <a:t>consequences</a:t>
            </a:r>
            <a:r>
              <a:rPr lang="fr-FR" sz="1200" dirty="0">
                <a:solidFill>
                  <a:schemeClr val="bg2">
                    <a:lumMod val="50000"/>
                  </a:schemeClr>
                </a:solidFill>
                <a:latin typeface="Calibri" pitchFamily="34" charset="0"/>
                <a:cs typeface="Calibri" pitchFamily="34" charset="0"/>
              </a:rPr>
              <a:t> of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decisions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including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accounting</a:t>
            </a:r>
            <a:r>
              <a:rPr lang="fr-FR" sz="1200" dirty="0">
                <a:solidFill>
                  <a:schemeClr val="bg2">
                    <a:lumMod val="50000"/>
                  </a:schemeClr>
                </a:solidFill>
                <a:latin typeface="Calibri" pitchFamily="34" charset="0"/>
                <a:cs typeface="Calibri" pitchFamily="34" charset="0"/>
              </a:rPr>
              <a:t> and fiscal  aspects. </a:t>
            </a:r>
            <a:r>
              <a:rPr lang="en-GB" sz="1200" dirty="0">
                <a:solidFill>
                  <a:schemeClr val="bg2">
                    <a:lumMod val="50000"/>
                  </a:schemeClr>
                </a:solidFill>
                <a:latin typeface="Calibri" pitchFamily="34" charset="0"/>
                <a:cs typeface="Calibri" pitchFamily="34" charset="0"/>
              </a:rPr>
              <a:t>The Client is also responsible for the implementation of his decisions.</a:t>
            </a:r>
          </a:p>
          <a:p>
            <a:pPr algn="just" defTabSz="914400" eaLnBrk="1" fontAlgn="auto" hangingPunct="1">
              <a:spcBef>
                <a:spcPct val="20000"/>
              </a:spcBef>
              <a:spcAft>
                <a:spcPts val="0"/>
              </a:spcAft>
              <a:defRPr/>
            </a:pPr>
            <a:r>
              <a:rPr lang="fr-FR" sz="1200" dirty="0" err="1">
                <a:solidFill>
                  <a:schemeClr val="bg2">
                    <a:lumMod val="50000"/>
                  </a:schemeClr>
                </a:solidFill>
                <a:latin typeface="Calibri" pitchFamily="34" charset="0"/>
                <a:cs typeface="Calibri" pitchFamily="34" charset="0"/>
              </a:rPr>
              <a:t>Neither</a:t>
            </a:r>
            <a:r>
              <a:rPr lang="fr-FR" sz="1200" dirty="0">
                <a:solidFill>
                  <a:schemeClr val="bg2">
                    <a:lumMod val="50000"/>
                  </a:schemeClr>
                </a:solidFill>
                <a:latin typeface="Calibri" pitchFamily="34" charset="0"/>
                <a:cs typeface="Calibri" pitchFamily="34" charset="0"/>
              </a:rPr>
              <a:t>  KERIUS FINANCE </a:t>
            </a:r>
            <a:r>
              <a:rPr lang="fr-FR" sz="1200" dirty="0" err="1">
                <a:solidFill>
                  <a:schemeClr val="bg2">
                    <a:lumMod val="50000"/>
                  </a:schemeClr>
                </a:solidFill>
                <a:latin typeface="Calibri" pitchFamily="34" charset="0"/>
                <a:cs typeface="Calibri" pitchFamily="34" charset="0"/>
              </a:rPr>
              <a:t>nor</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directors</a:t>
            </a:r>
            <a:r>
              <a:rPr lang="fr-FR" sz="1200" dirty="0">
                <a:solidFill>
                  <a:schemeClr val="bg2">
                    <a:lumMod val="50000"/>
                  </a:schemeClr>
                </a:solidFill>
                <a:latin typeface="Calibri" pitchFamily="34" charset="0"/>
                <a:cs typeface="Calibri" pitchFamily="34" charset="0"/>
              </a:rPr>
              <a:t> and </a:t>
            </a:r>
            <a:r>
              <a:rPr lang="fr-FR" sz="1200" dirty="0" err="1">
                <a:solidFill>
                  <a:schemeClr val="bg2">
                    <a:lumMod val="50000"/>
                  </a:schemeClr>
                </a:solidFill>
                <a:latin typeface="Calibri" pitchFamily="34" charset="0"/>
                <a:cs typeface="Calibri" pitchFamily="34" charset="0"/>
              </a:rPr>
              <a:t>employees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accept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for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loss</a:t>
            </a:r>
            <a:r>
              <a:rPr lang="fr-FR" sz="1200" dirty="0">
                <a:solidFill>
                  <a:schemeClr val="bg2">
                    <a:lumMod val="50000"/>
                  </a:schemeClr>
                </a:solidFill>
                <a:latin typeface="Calibri" pitchFamily="34" charset="0"/>
                <a:cs typeface="Calibri" pitchFamily="34" charset="0"/>
              </a:rPr>
              <a:t> or damage </a:t>
            </a:r>
            <a:r>
              <a:rPr lang="fr-FR" sz="1200" dirty="0" err="1">
                <a:solidFill>
                  <a:schemeClr val="bg2">
                    <a:lumMod val="50000"/>
                  </a:schemeClr>
                </a:solidFill>
                <a:latin typeface="Calibri" pitchFamily="34" charset="0"/>
                <a:cs typeface="Calibri" pitchFamily="34" charset="0"/>
              </a:rPr>
              <a:t>resulting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from</a:t>
            </a:r>
            <a:r>
              <a:rPr lang="fr-FR" sz="1200" dirty="0">
                <a:solidFill>
                  <a:schemeClr val="bg2">
                    <a:lumMod val="50000"/>
                  </a:schemeClr>
                </a:solidFill>
                <a:latin typeface="Calibri" pitchFamily="34" charset="0"/>
                <a:cs typeface="Calibri" pitchFamily="34" charset="0"/>
              </a:rPr>
              <a:t> the use of this document and </a:t>
            </a:r>
            <a:r>
              <a:rPr lang="fr-FR" sz="1200" dirty="0" err="1">
                <a:solidFill>
                  <a:schemeClr val="bg2">
                    <a:lumMod val="50000"/>
                  </a:schemeClr>
                </a:solidFill>
                <a:latin typeface="Calibri" pitchFamily="34" charset="0"/>
                <a:cs typeface="Calibri" pitchFamily="34" charset="0"/>
              </a:rPr>
              <a:t>expressly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excludes</a:t>
            </a:r>
            <a:r>
              <a:rPr lang="fr-FR" sz="1200" dirty="0">
                <a:solidFill>
                  <a:schemeClr val="bg2">
                    <a:lumMod val="50000"/>
                  </a:schemeClr>
                </a:solidFill>
                <a:latin typeface="Calibri" pitchFamily="34" charset="0"/>
                <a:cs typeface="Calibri" pitchFamily="34" charset="0"/>
              </a:rPr>
              <a:t> all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in respect of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implication of the described </a:t>
            </a:r>
            <a:r>
              <a:rPr lang="fr-FR" sz="1200" dirty="0" err="1">
                <a:solidFill>
                  <a:schemeClr val="bg2">
                    <a:lumMod val="50000"/>
                  </a:schemeClr>
                </a:solidFill>
                <a:latin typeface="Calibri" pitchFamily="34" charset="0"/>
                <a:cs typeface="Calibri" pitchFamily="34" charset="0"/>
              </a:rPr>
              <a:t>ideas</a:t>
            </a:r>
            <a:r>
              <a:rPr lang="fr-FR" sz="1200" dirty="0">
                <a:solidFill>
                  <a:schemeClr val="bg2">
                    <a:lumMod val="50000"/>
                  </a:schemeClr>
                </a:solidFill>
                <a:latin typeface="Calibri" pitchFamily="34" charset="0"/>
                <a:cs typeface="Calibri" pitchFamily="34" charset="0"/>
              </a:rPr>
              <a:t> or transactions on the </a:t>
            </a:r>
            <a:r>
              <a:rPr lang="fr-FR" sz="1200" dirty="0" err="1">
                <a:solidFill>
                  <a:schemeClr val="bg2">
                    <a:lumMod val="50000"/>
                  </a:schemeClr>
                </a:solidFill>
                <a:latin typeface="Calibri" pitchFamily="34" charset="0"/>
                <a:cs typeface="Calibri" pitchFamily="34" charset="0"/>
              </a:rPr>
              <a:t>Client’s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specific</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particulars</a:t>
            </a:r>
            <a:r>
              <a:rPr lang="fr-FR" sz="1200" dirty="0">
                <a:solidFill>
                  <a:schemeClr val="bg2">
                    <a:lumMod val="50000"/>
                  </a:scheme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eaLnBrk="1" hangingPunct="1">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67639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7523</TotalTime>
  <Words>514</Words>
  <Application>Microsoft Office PowerPoint</Application>
  <PresentationFormat>Affichage à l'écran (4:3)</PresentationFormat>
  <Paragraphs>51</Paragraphs>
  <Slides>7</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7</vt:i4>
      </vt:variant>
    </vt:vector>
  </HeadingPairs>
  <TitlesOfParts>
    <vt:vector size="15" baseType="lpstr">
      <vt:lpstr>Andale Sans UI</vt:lpstr>
      <vt:lpstr>Arial</vt:lpstr>
      <vt:lpstr>Calibri</vt:lpstr>
      <vt:lpstr>News Gothic MT</vt:lpstr>
      <vt:lpstr>Times New Roman</vt:lpstr>
      <vt:lpstr>Verdana</vt:lpstr>
      <vt:lpstr>Wingdings</vt:lpstr>
      <vt:lpstr>Inspiration</vt:lpstr>
      <vt:lpstr>Couverture des risques de change Cotations indicatives</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Sébastien Rouzaire - Kerius Finance</cp:lastModifiedBy>
  <cp:revision>998</cp:revision>
  <cp:lastPrinted>2015-12-22T14:35:12Z</cp:lastPrinted>
  <dcterms:created xsi:type="dcterms:W3CDTF">2010-04-23T15:09:35Z</dcterms:created>
  <dcterms:modified xsi:type="dcterms:W3CDTF">2016-01-29T10:26:34Z</dcterms:modified>
</cp:coreProperties>
</file>