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Lst>
  <p:notesMasterIdLst>
    <p:notesMasterId r:id="rId9"/>
  </p:notesMasterIdLst>
  <p:sldIdLst>
    <p:sldId id="256" r:id="rId2"/>
    <p:sldId id="455" r:id="rId3"/>
    <p:sldId id="456" r:id="rId4"/>
    <p:sldId id="457" r:id="rId5"/>
    <p:sldId id="458" r:id="rId6"/>
    <p:sldId id="451" r:id="rId7"/>
    <p:sldId id="450" r:id="rId8"/>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014">
          <p15:clr>
            <a:srgbClr val="A4A3A4"/>
          </p15:clr>
        </p15:guide>
        <p15:guide id="4" orient="horz" pos="3774">
          <p15:clr>
            <a:srgbClr val="A4A3A4"/>
          </p15:clr>
        </p15:guide>
        <p15:guide id="5" pos="5352">
          <p15:clr>
            <a:srgbClr val="A4A3A4"/>
          </p15:clr>
        </p15:guide>
        <p15:guide id="6" pos="396">
          <p15:clr>
            <a:srgbClr val="A4A3A4"/>
          </p15:clr>
        </p15:guide>
        <p15:guide id="7" orient="horz" pos="825">
          <p15:clr>
            <a:srgbClr val="A4A3A4"/>
          </p15:clr>
        </p15:guide>
        <p15:guide id="8" pos="5594">
          <p15:clr>
            <a:srgbClr val="A4A3A4"/>
          </p15:clr>
        </p15:guide>
        <p15:guide id="9" pos="19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51B0"/>
    <a:srgbClr val="FF0000"/>
    <a:srgbClr val="BD8803"/>
    <a:srgbClr val="EE8012"/>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621" autoAdjust="0"/>
    <p:restoredTop sz="86410" autoAdjust="0"/>
  </p:normalViewPr>
  <p:slideViewPr>
    <p:cSldViewPr snapToGrid="0">
      <p:cViewPr varScale="1">
        <p:scale>
          <a:sx n="72" d="100"/>
          <a:sy n="72" d="100"/>
        </p:scale>
        <p:origin x="902" y="62"/>
      </p:cViewPr>
      <p:guideLst>
        <p:guide orient="horz" pos="2160"/>
        <p:guide pos="2880"/>
        <p:guide orient="horz" pos="1014"/>
        <p:guide orient="horz" pos="3774"/>
        <p:guide pos="5352"/>
        <p:guide pos="396"/>
        <p:guide orient="horz" pos="825"/>
        <p:guide pos="5594"/>
        <p:guide pos="193"/>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16/02/2016</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2/16/2016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2/16/2016</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2/16/2016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2/16/2016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2/16/2016</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2/16/2016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2/16/2016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2/16/2016</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2/16/2016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2/16/2016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2/16/2016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Fermeture de fin d'année"/>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22109" y="269875"/>
            <a:ext cx="880604" cy="6599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2/16/2016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2/16/2016</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2/16/2016</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2/16/2016</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2/16/2016</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2/16/2016</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2/16/2016</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2/16/2016</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610100"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831974" y="3794126"/>
            <a:ext cx="6592093" cy="793750"/>
          </a:xfrm>
        </p:spPr>
        <p:txBody>
          <a:bodyPr anchor="ctr" anchorCtr="0"/>
          <a:lstStyle/>
          <a:p>
            <a:pPr>
              <a:lnSpc>
                <a:spcPct val="100000"/>
              </a:lnSpc>
              <a:spcBef>
                <a:spcPts val="600"/>
              </a:spcBef>
            </a:pPr>
            <a:r>
              <a:rPr lang="fr-FR" sz="2500" b="0" dirty="0" smtClean="0">
                <a:solidFill>
                  <a:srgbClr val="302421"/>
                </a:solidFill>
                <a:latin typeface="Calibri" pitchFamily="34" charset="0"/>
                <a:cs typeface="Arial" pitchFamily="34" charset="0"/>
              </a:rPr>
              <a:t>Couverture des risques de change</a:t>
            </a:r>
            <a:br>
              <a:rPr lang="fr-FR" sz="2500" b="0" dirty="0" smtClean="0">
                <a:solidFill>
                  <a:srgbClr val="302421"/>
                </a:solidFill>
                <a:latin typeface="Calibri" pitchFamily="34" charset="0"/>
                <a:cs typeface="Arial" pitchFamily="34" charset="0"/>
              </a:rPr>
            </a:br>
            <a:r>
              <a:rPr lang="fr-FR" sz="2500" b="0" dirty="0" smtClean="0">
                <a:solidFill>
                  <a:srgbClr val="302421"/>
                </a:solidFill>
                <a:latin typeface="Calibri" pitchFamily="34" charset="0"/>
                <a:cs typeface="Arial" pitchFamily="34" charset="0"/>
              </a:rPr>
              <a:t>Cotations bancaires</a:t>
            </a:r>
            <a:endParaRPr lang="fr-FR" sz="2500" b="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dirty="0" smtClean="0">
                <a:solidFill>
                  <a:srgbClr val="302421"/>
                </a:solidFill>
                <a:latin typeface="Calibri" pitchFamily="34" charset="0"/>
              </a:rPr>
              <a:t>16 février 2016</a:t>
            </a:r>
            <a:endParaRPr lang="fr-FR" dirty="0">
              <a:solidFill>
                <a:srgbClr val="302421"/>
              </a:solidFill>
              <a:latin typeface="Calibri" pitchFamily="34" charset="0"/>
            </a:endParaRPr>
          </a:p>
        </p:txBody>
      </p:sp>
      <p:sp>
        <p:nvSpPr>
          <p:cNvPr id="9"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endParaRPr lang="fr-FR" sz="1000" i="1" dirty="0" smtClean="0">
              <a:solidFill>
                <a:srgbClr val="302421"/>
              </a:solidFill>
              <a:latin typeface="Calibri" pitchFamily="34" charset="0"/>
            </a:endParaRPr>
          </a:p>
          <a:p>
            <a:pPr marL="342900" indent="-342900" algn="ctr" defTabSz="914400">
              <a:spcBef>
                <a:spcPct val="20000"/>
              </a:spcBef>
            </a:pPr>
            <a:r>
              <a:rPr lang="fr-FR" sz="1000" i="1" dirty="0" smtClean="0">
                <a:solidFill>
                  <a:srgbClr val="302421"/>
                </a:solidFill>
                <a:latin typeface="Calibri" pitchFamily="34" charset="0"/>
              </a:rPr>
              <a:t>Membre </a:t>
            </a:r>
            <a:r>
              <a:rPr lang="fr-FR" sz="1000" i="1" dirty="0">
                <a:solidFill>
                  <a:srgbClr val="302421"/>
                </a:solidFill>
                <a:latin typeface="Calibri" pitchFamily="34" charset="0"/>
              </a:rPr>
              <a:t>de l’ANACOFI  CIF- Association agréée par l’AMF  </a:t>
            </a:r>
            <a:r>
              <a:rPr lang="fr-FR" sz="1000" i="1" dirty="0" smtClean="0">
                <a:solidFill>
                  <a:srgbClr val="302421"/>
                </a:solidFill>
                <a:latin typeface="Calibri" pitchFamily="34" charset="0"/>
              </a:rPr>
              <a:t>- ORIAS N° </a:t>
            </a:r>
            <a:r>
              <a:rPr lang="fr-FR" sz="1000" i="1" dirty="0">
                <a:solidFill>
                  <a:srgbClr val="302421"/>
                </a:solidFill>
                <a:latin typeface="Calibri" pitchFamily="34" charset="0"/>
              </a:rPr>
              <a:t>13000716</a:t>
            </a:r>
          </a:p>
        </p:txBody>
      </p:sp>
      <p:pic>
        <p:nvPicPr>
          <p:cNvPr id="1026" name="Picture 2" descr="Fermeture de fin d'anné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20412" y="2197100"/>
            <a:ext cx="1815216" cy="13603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1"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312" y="3972143"/>
            <a:ext cx="6002888" cy="2484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311" y="1136857"/>
            <a:ext cx="6002889" cy="26863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Cotations EURUSD</a:t>
            </a:r>
            <a:endParaRPr lang="fr-FR" sz="2400" dirty="0">
              <a:latin typeface="Calibri" panose="020F0502020204030204" pitchFamily="34" charset="0"/>
            </a:endParaRPr>
          </a:p>
        </p:txBody>
      </p:sp>
      <p:sp>
        <p:nvSpPr>
          <p:cNvPr id="6" name="ZoneTexte 5"/>
          <p:cNvSpPr txBox="1"/>
          <p:nvPr/>
        </p:nvSpPr>
        <p:spPr>
          <a:xfrm>
            <a:off x="6687965" y="2249199"/>
            <a:ext cx="1917908" cy="461665"/>
          </a:xfrm>
          <a:prstGeom prst="rect">
            <a:avLst/>
          </a:prstGeom>
          <a:noFill/>
        </p:spPr>
        <p:txBody>
          <a:bodyPr wrap="square" rtlCol="0">
            <a:spAutoFit/>
          </a:bodyPr>
          <a:lstStyle/>
          <a:p>
            <a:pPr algn="ctr"/>
            <a:r>
              <a:rPr lang="fr-FR" sz="2400" dirty="0" err="1" smtClean="0">
                <a:latin typeface="Calibri" panose="020F0502020204030204" pitchFamily="34" charset="0"/>
              </a:rPr>
              <a:t>Natixis</a:t>
            </a:r>
            <a:endParaRPr lang="fr-FR" sz="2400" dirty="0">
              <a:latin typeface="Calibri" panose="020F0502020204030204" pitchFamily="34" charset="0"/>
            </a:endParaRPr>
          </a:p>
        </p:txBody>
      </p:sp>
      <p:sp>
        <p:nvSpPr>
          <p:cNvPr id="8" name="ZoneTexte 7"/>
          <p:cNvSpPr txBox="1"/>
          <p:nvPr/>
        </p:nvSpPr>
        <p:spPr>
          <a:xfrm>
            <a:off x="6687965" y="4960684"/>
            <a:ext cx="1917908" cy="461665"/>
          </a:xfrm>
          <a:prstGeom prst="rect">
            <a:avLst/>
          </a:prstGeom>
          <a:noFill/>
        </p:spPr>
        <p:txBody>
          <a:bodyPr wrap="square" rtlCol="0">
            <a:spAutoFit/>
          </a:bodyPr>
          <a:lstStyle/>
          <a:p>
            <a:pPr algn="ctr"/>
            <a:r>
              <a:rPr lang="fr-FR" sz="2400" dirty="0" smtClean="0">
                <a:latin typeface="Calibri" panose="020F0502020204030204" pitchFamily="34" charset="0"/>
              </a:rPr>
              <a:t>Fortis</a:t>
            </a:r>
            <a:endParaRPr lang="fr-FR" sz="2400" dirty="0">
              <a:latin typeface="Calibri" panose="020F0502020204030204" pitchFamily="34" charset="0"/>
            </a:endParaRPr>
          </a:p>
        </p:txBody>
      </p:sp>
      <p:sp>
        <p:nvSpPr>
          <p:cNvPr id="10" name="ZoneTexte 9"/>
          <p:cNvSpPr txBox="1"/>
          <p:nvPr/>
        </p:nvSpPr>
        <p:spPr>
          <a:xfrm>
            <a:off x="169311" y="6496833"/>
            <a:ext cx="7056437" cy="338554"/>
          </a:xfrm>
          <a:prstGeom prst="rect">
            <a:avLst/>
          </a:prstGeom>
          <a:noFill/>
        </p:spPr>
        <p:txBody>
          <a:bodyPr wrap="square" rtlCol="0">
            <a:spAutoFit/>
          </a:bodyPr>
          <a:lstStyle/>
          <a:p>
            <a:r>
              <a:rPr lang="fr-FR" sz="1600" b="1" dirty="0" smtClean="0">
                <a:latin typeface="Calibri" panose="020F0502020204030204" pitchFamily="34" charset="0"/>
              </a:rPr>
              <a:t>*ATMF</a:t>
            </a:r>
            <a:r>
              <a:rPr lang="fr-FR" sz="1600" dirty="0" smtClean="0">
                <a:latin typeface="Calibri" panose="020F0502020204030204" pitchFamily="34" charset="0"/>
              </a:rPr>
              <a:t> = « At the money </a:t>
            </a:r>
            <a:r>
              <a:rPr lang="fr-FR" sz="1600" dirty="0" err="1" smtClean="0">
                <a:latin typeface="Calibri" panose="020F0502020204030204" pitchFamily="34" charset="0"/>
              </a:rPr>
              <a:t>forward</a:t>
            </a:r>
            <a:r>
              <a:rPr lang="fr-FR" sz="1600" dirty="0" smtClean="0">
                <a:latin typeface="Calibri" panose="020F0502020204030204" pitchFamily="34" charset="0"/>
              </a:rPr>
              <a:t> » =&gt; cours d’exercice = cours à terme</a:t>
            </a:r>
            <a:endParaRPr lang="fr-FR" sz="1600" dirty="0">
              <a:latin typeface="Calibri" panose="020F0502020204030204" pitchFamily="34" charset="0"/>
            </a:endParaRPr>
          </a:p>
        </p:txBody>
      </p:sp>
    </p:spTree>
    <p:extLst>
      <p:ext uri="{BB962C8B-B14F-4D97-AF65-F5344CB8AC3E}">
        <p14:creationId xmlns:p14="http://schemas.microsoft.com/office/powerpoint/2010/main" val="245139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Cotations EURGBP</a:t>
            </a:r>
            <a:endParaRPr lang="fr-FR" sz="2400" dirty="0">
              <a:latin typeface="Calibri" panose="020F0502020204030204" pitchFamily="34" charset="0"/>
            </a:endParaRPr>
          </a:p>
        </p:txBody>
      </p:sp>
      <p:sp>
        <p:nvSpPr>
          <p:cNvPr id="6" name="ZoneTexte 5"/>
          <p:cNvSpPr txBox="1"/>
          <p:nvPr/>
        </p:nvSpPr>
        <p:spPr>
          <a:xfrm>
            <a:off x="715962" y="1157908"/>
            <a:ext cx="6029325" cy="461665"/>
          </a:xfrm>
          <a:prstGeom prst="rect">
            <a:avLst/>
          </a:prstGeom>
          <a:noFill/>
        </p:spPr>
        <p:txBody>
          <a:bodyPr wrap="square" rtlCol="0">
            <a:spAutoFit/>
          </a:bodyPr>
          <a:lstStyle/>
          <a:p>
            <a:r>
              <a:rPr lang="fr-FR" sz="2400" dirty="0" err="1" smtClean="0">
                <a:latin typeface="Calibri" panose="020F0502020204030204" pitchFamily="34" charset="0"/>
              </a:rPr>
              <a:t>Natixis</a:t>
            </a:r>
            <a:endParaRPr lang="fr-FR" sz="2400" dirty="0">
              <a:latin typeface="Calibri" panose="020F0502020204030204" pitchFamily="34" charset="0"/>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5962" y="1808922"/>
            <a:ext cx="7712075"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963" y="4562060"/>
            <a:ext cx="7712075"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ZoneTexte 9"/>
          <p:cNvSpPr txBox="1"/>
          <p:nvPr/>
        </p:nvSpPr>
        <p:spPr>
          <a:xfrm>
            <a:off x="715963" y="3817681"/>
            <a:ext cx="1917908" cy="461665"/>
          </a:xfrm>
          <a:prstGeom prst="rect">
            <a:avLst/>
          </a:prstGeom>
          <a:noFill/>
        </p:spPr>
        <p:txBody>
          <a:bodyPr wrap="square" rtlCol="0">
            <a:spAutoFit/>
          </a:bodyPr>
          <a:lstStyle/>
          <a:p>
            <a:r>
              <a:rPr lang="fr-FR" sz="2400" dirty="0" smtClean="0">
                <a:latin typeface="Calibri" panose="020F0502020204030204" pitchFamily="34" charset="0"/>
              </a:rPr>
              <a:t>Fortis</a:t>
            </a:r>
            <a:endParaRPr lang="fr-FR" sz="2400" dirty="0">
              <a:latin typeface="Calibri" panose="020F0502020204030204" pitchFamily="34" charset="0"/>
            </a:endParaRPr>
          </a:p>
        </p:txBody>
      </p:sp>
    </p:spTree>
    <p:extLst>
      <p:ext uri="{BB962C8B-B14F-4D97-AF65-F5344CB8AC3E}">
        <p14:creationId xmlns:p14="http://schemas.microsoft.com/office/powerpoint/2010/main" val="35382930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Cotations EURRUB</a:t>
            </a:r>
            <a:endParaRPr lang="fr-FR" sz="2400" dirty="0">
              <a:latin typeface="Calibri" panose="020F0502020204030204" pitchFamily="34" charset="0"/>
            </a:endParaRPr>
          </a:p>
        </p:txBody>
      </p:sp>
      <p:sp>
        <p:nvSpPr>
          <p:cNvPr id="7" name="ZoneTexte 6"/>
          <p:cNvSpPr txBox="1"/>
          <p:nvPr/>
        </p:nvSpPr>
        <p:spPr>
          <a:xfrm>
            <a:off x="715962" y="1157908"/>
            <a:ext cx="6029325" cy="461665"/>
          </a:xfrm>
          <a:prstGeom prst="rect">
            <a:avLst/>
          </a:prstGeom>
          <a:noFill/>
        </p:spPr>
        <p:txBody>
          <a:bodyPr wrap="square" rtlCol="0">
            <a:spAutoFit/>
          </a:bodyPr>
          <a:lstStyle/>
          <a:p>
            <a:r>
              <a:rPr lang="fr-FR" sz="2400" dirty="0" err="1" smtClean="0">
                <a:latin typeface="Calibri" panose="020F0502020204030204" pitchFamily="34" charset="0"/>
              </a:rPr>
              <a:t>Natixis</a:t>
            </a:r>
            <a:endParaRPr lang="fr-FR" sz="2400" dirty="0">
              <a:latin typeface="Calibri" panose="020F0502020204030204" pitchFamily="34" charset="0"/>
            </a:endParaRPr>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5963" y="1796981"/>
            <a:ext cx="7712075" cy="1355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5963" y="4634810"/>
            <a:ext cx="7712075" cy="1363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ZoneTexte 9"/>
          <p:cNvSpPr txBox="1"/>
          <p:nvPr/>
        </p:nvSpPr>
        <p:spPr>
          <a:xfrm>
            <a:off x="694671" y="3847499"/>
            <a:ext cx="1917908" cy="461665"/>
          </a:xfrm>
          <a:prstGeom prst="rect">
            <a:avLst/>
          </a:prstGeom>
          <a:noFill/>
        </p:spPr>
        <p:txBody>
          <a:bodyPr wrap="square" rtlCol="0">
            <a:spAutoFit/>
          </a:bodyPr>
          <a:lstStyle/>
          <a:p>
            <a:r>
              <a:rPr lang="fr-FR" sz="2400" dirty="0" smtClean="0">
                <a:latin typeface="Calibri" panose="020F0502020204030204" pitchFamily="34" charset="0"/>
              </a:rPr>
              <a:t>Fortis</a:t>
            </a:r>
            <a:endParaRPr lang="fr-FR" sz="2400" dirty="0">
              <a:latin typeface="Calibri" panose="020F0502020204030204" pitchFamily="34" charset="0"/>
            </a:endParaRPr>
          </a:p>
        </p:txBody>
      </p:sp>
      <p:sp>
        <p:nvSpPr>
          <p:cNvPr id="2" name="ZoneTexte 1"/>
          <p:cNvSpPr txBox="1"/>
          <p:nvPr/>
        </p:nvSpPr>
        <p:spPr>
          <a:xfrm>
            <a:off x="4720856" y="4192913"/>
            <a:ext cx="829339" cy="430887"/>
          </a:xfrm>
          <a:prstGeom prst="rect">
            <a:avLst/>
          </a:prstGeom>
          <a:noFill/>
          <a:ln>
            <a:solidFill>
              <a:schemeClr val="bg1">
                <a:lumMod val="50000"/>
              </a:schemeClr>
            </a:solidFill>
          </a:ln>
        </p:spPr>
        <p:txBody>
          <a:bodyPr wrap="square" rtlCol="0">
            <a:spAutoFit/>
          </a:bodyPr>
          <a:lstStyle/>
          <a:p>
            <a:pPr algn="just"/>
            <a:r>
              <a:rPr lang="fr-FR" sz="1100" dirty="0" smtClean="0">
                <a:latin typeface="Calibri" panose="020F0502020204030204" pitchFamily="34" charset="0"/>
              </a:rPr>
              <a:t>Dette € de PF Russie *</a:t>
            </a:r>
            <a:endParaRPr lang="fr-FR" sz="1100" dirty="0">
              <a:latin typeface="Calibri" panose="020F0502020204030204" pitchFamily="34" charset="0"/>
            </a:endParaRPr>
          </a:p>
        </p:txBody>
      </p:sp>
      <p:sp>
        <p:nvSpPr>
          <p:cNvPr id="8" name="ZoneTexte 7"/>
          <p:cNvSpPr txBox="1"/>
          <p:nvPr/>
        </p:nvSpPr>
        <p:spPr>
          <a:xfrm>
            <a:off x="5550195" y="1535371"/>
            <a:ext cx="2877843" cy="261610"/>
          </a:xfrm>
          <a:prstGeom prst="rect">
            <a:avLst/>
          </a:prstGeom>
          <a:noFill/>
          <a:ln>
            <a:solidFill>
              <a:schemeClr val="bg1">
                <a:lumMod val="50000"/>
              </a:schemeClr>
            </a:solidFill>
          </a:ln>
        </p:spPr>
        <p:txBody>
          <a:bodyPr wrap="square" rtlCol="0">
            <a:spAutoFit/>
          </a:bodyPr>
          <a:lstStyle/>
          <a:p>
            <a:pPr algn="just"/>
            <a:r>
              <a:rPr lang="fr-FR" sz="1100" dirty="0" smtClean="0">
                <a:latin typeface="Calibri" panose="020F0502020204030204" pitchFamily="34" charset="0"/>
              </a:rPr>
              <a:t>Facturations RUB de PF SPRL à PF Russie</a:t>
            </a:r>
            <a:endParaRPr lang="fr-FR" sz="1100" dirty="0">
              <a:latin typeface="Calibri" panose="020F0502020204030204" pitchFamily="34" charset="0"/>
            </a:endParaRPr>
          </a:p>
        </p:txBody>
      </p:sp>
      <p:sp>
        <p:nvSpPr>
          <p:cNvPr id="9" name="ZoneTexte 8"/>
          <p:cNvSpPr txBox="1"/>
          <p:nvPr/>
        </p:nvSpPr>
        <p:spPr>
          <a:xfrm>
            <a:off x="510363" y="6106203"/>
            <a:ext cx="8027581" cy="600164"/>
          </a:xfrm>
          <a:prstGeom prst="rect">
            <a:avLst/>
          </a:prstGeom>
          <a:noFill/>
          <a:ln>
            <a:solidFill>
              <a:schemeClr val="bg1">
                <a:lumMod val="50000"/>
              </a:schemeClr>
            </a:solidFill>
          </a:ln>
        </p:spPr>
        <p:txBody>
          <a:bodyPr wrap="square" rtlCol="0">
            <a:spAutoFit/>
          </a:bodyPr>
          <a:lstStyle/>
          <a:p>
            <a:pPr algn="just"/>
            <a:r>
              <a:rPr lang="fr-FR" sz="1100" dirty="0" smtClean="0">
                <a:latin typeface="Calibri" panose="020F0502020204030204" pitchFamily="34" charset="0"/>
              </a:rPr>
              <a:t>* 256KE de factures commerciales intragroupe </a:t>
            </a:r>
          </a:p>
          <a:p>
            <a:pPr algn="just"/>
            <a:r>
              <a:rPr lang="fr-FR" sz="1100" dirty="0" smtClean="0">
                <a:latin typeface="Calibri" panose="020F0502020204030204" pitchFamily="34" charset="0"/>
              </a:rPr>
              <a:t>   43KE de prêt financier intragroupe </a:t>
            </a:r>
          </a:p>
          <a:p>
            <a:pPr algn="just"/>
            <a:r>
              <a:rPr lang="fr-FR" sz="1100" dirty="0" smtClean="0">
                <a:latin typeface="Calibri" panose="020F0502020204030204" pitchFamily="34" charset="0"/>
              </a:rPr>
              <a:t>=&gt; Couvertures à réaliser sur PF Russie ou PF SPRL en « cash </a:t>
            </a:r>
            <a:r>
              <a:rPr lang="fr-FR" sz="1100" dirty="0" err="1" smtClean="0">
                <a:latin typeface="Calibri" panose="020F0502020204030204" pitchFamily="34" charset="0"/>
              </a:rPr>
              <a:t>settlement</a:t>
            </a:r>
            <a:r>
              <a:rPr lang="fr-FR" sz="1100" dirty="0" smtClean="0">
                <a:latin typeface="Calibri" panose="020F0502020204030204" pitchFamily="34" charset="0"/>
              </a:rPr>
              <a:t> » pour compenser le gain ou la perte de change de PF Russie?</a:t>
            </a:r>
            <a:endParaRPr lang="fr-FR" sz="1100" dirty="0">
              <a:latin typeface="Calibri" panose="020F0502020204030204" pitchFamily="34" charset="0"/>
            </a:endParaRPr>
          </a:p>
        </p:txBody>
      </p:sp>
      <p:sp>
        <p:nvSpPr>
          <p:cNvPr id="11" name="ZoneTexte 10"/>
          <p:cNvSpPr txBox="1"/>
          <p:nvPr/>
        </p:nvSpPr>
        <p:spPr>
          <a:xfrm>
            <a:off x="4724400" y="1363435"/>
            <a:ext cx="829339" cy="430887"/>
          </a:xfrm>
          <a:prstGeom prst="rect">
            <a:avLst/>
          </a:prstGeom>
          <a:noFill/>
          <a:ln>
            <a:solidFill>
              <a:schemeClr val="bg1">
                <a:lumMod val="50000"/>
              </a:schemeClr>
            </a:solidFill>
          </a:ln>
        </p:spPr>
        <p:txBody>
          <a:bodyPr wrap="square" rtlCol="0">
            <a:spAutoFit/>
          </a:bodyPr>
          <a:lstStyle/>
          <a:p>
            <a:pPr algn="just"/>
            <a:r>
              <a:rPr lang="fr-FR" sz="1100" dirty="0" smtClean="0">
                <a:latin typeface="Calibri" panose="020F0502020204030204" pitchFamily="34" charset="0"/>
              </a:rPr>
              <a:t>Dette € de PF Russie *</a:t>
            </a:r>
            <a:endParaRPr lang="fr-FR" sz="1100" dirty="0">
              <a:latin typeface="Calibri" panose="020F0502020204030204" pitchFamily="34" charset="0"/>
            </a:endParaRPr>
          </a:p>
        </p:txBody>
      </p:sp>
      <p:sp>
        <p:nvSpPr>
          <p:cNvPr id="12" name="ZoneTexte 11"/>
          <p:cNvSpPr txBox="1"/>
          <p:nvPr/>
        </p:nvSpPr>
        <p:spPr>
          <a:xfrm>
            <a:off x="5550195" y="4373200"/>
            <a:ext cx="2877843" cy="261610"/>
          </a:xfrm>
          <a:prstGeom prst="rect">
            <a:avLst/>
          </a:prstGeom>
          <a:noFill/>
          <a:ln>
            <a:solidFill>
              <a:schemeClr val="bg1">
                <a:lumMod val="50000"/>
              </a:schemeClr>
            </a:solidFill>
          </a:ln>
        </p:spPr>
        <p:txBody>
          <a:bodyPr wrap="square" rtlCol="0">
            <a:spAutoFit/>
          </a:bodyPr>
          <a:lstStyle/>
          <a:p>
            <a:pPr algn="just"/>
            <a:r>
              <a:rPr lang="fr-FR" sz="1100" dirty="0" smtClean="0">
                <a:latin typeface="Calibri" panose="020F0502020204030204" pitchFamily="34" charset="0"/>
              </a:rPr>
              <a:t>Facturations RUB de PF SPRL à PF Russie</a:t>
            </a:r>
            <a:endParaRPr lang="fr-FR" sz="1100" dirty="0">
              <a:latin typeface="Calibri" panose="020F0502020204030204" pitchFamily="34" charset="0"/>
            </a:endParaRPr>
          </a:p>
        </p:txBody>
      </p:sp>
    </p:spTree>
    <p:extLst>
      <p:ext uri="{BB962C8B-B14F-4D97-AF65-F5344CB8AC3E}">
        <p14:creationId xmlns:p14="http://schemas.microsoft.com/office/powerpoint/2010/main" val="26370989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Etapes suivantes</a:t>
            </a:r>
            <a:endParaRPr lang="fr-FR" sz="2400" dirty="0">
              <a:latin typeface="Calibri" panose="020F0502020204030204" pitchFamily="34" charset="0"/>
            </a:endParaRPr>
          </a:p>
        </p:txBody>
      </p:sp>
      <p:sp>
        <p:nvSpPr>
          <p:cNvPr id="7" name="ZoneTexte 6"/>
          <p:cNvSpPr txBox="1"/>
          <p:nvPr/>
        </p:nvSpPr>
        <p:spPr>
          <a:xfrm>
            <a:off x="159489" y="1116420"/>
            <a:ext cx="8726094" cy="4924425"/>
          </a:xfrm>
          <a:prstGeom prst="rect">
            <a:avLst/>
          </a:prstGeom>
          <a:noFill/>
        </p:spPr>
        <p:txBody>
          <a:bodyPr wrap="square" rtlCol="0">
            <a:spAutoFit/>
          </a:bodyPr>
          <a:lstStyle/>
          <a:p>
            <a:pPr algn="just"/>
            <a:r>
              <a:rPr lang="fr-FR" b="1" dirty="0" smtClean="0">
                <a:latin typeface="Calibri" panose="020F0502020204030204" pitchFamily="34" charset="0"/>
              </a:rPr>
              <a:t>EURUSD</a:t>
            </a:r>
            <a:r>
              <a:rPr lang="fr-FR" dirty="0" smtClean="0">
                <a:latin typeface="Calibri" panose="020F0502020204030204" pitchFamily="34" charset="0"/>
              </a:rPr>
              <a:t> </a:t>
            </a:r>
            <a:r>
              <a:rPr lang="fr-FR" b="1" dirty="0" smtClean="0">
                <a:latin typeface="Calibri" panose="020F0502020204030204" pitchFamily="34" charset="0"/>
              </a:rPr>
              <a:t>: </a:t>
            </a:r>
          </a:p>
          <a:p>
            <a:pPr marL="180975" indent="-180975" algn="just">
              <a:buFont typeface="Arial" panose="020B0604020202020204" pitchFamily="34" charset="0"/>
              <a:buChar char="•"/>
            </a:pPr>
            <a:r>
              <a:rPr lang="fr-FR" sz="1600" dirty="0" smtClean="0">
                <a:latin typeface="Calibri" panose="020F0502020204030204" pitchFamily="34" charset="0"/>
              </a:rPr>
              <a:t>Choisir le niveau de protection des options (cours à terme, 1.15 ou 1.20) </a:t>
            </a:r>
            <a:endParaRPr lang="fr-FR" sz="1600" dirty="0" smtClean="0">
              <a:latin typeface="Calibri" panose="020F0502020204030204" pitchFamily="34" charset="0"/>
            </a:endParaRPr>
          </a:p>
          <a:p>
            <a:pPr marL="180975" indent="-180975" algn="just">
              <a:buFont typeface="Arial" panose="020B0604020202020204" pitchFamily="34" charset="0"/>
              <a:buChar char="•"/>
            </a:pPr>
            <a:r>
              <a:rPr lang="fr-FR" sz="1600" dirty="0" smtClean="0">
                <a:latin typeface="Calibri" panose="020F0502020204030204" pitchFamily="34" charset="0"/>
              </a:rPr>
              <a:t>Marge de sécurité à prendre en compte pour les montants à couvrir?</a:t>
            </a:r>
            <a:endParaRPr lang="fr-FR" sz="1600" dirty="0" smtClean="0">
              <a:latin typeface="Calibri" panose="020F0502020204030204" pitchFamily="34" charset="0"/>
            </a:endParaRPr>
          </a:p>
          <a:p>
            <a:pPr marL="180975" indent="-180975" algn="just">
              <a:buFont typeface="Arial" panose="020B0604020202020204" pitchFamily="34" charset="0"/>
              <a:buChar char="•"/>
            </a:pPr>
            <a:r>
              <a:rPr lang="fr-FR" sz="1600" dirty="0" smtClean="0">
                <a:latin typeface="Calibri" panose="020F0502020204030204" pitchFamily="34" charset="0"/>
              </a:rPr>
              <a:t>Organiser une conférence téléphonique avec Fortis </a:t>
            </a:r>
            <a:r>
              <a:rPr lang="fr-FR" sz="1600" dirty="0" smtClean="0">
                <a:latin typeface="Calibri" panose="020F0502020204030204" pitchFamily="34" charset="0"/>
              </a:rPr>
              <a:t>(meilleures cotations) pour </a:t>
            </a:r>
            <a:r>
              <a:rPr lang="fr-FR" sz="1600" dirty="0" smtClean="0">
                <a:latin typeface="Calibri" panose="020F0502020204030204" pitchFamily="34" charset="0"/>
              </a:rPr>
              <a:t>traiter les </a:t>
            </a:r>
            <a:r>
              <a:rPr lang="fr-FR" sz="1600" dirty="0" smtClean="0">
                <a:latin typeface="Calibri" panose="020F0502020204030204" pitchFamily="34" charset="0"/>
              </a:rPr>
              <a:t>opérations</a:t>
            </a:r>
          </a:p>
          <a:p>
            <a:pPr marL="800100" lvl="1" indent="-342900" algn="just">
              <a:buFont typeface="Arial" panose="020B0604020202020204" pitchFamily="34" charset="0"/>
              <a:buChar char="•"/>
            </a:pPr>
            <a:endParaRPr lang="fr-FR" dirty="0" smtClean="0">
              <a:latin typeface="Calibri" panose="020F0502020204030204" pitchFamily="34" charset="0"/>
            </a:endParaRPr>
          </a:p>
          <a:p>
            <a:pPr algn="just"/>
            <a:r>
              <a:rPr lang="fr-FR" b="1" dirty="0" smtClean="0">
                <a:latin typeface="Calibri" panose="020F0502020204030204" pitchFamily="34" charset="0"/>
              </a:rPr>
              <a:t>EURGBP</a:t>
            </a:r>
            <a:r>
              <a:rPr lang="fr-FR" dirty="0" smtClean="0">
                <a:latin typeface="Calibri" panose="020F0502020204030204" pitchFamily="34" charset="0"/>
              </a:rPr>
              <a:t> </a:t>
            </a:r>
            <a:r>
              <a:rPr lang="fr-FR" b="1" dirty="0" smtClean="0">
                <a:latin typeface="Calibri" panose="020F0502020204030204" pitchFamily="34" charset="0"/>
              </a:rPr>
              <a:t>:</a:t>
            </a:r>
            <a:endParaRPr lang="fr-FR" b="1" dirty="0" smtClean="0">
              <a:latin typeface="Calibri" panose="020F0502020204030204" pitchFamily="34" charset="0"/>
            </a:endParaRPr>
          </a:p>
          <a:p>
            <a:pPr marL="342900" indent="-342900" algn="just">
              <a:buFont typeface="Arial" panose="020B0604020202020204" pitchFamily="34" charset="0"/>
              <a:buChar char="•"/>
            </a:pPr>
            <a:r>
              <a:rPr lang="fr-FR" sz="1600" dirty="0" smtClean="0">
                <a:latin typeface="Calibri" panose="020F0502020204030204" pitchFamily="34" charset="0"/>
              </a:rPr>
              <a:t>Marge </a:t>
            </a:r>
            <a:r>
              <a:rPr lang="fr-FR" sz="1600" dirty="0">
                <a:latin typeface="Calibri" panose="020F0502020204030204" pitchFamily="34" charset="0"/>
              </a:rPr>
              <a:t>de sécurité à prendre en compte pour les montants à couvrir</a:t>
            </a:r>
            <a:r>
              <a:rPr lang="fr-FR" sz="1600" dirty="0" smtClean="0">
                <a:latin typeface="Calibri" panose="020F0502020204030204" pitchFamily="34" charset="0"/>
              </a:rPr>
              <a:t>?</a:t>
            </a:r>
          </a:p>
          <a:p>
            <a:pPr marL="342900" lvl="0" indent="-342900" algn="just">
              <a:buFont typeface="Arial" panose="020B0604020202020204" pitchFamily="34" charset="0"/>
              <a:buChar char="•"/>
            </a:pPr>
            <a:r>
              <a:rPr lang="fr-FR" sz="1600" dirty="0">
                <a:solidFill>
                  <a:prstClr val="black"/>
                </a:solidFill>
                <a:latin typeface="Calibri" panose="020F0502020204030204" pitchFamily="34" charset="0"/>
              </a:rPr>
              <a:t>Organiser une conférence téléphonique avec </a:t>
            </a:r>
            <a:r>
              <a:rPr lang="fr-FR" sz="1600" dirty="0" err="1">
                <a:solidFill>
                  <a:prstClr val="black"/>
                </a:solidFill>
                <a:latin typeface="Calibri" panose="020F0502020204030204" pitchFamily="34" charset="0"/>
              </a:rPr>
              <a:t>Natixis</a:t>
            </a:r>
            <a:r>
              <a:rPr lang="fr-FR" sz="1600" dirty="0">
                <a:solidFill>
                  <a:prstClr val="black"/>
                </a:solidFill>
                <a:latin typeface="Calibri" panose="020F0502020204030204" pitchFamily="34" charset="0"/>
              </a:rPr>
              <a:t> (meilleures cotations) pour traiter les opérations</a:t>
            </a:r>
          </a:p>
          <a:p>
            <a:pPr marL="342900" indent="-342900" algn="just">
              <a:buFont typeface="Arial" panose="020B0604020202020204" pitchFamily="34" charset="0"/>
              <a:buChar char="•"/>
            </a:pPr>
            <a:endParaRPr lang="fr-FR" dirty="0" smtClean="0">
              <a:latin typeface="Calibri" panose="020F0502020204030204" pitchFamily="34" charset="0"/>
            </a:endParaRPr>
          </a:p>
          <a:p>
            <a:pPr algn="just"/>
            <a:r>
              <a:rPr lang="fr-FR" b="1" dirty="0" smtClean="0">
                <a:latin typeface="Calibri" panose="020F0502020204030204" pitchFamily="34" charset="0"/>
              </a:rPr>
              <a:t>EURRUB</a:t>
            </a:r>
            <a:endParaRPr lang="fr-FR" dirty="0">
              <a:latin typeface="Calibri" panose="020F0502020204030204" pitchFamily="34" charset="0"/>
            </a:endParaRPr>
          </a:p>
          <a:p>
            <a:pPr marL="180975" indent="-180975" algn="just">
              <a:buFont typeface="Arial" panose="020B0604020202020204" pitchFamily="34" charset="0"/>
              <a:buChar char="•"/>
            </a:pPr>
            <a:r>
              <a:rPr lang="fr-FR" sz="1600" dirty="0" smtClean="0">
                <a:latin typeface="Calibri" panose="020F0502020204030204" pitchFamily="34" charset="0"/>
              </a:rPr>
              <a:t>Marge </a:t>
            </a:r>
            <a:r>
              <a:rPr lang="fr-FR" sz="1600" dirty="0">
                <a:latin typeface="Calibri" panose="020F0502020204030204" pitchFamily="34" charset="0"/>
              </a:rPr>
              <a:t>de sécurité à prendre en compte pour les montants à couvrir</a:t>
            </a:r>
            <a:r>
              <a:rPr lang="fr-FR" sz="1600" dirty="0" smtClean="0">
                <a:latin typeface="Calibri" panose="020F0502020204030204" pitchFamily="34" charset="0"/>
              </a:rPr>
              <a:t>?</a:t>
            </a:r>
          </a:p>
          <a:p>
            <a:pPr marL="180975" indent="-180975" algn="just">
              <a:buFont typeface="Arial" panose="020B0604020202020204" pitchFamily="34" charset="0"/>
              <a:buChar char="•"/>
            </a:pPr>
            <a:r>
              <a:rPr lang="fr-FR" sz="1600" dirty="0" smtClean="0">
                <a:latin typeface="Calibri" panose="020F0502020204030204" pitchFamily="34" charset="0"/>
              </a:rPr>
              <a:t>Scinder les couvertures de PF SPRL et celles de PF Russie (dettes en euros à rembourser en priorité à PF SPRL).</a:t>
            </a:r>
          </a:p>
          <a:p>
            <a:pPr marL="542925" lvl="1" indent="-180975" algn="just">
              <a:buFont typeface="Arial" panose="020B0604020202020204" pitchFamily="34" charset="0"/>
              <a:buChar char="•"/>
            </a:pPr>
            <a:r>
              <a:rPr lang="fr-FR" sz="1600" dirty="0" smtClean="0">
                <a:latin typeface="Calibri" panose="020F0502020204030204" pitchFamily="34" charset="0"/>
              </a:rPr>
              <a:t>Couvertures PF Russie (achats d’euros): réalisées au nom de PF Russie ou par SPRL en « cash </a:t>
            </a:r>
            <a:r>
              <a:rPr lang="fr-FR" sz="1600" dirty="0" err="1" smtClean="0">
                <a:latin typeface="Calibri" panose="020F0502020204030204" pitchFamily="34" charset="0"/>
              </a:rPr>
              <a:t>settlement</a:t>
            </a:r>
            <a:r>
              <a:rPr lang="fr-FR" sz="1600" dirty="0" smtClean="0">
                <a:latin typeface="Calibri" panose="020F0502020204030204" pitchFamily="34" charset="0"/>
              </a:rPr>
              <a:t> » ? Ou financement du BFR de PF Russie par SPRL pour accélérer le paiement des factures intragroupe.</a:t>
            </a:r>
          </a:p>
          <a:p>
            <a:pPr marL="180975" lvl="1" indent="-180975" algn="just">
              <a:buFont typeface="Arial" panose="020B0604020202020204" pitchFamily="34" charset="0"/>
              <a:buChar char="•"/>
            </a:pPr>
            <a:r>
              <a:rPr lang="fr-FR" sz="1600" dirty="0">
                <a:latin typeface="Calibri" panose="020F0502020204030204" pitchFamily="34" charset="0"/>
              </a:rPr>
              <a:t>Organiser une conférence téléphonique avec </a:t>
            </a:r>
            <a:r>
              <a:rPr lang="fr-FR" sz="1600" dirty="0" err="1">
                <a:latin typeface="Calibri" panose="020F0502020204030204" pitchFamily="34" charset="0"/>
              </a:rPr>
              <a:t>Natixis</a:t>
            </a:r>
            <a:r>
              <a:rPr lang="fr-FR" sz="1600" dirty="0">
                <a:latin typeface="Calibri" panose="020F0502020204030204" pitchFamily="34" charset="0"/>
              </a:rPr>
              <a:t> (meilleures cotations) pour traiter les opérations</a:t>
            </a:r>
          </a:p>
          <a:p>
            <a:pPr marL="800100" lvl="1" indent="-342900" algn="just">
              <a:buFont typeface="Arial" panose="020B0604020202020204" pitchFamily="34" charset="0"/>
              <a:buChar char="•"/>
            </a:pPr>
            <a:endParaRPr lang="fr-FR" sz="1600" dirty="0">
              <a:latin typeface="Calibri" panose="020F0502020204030204" pitchFamily="34" charset="0"/>
            </a:endParaRPr>
          </a:p>
        </p:txBody>
      </p:sp>
    </p:spTree>
    <p:extLst>
      <p:ext uri="{BB962C8B-B14F-4D97-AF65-F5344CB8AC3E}">
        <p14:creationId xmlns:p14="http://schemas.microsoft.com/office/powerpoint/2010/main" val="22089607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eaLnBrk="1" hangingPunct="1">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kern="0" dirty="0">
              <a:solidFill>
                <a:srgbClr val="302421"/>
              </a:solidFill>
              <a:latin typeface="Calibri" pitchFamily="34" charset="0"/>
              <a:cs typeface="Calibri" pitchFamily="34" charset="0"/>
            </a:endParaRP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eaLnBrk="1" hangingPunct="1">
              <a:defRPr/>
            </a:pPr>
            <a:endParaRPr lang="fr-FR" sz="1600" b="1" dirty="0">
              <a:solidFill>
                <a:srgbClr val="302421"/>
              </a:solidFill>
            </a:endParaRPr>
          </a:p>
        </p:txBody>
      </p:sp>
      <p:sp>
        <p:nvSpPr>
          <p:cNvPr id="23556"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eaLnBrk="1" hangingPunct="1">
              <a:spcBef>
                <a:spcPct val="0"/>
              </a:spcBef>
              <a:buClrTx/>
              <a:buSzTx/>
              <a:buFontTx/>
              <a:buNone/>
            </a:pPr>
            <a:r>
              <a:rPr lang="fr-FR" altLang="fr-FR" sz="1000" i="1">
                <a:solidFill>
                  <a:schemeClr val="tx1"/>
                </a:solidFill>
                <a:latin typeface="Calibri" pitchFamily="34" charset="0"/>
              </a:rPr>
              <a:t>2013-12-04</a:t>
            </a:r>
          </a:p>
        </p:txBody>
      </p:sp>
      <p:sp>
        <p:nvSpPr>
          <p:cNvPr id="10" name="Rectangle 3"/>
          <p:cNvSpPr>
            <a:spLocks noChangeArrowheads="1"/>
          </p:cNvSpPr>
          <p:nvPr/>
        </p:nvSpPr>
        <p:spPr bwMode="auto">
          <a:xfrm>
            <a:off x="4700588"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40000"/>
              </a:spcBef>
              <a:defRPr/>
            </a:pPr>
            <a:endParaRPr lang="en-US" kern="0" dirty="0">
              <a:solidFill>
                <a:srgbClr val="302421"/>
              </a:solidFill>
              <a:latin typeface="Arial"/>
            </a:endParaRP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eaLnBrk="1" hangingPunct="1">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eaLnBrk="1" hangingPunct="1">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11" name="Rectangle 3"/>
          <p:cNvSpPr>
            <a:spLocks noChangeArrowheads="1"/>
          </p:cNvSpPr>
          <p:nvPr/>
        </p:nvSpPr>
        <p:spPr bwMode="auto">
          <a:xfrm>
            <a:off x="309563"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eaLnBrk="1" hangingPunct="1">
              <a:spcBef>
                <a:spcPct val="40000"/>
              </a:spcBef>
              <a:defRPr/>
            </a:pPr>
            <a:endParaRPr lang="en-US" dirty="0">
              <a:solidFill>
                <a:srgbClr val="302421"/>
              </a:solidFill>
            </a:endParaRPr>
          </a:p>
          <a:p>
            <a:pPr marL="342900" indent="-342900" algn="ctr" defTabSz="914400" eaLnBrk="1" hangingPunct="1">
              <a:defRPr/>
            </a:pPr>
            <a:r>
              <a:rPr lang="en-US" dirty="0">
                <a:solidFill>
                  <a:srgbClr val="302421"/>
                </a:solidFill>
                <a:latin typeface="Calibri" pitchFamily="34" charset="0"/>
              </a:rPr>
              <a:t>KERIUS Finance SAS</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eaLnBrk="1" hangingPunct="1">
              <a:spcBef>
                <a:spcPct val="20000"/>
              </a:spcBef>
              <a:defRPr/>
            </a:pPr>
            <a:endParaRPr lang="en-US" dirty="0">
              <a:solidFill>
                <a:srgbClr val="302421"/>
              </a:solidFill>
              <a:latin typeface="Calibri" pitchFamily="34" charset="0"/>
            </a:endParaRPr>
          </a:p>
          <a:p>
            <a:pPr marL="342900" indent="-342900" algn="ctr" defTabSz="914400" eaLnBrk="1" hangingPunct="1">
              <a:spcBef>
                <a:spcPts val="0"/>
              </a:spcBef>
              <a:defRPr/>
            </a:pPr>
            <a:r>
              <a:rPr lang="en-US" dirty="0">
                <a:solidFill>
                  <a:srgbClr val="302421"/>
                </a:solidFill>
                <a:latin typeface="Calibri" pitchFamily="34" charset="0"/>
              </a:rPr>
              <a:t>Tel: +33 1 83 62 27 61</a:t>
            </a:r>
          </a:p>
          <a:p>
            <a:pPr marL="342900" indent="-342900" algn="ctr" defTabSz="914400" eaLnBrk="1" hangingPunct="1">
              <a:spcBef>
                <a:spcPts val="1800"/>
              </a:spcBef>
              <a:defRPr/>
            </a:pPr>
            <a:r>
              <a:rPr lang="fr-FR" sz="1200" i="1" dirty="0">
                <a:solidFill>
                  <a:srgbClr val="302421"/>
                </a:solidFill>
                <a:latin typeface="Calibri" pitchFamily="34" charset="0"/>
              </a:rPr>
              <a:t>RC Paris: 520 300 948</a:t>
            </a:r>
          </a:p>
          <a:p>
            <a:pPr algn="just" eaLnBrk="1" hangingPunct="1">
              <a:spcBef>
                <a:spcPts val="600"/>
              </a:spcBef>
              <a:spcAft>
                <a:spcPts val="0"/>
              </a:spcAft>
              <a:tabLst>
                <a:tab pos="0" algn="l"/>
              </a:tabLst>
              <a:defRPr/>
            </a:pPr>
            <a:r>
              <a:rPr lang="fr-FR" sz="1100" dirty="0">
                <a:latin typeface="Calibri" pitchFamily="34" charset="0"/>
                <a:ea typeface="Andale Sans UI"/>
                <a:cs typeface="Times New Roman"/>
              </a:rPr>
              <a:t>Immatriculé au Registre Unique des Intermédiaires en Assurance, Banque et Finance (ORIAS) sous le n°13000716 au titre des activités de </a:t>
            </a:r>
            <a:r>
              <a:rPr lang="fr-FR" sz="1100" b="1" dirty="0">
                <a:latin typeface="Calibri" pitchFamily="34" charset="0"/>
                <a:ea typeface="Andale Sans UI"/>
                <a:cs typeface="Times New Roman"/>
              </a:rPr>
              <a:t>Conseiller en Investissements Financiers</a:t>
            </a:r>
            <a:r>
              <a:rPr lang="fr-FR" sz="1100" dirty="0">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eaLnBrk="1" hangingPunct="1">
              <a:spcBef>
                <a:spcPts val="200"/>
              </a:spcBef>
              <a:defRPr/>
            </a:pPr>
            <a:endParaRPr lang="fr-FR" sz="1600" dirty="0">
              <a:solidFill>
                <a:srgbClr val="302421"/>
              </a:solidFill>
              <a:latin typeface="Verdana" pitchFamily="34" charset="0"/>
            </a:endParaRPr>
          </a:p>
          <a:p>
            <a:pPr marL="342900" indent="-342900" defTabSz="914400" eaLnBrk="1" hangingPunct="1">
              <a:defRPr/>
            </a:pPr>
            <a:endParaRPr lang="fr-FR" sz="1600" dirty="0">
              <a:solidFill>
                <a:srgbClr val="302421"/>
              </a:solidFill>
            </a:endParaRPr>
          </a:p>
        </p:txBody>
      </p:sp>
    </p:spTree>
    <p:extLst>
      <p:ext uri="{BB962C8B-B14F-4D97-AF65-F5344CB8AC3E}">
        <p14:creationId xmlns:p14="http://schemas.microsoft.com/office/powerpoint/2010/main" val="16723465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algn="ctr" eaLnBrk="1" hangingPunct="1">
              <a:spcBef>
                <a:spcPct val="0"/>
              </a:spcBef>
              <a:buClrTx/>
              <a:buSzTx/>
              <a:buFontTx/>
              <a:buNone/>
            </a:pPr>
            <a:r>
              <a:rPr lang="en-US" altLang="fr-FR" sz="2400" b="1">
                <a:solidFill>
                  <a:srgbClr val="302421"/>
                </a:solidFill>
                <a:latin typeface="Calibri" pitchFamily="34" charset="0"/>
              </a:rPr>
              <a:t>AVERTISSEMENT - DISCLAIMER</a:t>
            </a:r>
            <a:endParaRPr lang="en-US" altLang="fr-FR"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eaLnBrk="1" fontAlgn="auto" hangingPunct="1">
              <a:spcBef>
                <a:spcPct val="20000"/>
              </a:spcBef>
              <a:spcAft>
                <a:spcPts val="0"/>
              </a:spcAft>
              <a:defRPr/>
            </a:pPr>
            <a:r>
              <a:rPr lang="fr-FR" sz="1200" b="1" dirty="0">
                <a:solidFill>
                  <a:schemeClr val="bg2">
                    <a:lumMod val="50000"/>
                  </a:scheme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FR"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CH"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CH" sz="1200" b="1" dirty="0">
                <a:solidFill>
                  <a:schemeClr val="bg2">
                    <a:lumMod val="50000"/>
                  </a:schemeClr>
                </a:solidFill>
                <a:latin typeface="Calibri" pitchFamily="34" charset="0"/>
                <a:cs typeface="Calibri" pitchFamily="34" charset="0"/>
              </a:rPr>
              <a:t>This document has been </a:t>
            </a:r>
            <a:r>
              <a:rPr lang="fr-CH" sz="1200" b="1" dirty="0" err="1">
                <a:solidFill>
                  <a:schemeClr val="bg2">
                    <a:lumMod val="50000"/>
                  </a:schemeClr>
                </a:solidFill>
                <a:latin typeface="Calibri" pitchFamily="34" charset="0"/>
                <a:cs typeface="Calibri" pitchFamily="34" charset="0"/>
              </a:rPr>
              <a:t>prepared</a:t>
            </a:r>
            <a:r>
              <a:rPr lang="fr-CH" sz="1200" b="1" dirty="0">
                <a:solidFill>
                  <a:schemeClr val="bg2">
                    <a:lumMod val="50000"/>
                  </a:schemeClr>
                </a:solidFill>
                <a:latin typeface="Calibri" pitchFamily="34" charset="0"/>
                <a:cs typeface="Calibri" pitchFamily="34" charset="0"/>
              </a:rPr>
              <a:t> for the Finance </a:t>
            </a:r>
            <a:r>
              <a:rPr lang="fr-CH" sz="1200" b="1" dirty="0" err="1">
                <a:solidFill>
                  <a:schemeClr val="bg2">
                    <a:lumMod val="50000"/>
                  </a:schemeClr>
                </a:solidFill>
                <a:latin typeface="Calibri" pitchFamily="34" charset="0"/>
                <a:cs typeface="Calibri" pitchFamily="34" charset="0"/>
              </a:rPr>
              <a:t>department</a:t>
            </a:r>
            <a:r>
              <a:rPr lang="fr-CH" sz="1200" b="1" dirty="0">
                <a:solidFill>
                  <a:schemeClr val="bg2">
                    <a:lumMod val="50000"/>
                  </a:schemeClr>
                </a:solidFill>
                <a:latin typeface="Calibri" pitchFamily="34" charset="0"/>
                <a:cs typeface="Calibri" pitchFamily="34" charset="0"/>
              </a:rPr>
              <a:t> of the Client. It must not </a:t>
            </a:r>
            <a:r>
              <a:rPr lang="fr-CH" sz="1200" b="1" dirty="0" err="1">
                <a:solidFill>
                  <a:schemeClr val="bg2">
                    <a:lumMod val="50000"/>
                  </a:schemeClr>
                </a:solidFill>
                <a:latin typeface="Calibri" pitchFamily="34" charset="0"/>
                <a:cs typeface="Calibri" pitchFamily="34" charset="0"/>
              </a:rPr>
              <a:t>be</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communicated</a:t>
            </a:r>
            <a:r>
              <a:rPr lang="fr-CH" sz="1200" b="1">
                <a:solidFill>
                  <a:schemeClr val="bg2">
                    <a:lumMod val="50000"/>
                  </a:schemeClr>
                </a:solidFill>
                <a:latin typeface="Calibri" pitchFamily="34" charset="0"/>
                <a:cs typeface="Calibri" pitchFamily="34" charset="0"/>
              </a:rPr>
              <a:t> or published</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externally</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without</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prior</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written</a:t>
            </a:r>
            <a:r>
              <a:rPr lang="fr-CH" sz="1200" b="1" dirty="0">
                <a:solidFill>
                  <a:schemeClr val="bg2">
                    <a:lumMod val="50000"/>
                  </a:schemeClr>
                </a:solidFill>
                <a:latin typeface="Calibri" pitchFamily="34" charset="0"/>
                <a:cs typeface="Calibri" pitchFamily="34" charset="0"/>
              </a:rPr>
              <a:t> consent of  KERIUS FINANCE </a:t>
            </a:r>
          </a:p>
          <a:p>
            <a:pPr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en-GB" sz="1200" dirty="0">
                <a:solidFill>
                  <a:schemeClr val="bg2">
                    <a:lumMod val="50000"/>
                  </a:scheme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chemeClr val="bg2">
                    <a:lumMod val="50000"/>
                  </a:scheme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chemeClr val="bg2">
                    <a:lumMod val="50000"/>
                  </a:schemeClr>
                </a:solidFill>
                <a:latin typeface="Calibri" pitchFamily="34" charset="0"/>
                <a:cs typeface="Calibri" pitchFamily="34" charset="0"/>
              </a:rPr>
              <a:t>solicitation</a:t>
            </a:r>
            <a:r>
              <a:rPr lang="fr-FR" sz="1200" dirty="0">
                <a:solidFill>
                  <a:schemeClr val="bg2">
                    <a:lumMod val="50000"/>
                  </a:schemeClr>
                </a:solidFill>
                <a:latin typeface="Calibri" pitchFamily="34" charset="0"/>
                <a:cs typeface="Calibri" pitchFamily="34" charset="0"/>
              </a:rPr>
              <a:t> to enter </a:t>
            </a:r>
            <a:r>
              <a:rPr lang="fr-FR" sz="1200" dirty="0" err="1">
                <a:solidFill>
                  <a:schemeClr val="bg2">
                    <a:lumMod val="50000"/>
                  </a:schemeClr>
                </a:solidFill>
                <a:latin typeface="Calibri" pitchFamily="34" charset="0"/>
                <a:cs typeface="Calibri" pitchFamily="34" charset="0"/>
              </a:rPr>
              <a:t>into</a:t>
            </a:r>
            <a:r>
              <a:rPr lang="fr-FR" sz="1200" dirty="0">
                <a:solidFill>
                  <a:schemeClr val="bg2">
                    <a:lumMod val="50000"/>
                  </a:schemeClr>
                </a:solidFill>
                <a:latin typeface="Calibri" pitchFamily="34" charset="0"/>
                <a:cs typeface="Calibri" pitchFamily="34" charset="0"/>
              </a:rPr>
              <a:t> the transactions or processes described </a:t>
            </a:r>
            <a:r>
              <a:rPr lang="fr-FR" sz="1200" dirty="0" err="1">
                <a:solidFill>
                  <a:schemeClr val="bg2">
                    <a:lumMod val="50000"/>
                  </a:schemeClr>
                </a:solidFill>
                <a:latin typeface="Calibri" pitchFamily="34" charset="0"/>
                <a:cs typeface="Calibri" pitchFamily="34" charset="0"/>
              </a:rPr>
              <a:t>herein</a:t>
            </a:r>
            <a:r>
              <a:rPr lang="fr-FR" sz="1200" dirty="0">
                <a:solidFill>
                  <a:schemeClr val="bg2">
                    <a:lumMod val="50000"/>
                  </a:schemeClr>
                </a:solidFill>
                <a:latin typeface="Calibri" pitchFamily="34" charset="0"/>
                <a:cs typeface="Calibri" pitchFamily="34" charset="0"/>
              </a:rPr>
              <a:t>.  If the Client </a:t>
            </a:r>
            <a:r>
              <a:rPr lang="fr-FR" sz="1200" dirty="0" err="1">
                <a:solidFill>
                  <a:schemeClr val="bg2">
                    <a:lumMod val="50000"/>
                  </a:schemeClr>
                </a:solidFill>
                <a:latin typeface="Calibri" pitchFamily="34" charset="0"/>
                <a:cs typeface="Calibri" pitchFamily="34" charset="0"/>
              </a:rPr>
              <a:t>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interested</a:t>
            </a:r>
            <a:r>
              <a:rPr lang="fr-FR" sz="1200" dirty="0">
                <a:solidFill>
                  <a:schemeClr val="bg2">
                    <a:lumMod val="50000"/>
                  </a:schemeClr>
                </a:solidFill>
                <a:latin typeface="Calibri" pitchFamily="34" charset="0"/>
                <a:cs typeface="Calibri" pitchFamily="34" charset="0"/>
              </a:rPr>
              <a:t> in setting up this type of transactions or processes, the Client </a:t>
            </a:r>
            <a:r>
              <a:rPr lang="fr-FR" sz="1200" dirty="0" err="1">
                <a:solidFill>
                  <a:schemeClr val="bg2">
                    <a:lumMod val="50000"/>
                  </a:schemeClr>
                </a:solidFill>
                <a:latin typeface="Calibri" pitchFamily="34" charset="0"/>
                <a:cs typeface="Calibri" pitchFamily="34" charset="0"/>
              </a:rPr>
              <a:t>should</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conduct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analysis</a:t>
            </a:r>
            <a:r>
              <a:rPr lang="fr-FR" sz="1200" dirty="0">
                <a:solidFill>
                  <a:schemeClr val="bg2">
                    <a:lumMod val="50000"/>
                  </a:schemeClr>
                </a:solidFill>
                <a:latin typeface="Calibri" pitchFamily="34" charset="0"/>
                <a:cs typeface="Calibri" pitchFamily="34" charset="0"/>
              </a:rPr>
              <a:t> of the </a:t>
            </a:r>
            <a:r>
              <a:rPr lang="fr-FR" sz="1200" dirty="0" err="1">
                <a:solidFill>
                  <a:schemeClr val="bg2">
                    <a:lumMod val="50000"/>
                  </a:schemeClr>
                </a:solidFill>
                <a:latin typeface="Calibri" pitchFamily="34" charset="0"/>
                <a:cs typeface="Calibri" pitchFamily="34" charset="0"/>
              </a:rPr>
              <a:t>suitability</a:t>
            </a:r>
            <a:r>
              <a:rPr lang="fr-FR" sz="1200" dirty="0">
                <a:solidFill>
                  <a:schemeClr val="bg2">
                    <a:lumMod val="50000"/>
                  </a:schemeClr>
                </a:solidFill>
                <a:latin typeface="Calibri" pitchFamily="34" charset="0"/>
                <a:cs typeface="Calibri" pitchFamily="34" charset="0"/>
              </a:rPr>
              <a:t> to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needs</a:t>
            </a:r>
            <a:r>
              <a:rPr lang="fr-FR" sz="1200" dirty="0">
                <a:solidFill>
                  <a:schemeClr val="bg2">
                    <a:lumMod val="50000"/>
                  </a:schemeClr>
                </a:solidFill>
                <a:latin typeface="Calibri" pitchFamily="34" charset="0"/>
                <a:cs typeface="Calibri" pitchFamily="34" charset="0"/>
              </a:rPr>
              <a:t>.  The Client must </a:t>
            </a:r>
            <a:r>
              <a:rPr lang="fr-FR" sz="1200" dirty="0" err="1">
                <a:solidFill>
                  <a:schemeClr val="bg2">
                    <a:lumMod val="50000"/>
                  </a:schemeClr>
                </a:solidFill>
                <a:latin typeface="Calibri" pitchFamily="34" charset="0"/>
                <a:cs typeface="Calibri" pitchFamily="34" charset="0"/>
              </a:rPr>
              <a:t>also</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verify</a:t>
            </a:r>
            <a:r>
              <a:rPr lang="fr-FR" sz="1200" dirty="0">
                <a:solidFill>
                  <a:schemeClr val="bg2">
                    <a:lumMod val="50000"/>
                  </a:schemeClr>
                </a:solidFill>
                <a:latin typeface="Calibri" pitchFamily="34" charset="0"/>
                <a:cs typeface="Calibri" pitchFamily="34" charset="0"/>
              </a:rPr>
              <a:t> the </a:t>
            </a:r>
            <a:r>
              <a:rPr lang="fr-FR" sz="1200" dirty="0" err="1">
                <a:solidFill>
                  <a:schemeClr val="bg2">
                    <a:lumMod val="50000"/>
                  </a:schemeClr>
                </a:solidFill>
                <a:latin typeface="Calibri" pitchFamily="34" charset="0"/>
                <a:cs typeface="Calibri" pitchFamily="34" charset="0"/>
              </a:rPr>
              <a:t>consequences</a:t>
            </a:r>
            <a:r>
              <a:rPr lang="fr-FR" sz="1200" dirty="0">
                <a:solidFill>
                  <a:schemeClr val="bg2">
                    <a:lumMod val="50000"/>
                  </a:schemeClr>
                </a:solidFill>
                <a:latin typeface="Calibri" pitchFamily="34" charset="0"/>
                <a:cs typeface="Calibri" pitchFamily="34" charset="0"/>
              </a:rPr>
              <a:t> of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decisions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including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accounting</a:t>
            </a:r>
            <a:r>
              <a:rPr lang="fr-FR" sz="1200" dirty="0">
                <a:solidFill>
                  <a:schemeClr val="bg2">
                    <a:lumMod val="50000"/>
                  </a:schemeClr>
                </a:solidFill>
                <a:latin typeface="Calibri" pitchFamily="34" charset="0"/>
                <a:cs typeface="Calibri" pitchFamily="34" charset="0"/>
              </a:rPr>
              <a:t> and fiscal  aspects. </a:t>
            </a:r>
            <a:r>
              <a:rPr lang="en-GB" sz="1200" dirty="0">
                <a:solidFill>
                  <a:schemeClr val="bg2">
                    <a:lumMod val="50000"/>
                  </a:schemeClr>
                </a:solidFill>
                <a:latin typeface="Calibri" pitchFamily="34" charset="0"/>
                <a:cs typeface="Calibri" pitchFamily="34" charset="0"/>
              </a:rPr>
              <a:t>The Client is also responsible for the implementation of his decisions.</a:t>
            </a:r>
          </a:p>
          <a:p>
            <a:pPr algn="just" defTabSz="914400" eaLnBrk="1" fontAlgn="auto" hangingPunct="1">
              <a:spcBef>
                <a:spcPct val="20000"/>
              </a:spcBef>
              <a:spcAft>
                <a:spcPts val="0"/>
              </a:spcAft>
              <a:defRPr/>
            </a:pPr>
            <a:r>
              <a:rPr lang="fr-FR" sz="1200" dirty="0" err="1">
                <a:solidFill>
                  <a:schemeClr val="bg2">
                    <a:lumMod val="50000"/>
                  </a:schemeClr>
                </a:solidFill>
                <a:latin typeface="Calibri" pitchFamily="34" charset="0"/>
                <a:cs typeface="Calibri" pitchFamily="34" charset="0"/>
              </a:rPr>
              <a:t>Neither</a:t>
            </a:r>
            <a:r>
              <a:rPr lang="fr-FR" sz="1200" dirty="0">
                <a:solidFill>
                  <a:schemeClr val="bg2">
                    <a:lumMod val="50000"/>
                  </a:schemeClr>
                </a:solidFill>
                <a:latin typeface="Calibri" pitchFamily="34" charset="0"/>
                <a:cs typeface="Calibri" pitchFamily="34" charset="0"/>
              </a:rPr>
              <a:t>  KERIUS FINANCE </a:t>
            </a:r>
            <a:r>
              <a:rPr lang="fr-FR" sz="1200" dirty="0" err="1">
                <a:solidFill>
                  <a:schemeClr val="bg2">
                    <a:lumMod val="50000"/>
                  </a:schemeClr>
                </a:solidFill>
                <a:latin typeface="Calibri" pitchFamily="34" charset="0"/>
                <a:cs typeface="Calibri" pitchFamily="34" charset="0"/>
              </a:rPr>
              <a:t>nor</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directors</a:t>
            </a:r>
            <a:r>
              <a:rPr lang="fr-FR" sz="1200" dirty="0">
                <a:solidFill>
                  <a:schemeClr val="bg2">
                    <a:lumMod val="50000"/>
                  </a:schemeClr>
                </a:solidFill>
                <a:latin typeface="Calibri" pitchFamily="34" charset="0"/>
                <a:cs typeface="Calibri" pitchFamily="34" charset="0"/>
              </a:rPr>
              <a:t> and </a:t>
            </a:r>
            <a:r>
              <a:rPr lang="fr-FR" sz="1200" dirty="0" err="1">
                <a:solidFill>
                  <a:schemeClr val="bg2">
                    <a:lumMod val="50000"/>
                  </a:schemeClr>
                </a:solidFill>
                <a:latin typeface="Calibri" pitchFamily="34" charset="0"/>
                <a:cs typeface="Calibri" pitchFamily="34" charset="0"/>
              </a:rPr>
              <a:t>employees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accept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for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loss</a:t>
            </a:r>
            <a:r>
              <a:rPr lang="fr-FR" sz="1200" dirty="0">
                <a:solidFill>
                  <a:schemeClr val="bg2">
                    <a:lumMod val="50000"/>
                  </a:schemeClr>
                </a:solidFill>
                <a:latin typeface="Calibri" pitchFamily="34" charset="0"/>
                <a:cs typeface="Calibri" pitchFamily="34" charset="0"/>
              </a:rPr>
              <a:t> or damage </a:t>
            </a:r>
            <a:r>
              <a:rPr lang="fr-FR" sz="1200" dirty="0" err="1">
                <a:solidFill>
                  <a:schemeClr val="bg2">
                    <a:lumMod val="50000"/>
                  </a:schemeClr>
                </a:solidFill>
                <a:latin typeface="Calibri" pitchFamily="34" charset="0"/>
                <a:cs typeface="Calibri" pitchFamily="34" charset="0"/>
              </a:rPr>
              <a:t>resulting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from</a:t>
            </a:r>
            <a:r>
              <a:rPr lang="fr-FR" sz="1200" dirty="0">
                <a:solidFill>
                  <a:schemeClr val="bg2">
                    <a:lumMod val="50000"/>
                  </a:schemeClr>
                </a:solidFill>
                <a:latin typeface="Calibri" pitchFamily="34" charset="0"/>
                <a:cs typeface="Calibri" pitchFamily="34" charset="0"/>
              </a:rPr>
              <a:t> the use of this document and </a:t>
            </a:r>
            <a:r>
              <a:rPr lang="fr-FR" sz="1200" dirty="0" err="1">
                <a:solidFill>
                  <a:schemeClr val="bg2">
                    <a:lumMod val="50000"/>
                  </a:schemeClr>
                </a:solidFill>
                <a:latin typeface="Calibri" pitchFamily="34" charset="0"/>
                <a:cs typeface="Calibri" pitchFamily="34" charset="0"/>
              </a:rPr>
              <a:t>expressly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excludes</a:t>
            </a:r>
            <a:r>
              <a:rPr lang="fr-FR" sz="1200" dirty="0">
                <a:solidFill>
                  <a:schemeClr val="bg2">
                    <a:lumMod val="50000"/>
                  </a:schemeClr>
                </a:solidFill>
                <a:latin typeface="Calibri" pitchFamily="34" charset="0"/>
                <a:cs typeface="Calibri" pitchFamily="34" charset="0"/>
              </a:rPr>
              <a:t> all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in respect of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implication of the described </a:t>
            </a:r>
            <a:r>
              <a:rPr lang="fr-FR" sz="1200" dirty="0" err="1">
                <a:solidFill>
                  <a:schemeClr val="bg2">
                    <a:lumMod val="50000"/>
                  </a:schemeClr>
                </a:solidFill>
                <a:latin typeface="Calibri" pitchFamily="34" charset="0"/>
                <a:cs typeface="Calibri" pitchFamily="34" charset="0"/>
              </a:rPr>
              <a:t>ideas</a:t>
            </a:r>
            <a:r>
              <a:rPr lang="fr-FR" sz="1200" dirty="0">
                <a:solidFill>
                  <a:schemeClr val="bg2">
                    <a:lumMod val="50000"/>
                  </a:schemeClr>
                </a:solidFill>
                <a:latin typeface="Calibri" pitchFamily="34" charset="0"/>
                <a:cs typeface="Calibri" pitchFamily="34" charset="0"/>
              </a:rPr>
              <a:t> or transactions on the </a:t>
            </a:r>
            <a:r>
              <a:rPr lang="fr-FR" sz="1200" dirty="0" err="1">
                <a:solidFill>
                  <a:schemeClr val="bg2">
                    <a:lumMod val="50000"/>
                  </a:schemeClr>
                </a:solidFill>
                <a:latin typeface="Calibri" pitchFamily="34" charset="0"/>
                <a:cs typeface="Calibri" pitchFamily="34" charset="0"/>
              </a:rPr>
              <a:t>Client’s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specific</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particulars</a:t>
            </a:r>
            <a:r>
              <a:rPr lang="fr-FR" sz="1200" dirty="0">
                <a:solidFill>
                  <a:schemeClr val="bg2">
                    <a:lumMod val="50000"/>
                  </a:scheme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eaLnBrk="1" hangingPunct="1">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67639657"/>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7570</TotalTime>
  <Words>642</Words>
  <Application>Microsoft Office PowerPoint</Application>
  <PresentationFormat>Affichage à l'écran (4:3)</PresentationFormat>
  <Paragraphs>73</Paragraphs>
  <Slides>7</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7</vt:i4>
      </vt:variant>
    </vt:vector>
  </HeadingPairs>
  <TitlesOfParts>
    <vt:vector size="15" baseType="lpstr">
      <vt:lpstr>Andale Sans UI</vt:lpstr>
      <vt:lpstr>Arial</vt:lpstr>
      <vt:lpstr>Calibri</vt:lpstr>
      <vt:lpstr>News Gothic MT</vt:lpstr>
      <vt:lpstr>Times New Roman</vt:lpstr>
      <vt:lpstr>Verdana</vt:lpstr>
      <vt:lpstr>Wingdings</vt:lpstr>
      <vt:lpstr>Inspiration</vt:lpstr>
      <vt:lpstr>Couverture des risques de change Cotations bancaires</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Sébastien Rouzaire - Kerius Finance</cp:lastModifiedBy>
  <cp:revision>1015</cp:revision>
  <cp:lastPrinted>2015-12-22T14:35:12Z</cp:lastPrinted>
  <dcterms:created xsi:type="dcterms:W3CDTF">2010-04-23T15:09:35Z</dcterms:created>
  <dcterms:modified xsi:type="dcterms:W3CDTF">2016-02-16T16:44:17Z</dcterms:modified>
</cp:coreProperties>
</file>