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2"/>
  </p:notesMasterIdLst>
  <p:sldIdLst>
    <p:sldId id="256" r:id="rId3"/>
    <p:sldId id="466" r:id="rId4"/>
    <p:sldId id="476" r:id="rId5"/>
    <p:sldId id="493" r:id="rId6"/>
    <p:sldId id="494" r:id="rId7"/>
    <p:sldId id="525" r:id="rId8"/>
    <p:sldId id="527" r:id="rId9"/>
    <p:sldId id="528" r:id="rId10"/>
    <p:sldId id="529" r:id="rId11"/>
    <p:sldId id="523" r:id="rId12"/>
    <p:sldId id="522" r:id="rId13"/>
    <p:sldId id="470" r:id="rId14"/>
    <p:sldId id="458" r:id="rId15"/>
    <p:sldId id="497" r:id="rId16"/>
    <p:sldId id="499" r:id="rId17"/>
    <p:sldId id="461" r:id="rId18"/>
    <p:sldId id="500" r:id="rId19"/>
    <p:sldId id="502" r:id="rId20"/>
    <p:sldId id="503" r:id="rId21"/>
    <p:sldId id="457" r:id="rId22"/>
    <p:sldId id="504" r:id="rId23"/>
    <p:sldId id="506" r:id="rId24"/>
    <p:sldId id="507" r:id="rId25"/>
    <p:sldId id="462" r:id="rId26"/>
    <p:sldId id="508" r:id="rId27"/>
    <p:sldId id="510" r:id="rId28"/>
    <p:sldId id="459" r:id="rId29"/>
    <p:sldId id="511" r:id="rId30"/>
    <p:sldId id="513" r:id="rId31"/>
    <p:sldId id="514" r:id="rId32"/>
    <p:sldId id="460" r:id="rId33"/>
    <p:sldId id="515" r:id="rId34"/>
    <p:sldId id="517" r:id="rId35"/>
    <p:sldId id="518" r:id="rId36"/>
    <p:sldId id="456" r:id="rId37"/>
    <p:sldId id="519" r:id="rId38"/>
    <p:sldId id="521" r:id="rId39"/>
    <p:sldId id="409" r:id="rId40"/>
    <p:sldId id="410" r:id="rId4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11/12/2018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12/11/2018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12/11/2018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12/11/2018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12/11/2018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12/11/2018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12/11/2018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12/11/2018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12/11/2018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12/11/2018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12/11/2018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12/11/2018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12/11/2018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12/11/2018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2A702CE1-ED84-482F-AD7D-B71960DD4896}"/>
              </a:ext>
            </a:extLst>
          </p:cNvPr>
          <p:cNvPicPr>
            <a:picLocks noChangeAspect="1"/>
          </p:cNvPicPr>
          <p:nvPr/>
        </p:nvPicPr>
        <p:blipFill>
          <a:blip r:embed="rId2"/>
          <a:stretch>
            <a:fillRect/>
          </a:stretch>
        </p:blipFill>
        <p:spPr>
          <a:xfrm>
            <a:off x="4445000" y="1270000"/>
            <a:ext cx="3773850" cy="1651000"/>
          </a:xfrm>
          <a:prstGeom prst="rect">
            <a:avLst/>
          </a:prstGeom>
        </p:spPr>
      </p:pic>
      <p:pic>
        <p:nvPicPr>
          <p:cNvPr id="5" name="Image 4">
            <a:extLst>
              <a:ext uri="{FF2B5EF4-FFF2-40B4-BE49-F238E27FC236}">
                <a16:creationId xmlns:a16="http://schemas.microsoft.com/office/drawing/2014/main" xmlns="" id="{76F1B207-71B0-4107-8A01-0E91B95AEA42}"/>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788D29E7-B4D1-4B5E-810D-BD71BC1279A2}"/>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267023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B5B6E11D-7429-40EE-9BC1-A9890EDCCB88}"/>
              </a:ext>
            </a:extLst>
          </p:cNvPr>
          <p:cNvPicPr>
            <a:picLocks noChangeAspect="1"/>
          </p:cNvPicPr>
          <p:nvPr/>
        </p:nvPicPr>
        <p:blipFill>
          <a:blip r:embed="rId2"/>
          <a:stretch>
            <a:fillRect/>
          </a:stretch>
        </p:blipFill>
        <p:spPr>
          <a:xfrm>
            <a:off x="54678" y="2466976"/>
            <a:ext cx="9035347" cy="1652214"/>
          </a:xfrm>
          <a:prstGeom prst="rect">
            <a:avLst/>
          </a:prstGeom>
          <a:ln>
            <a:solidFill>
              <a:schemeClr val="tx1"/>
            </a:solidFill>
          </a:ln>
        </p:spPr>
      </p:pic>
    </p:spTree>
    <p:extLst>
      <p:ext uri="{BB962C8B-B14F-4D97-AF65-F5344CB8AC3E}">
        <p14:creationId xmlns:p14="http://schemas.microsoft.com/office/powerpoint/2010/main" val="208230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A44F6925-C537-44FC-9171-132F6D8BA40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63470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02042465-D602-4663-96B4-53F31AB9F08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27280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a:t>
            </a:r>
          </a:p>
        </p:txBody>
      </p:sp>
      <p:pic>
        <p:nvPicPr>
          <p:cNvPr id="3" name="EURBRL_ImageALLOC">
            <a:extLst>
              <a:ext uri="{FF2B5EF4-FFF2-40B4-BE49-F238E27FC236}">
                <a16:creationId xmlns:a16="http://schemas.microsoft.com/office/drawing/2014/main" xmlns="" id="{5CA8412F-BA3B-4D4F-93A1-BB052131EF4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97B15893-7BE5-4F68-9C37-38A3632BCFA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8688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C7C331B0-B239-49DE-907D-4B501E8CA13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19169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C3AFCE73-282F-407F-B15F-CBDE678B368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4945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a:t>
            </a:r>
          </a:p>
        </p:txBody>
      </p:sp>
      <p:pic>
        <p:nvPicPr>
          <p:cNvPr id="3" name="EURCNY_ImageALLOC">
            <a:extLst>
              <a:ext uri="{FF2B5EF4-FFF2-40B4-BE49-F238E27FC236}">
                <a16:creationId xmlns:a16="http://schemas.microsoft.com/office/drawing/2014/main" xmlns="" id="{EA3B986B-C817-45CE-A7B4-C27BAA0A89D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FEF503E9-D6B5-4653-AA01-0453D79006E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0964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xmlns="" id="{F435AA4D-39B0-4BB8-BBD2-E51B1738FC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050FE8F8-5857-42F5-967E-E2F75CD4FC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2023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CAD8C26C-E178-4C8D-8FF8-DEDBC2D41B6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87842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D5F7AC33-0304-4690-9E54-D46C41F9B8B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62391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xmlns="" id="{06AEA161-B7CE-4982-BB71-EEDF9C28E6C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80F02ECC-B4D5-4A8B-B7D8-976E65D97CA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34145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xmlns="" id="{27F91EF0-8F6F-4639-9F84-01290FAFE0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25AA9E78-E7D6-4EAA-9B00-64399573501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33315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EECBCD81-7239-42B8-9AE2-2CA540A9549B}"/>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147021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9819E9A2-0730-474F-9322-AB1B3B40FF1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1938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3" name="EURPLN_ImageALLOC">
            <a:extLst>
              <a:ext uri="{FF2B5EF4-FFF2-40B4-BE49-F238E27FC236}">
                <a16:creationId xmlns:a16="http://schemas.microsoft.com/office/drawing/2014/main" xmlns="" id="{85F7742F-A0E6-460B-9CCA-DADC016AA7C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AD64672D-A167-4FE8-91D6-8A38D3D9F73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6836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2087923C-8D25-4A6E-B19C-26847C3EAE12}"/>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857983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4119BE14-BB91-4276-8CDF-70728E90BC4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40380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- 2018 - CC</a:t>
            </a:r>
          </a:p>
        </p:txBody>
      </p:sp>
      <p:pic>
        <p:nvPicPr>
          <p:cNvPr id="3" name="EURRUB_ImageALLOC">
            <a:extLst>
              <a:ext uri="{FF2B5EF4-FFF2-40B4-BE49-F238E27FC236}">
                <a16:creationId xmlns:a16="http://schemas.microsoft.com/office/drawing/2014/main" xmlns="" id="{BE3F755F-52F2-4235-8C48-110D6B499C1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32942B9C-C771-4020-A530-AFF824C717A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2054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- 2019 - CC</a:t>
            </a:r>
          </a:p>
        </p:txBody>
      </p:sp>
      <p:pic>
        <p:nvPicPr>
          <p:cNvPr id="3" name="EURRUB_ImageALLOC">
            <a:extLst>
              <a:ext uri="{FF2B5EF4-FFF2-40B4-BE49-F238E27FC236}">
                <a16:creationId xmlns:a16="http://schemas.microsoft.com/office/drawing/2014/main" xmlns="" id="{F7E8D1B6-C275-441E-A94E-AF3D37B44E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D8260185-4332-446E-AAEF-66776DBDFEC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50379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406EA98C-4632-4ABB-B10B-984852466845}"/>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061169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7B529ABE-79B2-4D1D-AA51-5BEB15058DC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97565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a:t>
            </a:r>
          </a:p>
        </p:txBody>
      </p:sp>
      <p:pic>
        <p:nvPicPr>
          <p:cNvPr id="3" name="EURTRY_ImageALLOC">
            <a:extLst>
              <a:ext uri="{FF2B5EF4-FFF2-40B4-BE49-F238E27FC236}">
                <a16:creationId xmlns:a16="http://schemas.microsoft.com/office/drawing/2014/main" xmlns="" id="{1B30750E-26C0-403A-9808-677EBEFA8C7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2423DB0B-0459-42CB-8068-D7B2DBF5FD8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46614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a:t>
            </a:r>
          </a:p>
        </p:txBody>
      </p:sp>
      <p:pic>
        <p:nvPicPr>
          <p:cNvPr id="3" name="EURTRY_ImageALLOC">
            <a:extLst>
              <a:ext uri="{FF2B5EF4-FFF2-40B4-BE49-F238E27FC236}">
                <a16:creationId xmlns:a16="http://schemas.microsoft.com/office/drawing/2014/main" xmlns="" id="{3FA23B8A-6786-4B16-9EA6-1A756A0B92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67C094B0-1C40-445F-9319-007E887E766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24980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A701D8E1-B995-4FCC-9F35-6AAD8C7DFEA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1624304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E5974EDB-6913-46AD-9AC3-8EDDEBD53B9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74007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E8B5C833-4228-47C5-B7CC-766868E9158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2C9B274-750B-4FDF-A3B7-609DF6CD195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81244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BBFB0D70-D8E9-40E7-A8F5-FC294A5E3FA3}"/>
              </a:ext>
            </a:extLst>
          </p:cNvPr>
          <p:cNvPicPr>
            <a:picLocks noChangeAspect="1"/>
          </p:cNvPicPr>
          <p:nvPr/>
        </p:nvPicPr>
        <p:blipFill>
          <a:blip r:embed="rId2"/>
          <a:stretch>
            <a:fillRect/>
          </a:stretch>
        </p:blipFill>
        <p:spPr>
          <a:xfrm>
            <a:off x="1235983" y="1687188"/>
            <a:ext cx="6840000" cy="380882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EEFBB2D9-6903-42B1-8E5C-D4B76FCDAEF6}"/>
              </a:ext>
            </a:extLst>
          </p:cNvPr>
          <p:cNvPicPr>
            <a:picLocks noChangeAspect="1"/>
          </p:cNvPicPr>
          <p:nvPr/>
        </p:nvPicPr>
        <p:blipFill>
          <a:blip r:embed="rId2"/>
          <a:stretch>
            <a:fillRect/>
          </a:stretch>
        </p:blipFill>
        <p:spPr>
          <a:xfrm>
            <a:off x="127000" y="1524000"/>
            <a:ext cx="8890000" cy="3087756"/>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F7CCC661-1492-44A0-8933-D036A48C440D}"/>
              </a:ext>
            </a:extLst>
          </p:cNvPr>
          <p:cNvPicPr>
            <a:picLocks noChangeAspect="1"/>
          </p:cNvPicPr>
          <p:nvPr/>
        </p:nvPicPr>
        <p:blipFill>
          <a:blip r:embed="rId2"/>
          <a:stretch>
            <a:fillRect/>
          </a:stretch>
        </p:blipFill>
        <p:spPr>
          <a:xfrm>
            <a:off x="317500" y="1143000"/>
            <a:ext cx="3514841" cy="2863408"/>
          </a:xfrm>
          <a:prstGeom prst="rect">
            <a:avLst/>
          </a:prstGeom>
        </p:spPr>
      </p:pic>
      <p:pic>
        <p:nvPicPr>
          <p:cNvPr id="7" name="Image 6">
            <a:extLst>
              <a:ext uri="{FF2B5EF4-FFF2-40B4-BE49-F238E27FC236}">
                <a16:creationId xmlns:a16="http://schemas.microsoft.com/office/drawing/2014/main" xmlns="" id="{433EAF64-4355-45B9-A8BC-46F539423A20}"/>
              </a:ext>
            </a:extLst>
          </p:cNvPr>
          <p:cNvPicPr>
            <a:picLocks noChangeAspect="1"/>
          </p:cNvPicPr>
          <p:nvPr/>
        </p:nvPicPr>
        <p:blipFill>
          <a:blip r:embed="rId3"/>
          <a:stretch>
            <a:fillRect/>
          </a:stretch>
        </p:blipFill>
        <p:spPr>
          <a:xfrm>
            <a:off x="3429000" y="3175000"/>
            <a:ext cx="5245855" cy="3429000"/>
          </a:xfrm>
          <a:prstGeom prst="rect">
            <a:avLst/>
          </a:prstGeom>
        </p:spPr>
      </p:pic>
    </p:spTree>
    <p:extLst>
      <p:ext uri="{BB962C8B-B14F-4D97-AF65-F5344CB8AC3E}">
        <p14:creationId xmlns:p14="http://schemas.microsoft.com/office/powerpoint/2010/main" val="59184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EURCNY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2667296D-AC90-400F-AEDD-3F7508733C6D}"/>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xmlns="" id="{3A3AEFC8-7E93-47B6-B5B9-AC3418CA10AE}"/>
              </a:ext>
            </a:extLst>
          </p:cNvPr>
          <p:cNvPicPr>
            <a:picLocks noChangeAspect="1"/>
          </p:cNvPicPr>
          <p:nvPr/>
        </p:nvPicPr>
        <p:blipFill>
          <a:blip r:embed="rId3"/>
          <a:stretch>
            <a:fillRect/>
          </a:stretch>
        </p:blipFill>
        <p:spPr>
          <a:xfrm>
            <a:off x="3429000" y="3175000"/>
            <a:ext cx="5245855" cy="3429000"/>
          </a:xfrm>
          <a:prstGeom prst="rect">
            <a:avLst/>
          </a:prstGeom>
        </p:spPr>
      </p:pic>
    </p:spTree>
    <p:extLst>
      <p:ext uri="{BB962C8B-B14F-4D97-AF65-F5344CB8AC3E}">
        <p14:creationId xmlns:p14="http://schemas.microsoft.com/office/powerpoint/2010/main" val="317796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1F9CC442-AD23-436F-9BD4-122D703A95CB}"/>
              </a:ext>
            </a:extLst>
          </p:cNvPr>
          <p:cNvPicPr>
            <a:picLocks noChangeAspect="1"/>
          </p:cNvPicPr>
          <p:nvPr/>
        </p:nvPicPr>
        <p:blipFill>
          <a:blip r:embed="rId2"/>
          <a:stretch>
            <a:fillRect/>
          </a:stretch>
        </p:blipFill>
        <p:spPr>
          <a:xfrm>
            <a:off x="317500" y="1143000"/>
            <a:ext cx="4565839" cy="1905000"/>
          </a:xfrm>
          <a:prstGeom prst="rect">
            <a:avLst/>
          </a:prstGeom>
        </p:spPr>
      </p:pic>
      <p:pic>
        <p:nvPicPr>
          <p:cNvPr id="7" name="Image 6">
            <a:extLst>
              <a:ext uri="{FF2B5EF4-FFF2-40B4-BE49-F238E27FC236}">
                <a16:creationId xmlns:a16="http://schemas.microsoft.com/office/drawing/2014/main" xmlns="" id="{7E9D38DE-FE10-4E8C-8ACD-117305B9E679}"/>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46467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EURTRY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xmlns="" id="{EF7F8EC9-0988-444C-8141-50C30EF42B13}"/>
              </a:ext>
            </a:extLst>
          </p:cNvPr>
          <p:cNvPicPr>
            <a:picLocks noChangeAspect="1"/>
          </p:cNvPicPr>
          <p:nvPr/>
        </p:nvPicPr>
        <p:blipFill>
          <a:blip r:embed="rId2"/>
          <a:stretch>
            <a:fillRect/>
          </a:stretch>
        </p:blipFill>
        <p:spPr>
          <a:xfrm>
            <a:off x="317500" y="1143000"/>
            <a:ext cx="4565839" cy="1905000"/>
          </a:xfrm>
          <a:prstGeom prst="rect">
            <a:avLst/>
          </a:prstGeom>
        </p:spPr>
      </p:pic>
      <p:pic>
        <p:nvPicPr>
          <p:cNvPr id="7" name="Image 6">
            <a:extLst>
              <a:ext uri="{FF2B5EF4-FFF2-40B4-BE49-F238E27FC236}">
                <a16:creationId xmlns:a16="http://schemas.microsoft.com/office/drawing/2014/main" xmlns="" id="{9F86DB01-79B6-4ECC-8863-B0689505F119}"/>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4803207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5689</TotalTime>
  <Words>570</Words>
  <Application>Microsoft Office PowerPoint</Application>
  <PresentationFormat>Affichage à l'écran (4:3)</PresentationFormat>
  <Paragraphs>91</Paragraphs>
  <Slides>39</Slides>
  <Notes>0</Notes>
  <HiddenSlides>0</HiddenSlides>
  <MMClips>0</MMClips>
  <ScaleCrop>false</ScaleCrop>
  <HeadingPairs>
    <vt:vector size="4" baseType="variant">
      <vt:variant>
        <vt:lpstr>Thème</vt:lpstr>
      </vt:variant>
      <vt:variant>
        <vt:i4>2</vt:i4>
      </vt:variant>
      <vt:variant>
        <vt:lpstr>Titres des diapositives</vt:lpstr>
      </vt:variant>
      <vt:variant>
        <vt:i4>39</vt:i4>
      </vt:variant>
    </vt:vector>
  </HeadingPairs>
  <TitlesOfParts>
    <vt:vector size="41" baseType="lpstr">
      <vt:lpstr>Inspiration</vt:lpstr>
      <vt:lpstr>1_Inspiration</vt:lpstr>
      <vt:lpstr> Global Hedge Position</vt:lpstr>
      <vt:lpstr>Contents</vt:lpstr>
      <vt:lpstr> </vt:lpstr>
      <vt:lpstr>Hedging Summary</vt:lpstr>
      <vt:lpstr>Hedging Performance</vt:lpstr>
      <vt:lpstr>Sensitivity EURGBP</vt:lpstr>
      <vt:lpstr>Sensitivity EURCNY</vt:lpstr>
      <vt:lpstr>Sensitivity EURBRL</vt:lpstr>
      <vt:lpstr>Sensitivity EURTRY</vt:lpstr>
      <vt:lpstr>MTM Analysis CCY/Volume effect (Graph)</vt:lpstr>
      <vt:lpstr>MTM Analysis CCY/Volume effect (Table)</vt:lpstr>
      <vt:lpstr> </vt:lpstr>
      <vt:lpstr>EURBRL - Historical &amp; Planned</vt:lpstr>
      <vt:lpstr>EURBRL - Synthesis</vt:lpstr>
      <vt:lpstr>EURBRL - 2019</vt:lpstr>
      <vt:lpstr>EURCNY - Historical &amp; Planned</vt:lpstr>
      <vt:lpstr>EURCNY - Synthesis</vt:lpstr>
      <vt:lpstr>EURCNY - 2018</vt:lpstr>
      <vt:lpstr>EURCNY - 2019</vt:lpstr>
      <vt:lpstr>EURGBP - Historical &amp; Planned</vt:lpstr>
      <vt:lpstr>EURGBP - Synthesis</vt:lpstr>
      <vt:lpstr>EURGBP - 2018</vt:lpstr>
      <vt:lpstr>EURGBP - 2019</vt:lpstr>
      <vt:lpstr>EURPLN - Historical &amp; Planned</vt:lpstr>
      <vt:lpstr>EURPLN - Synthesis</vt:lpstr>
      <vt:lpstr>EURPLN - 2019</vt:lpstr>
      <vt:lpstr>EURRUB - Historical &amp; Planned</vt:lpstr>
      <vt:lpstr>EURRUB - Synthesis</vt:lpstr>
      <vt:lpstr>EURRUB - 2018 - CC</vt:lpstr>
      <vt:lpstr>EURRUB - 2019 - CC</vt:lpstr>
      <vt:lpstr>EURTRY - Historical &amp; Planned</vt:lpstr>
      <vt:lpstr>EURTRY - Synthesis</vt:lpstr>
      <vt:lpstr>EURTRY - 2018</vt:lpstr>
      <vt:lpstr>EURTRY - 2019</vt:lpstr>
      <vt:lpstr>EURUSD - Historical &amp; Planned</vt:lpstr>
      <vt:lpstr>EURUSD - Synthesis</vt:lpstr>
      <vt:lpstr>EURUSD - 2018</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708</cp:revision>
  <cp:lastPrinted>2012-02-01T10:00:25Z</cp:lastPrinted>
  <dcterms:created xsi:type="dcterms:W3CDTF">2010-04-23T15:09:35Z</dcterms:created>
  <dcterms:modified xsi:type="dcterms:W3CDTF">2018-12-11T12:52:33Z</dcterms:modified>
</cp:coreProperties>
</file>