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9"/>
  </p:notesMasterIdLst>
  <p:sldIdLst>
    <p:sldId id="256" r:id="rId3"/>
    <p:sldId id="466" r:id="rId4"/>
    <p:sldId id="476" r:id="rId5"/>
    <p:sldId id="493" r:id="rId6"/>
    <p:sldId id="494" r:id="rId7"/>
    <p:sldId id="470" r:id="rId8"/>
    <p:sldId id="458" r:id="rId9"/>
    <p:sldId id="497" r:id="rId10"/>
    <p:sldId id="499" r:id="rId11"/>
    <p:sldId id="461" r:id="rId12"/>
    <p:sldId id="500" r:id="rId13"/>
    <p:sldId id="502" r:id="rId14"/>
    <p:sldId id="503" r:id="rId15"/>
    <p:sldId id="457" r:id="rId16"/>
    <p:sldId id="504" r:id="rId17"/>
    <p:sldId id="506" r:id="rId18"/>
    <p:sldId id="507" r:id="rId19"/>
    <p:sldId id="508" r:id="rId20"/>
    <p:sldId id="462" r:id="rId21"/>
    <p:sldId id="510" r:id="rId22"/>
    <p:sldId id="459" r:id="rId23"/>
    <p:sldId id="512" r:id="rId24"/>
    <p:sldId id="514" r:id="rId25"/>
    <p:sldId id="515" r:id="rId26"/>
    <p:sldId id="516" r:id="rId27"/>
    <p:sldId id="460" r:id="rId28"/>
    <p:sldId id="517" r:id="rId29"/>
    <p:sldId id="519" r:id="rId30"/>
    <p:sldId id="520" r:id="rId31"/>
    <p:sldId id="521" r:id="rId32"/>
    <p:sldId id="456" r:id="rId33"/>
    <p:sldId id="522" r:id="rId34"/>
    <p:sldId id="524" r:id="rId35"/>
    <p:sldId id="525" r:id="rId36"/>
    <p:sldId id="409" r:id="rId37"/>
    <p:sldId id="410" r:id="rId3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08/02/2019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2/8/2019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2/8/2019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2/8/2019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2/8/2019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2/8/2019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2/8/2019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2/8/2019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2/8/2019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2/8/2019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2/8/2019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2/8/2019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2/8/2019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2/8/2019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2/8/2019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2/8/2019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xmlns="" id="{9424EDE0-A403-4B48-A876-041C79E655F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298759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xmlns="" id="{8687AF9D-42D9-4594-A992-2D4874453C2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65133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- 2018-Vente IG</a:t>
            </a:r>
          </a:p>
        </p:txBody>
      </p:sp>
      <p:pic>
        <p:nvPicPr>
          <p:cNvPr id="3" name="EURCNY_ImageALLOC">
            <a:extLst>
              <a:ext uri="{FF2B5EF4-FFF2-40B4-BE49-F238E27FC236}">
                <a16:creationId xmlns:a16="http://schemas.microsoft.com/office/drawing/2014/main" xmlns="" id="{74885F42-F741-4541-8599-C771ED67138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46662AEF-9E0C-4D68-8348-CD77B5A972C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03012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- 2019-Vente IG</a:t>
            </a:r>
          </a:p>
        </p:txBody>
      </p:sp>
      <p:pic>
        <p:nvPicPr>
          <p:cNvPr id="3" name="EURCNY_ImageALLOC">
            <a:extLst>
              <a:ext uri="{FF2B5EF4-FFF2-40B4-BE49-F238E27FC236}">
                <a16:creationId xmlns:a16="http://schemas.microsoft.com/office/drawing/2014/main" xmlns="" id="{1CA471C6-12DC-4E72-B649-DAA94D7E90F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0CA59B14-870B-4005-BF60-695FBF6C7AD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0884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642F909D-D8F4-4687-BD8C-7E8BE5403B78}"/>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4096138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C5853025-3CE7-4231-82A0-C6570A12B3D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952266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- 2018-Vente IG UK</a:t>
            </a:r>
          </a:p>
        </p:txBody>
      </p:sp>
      <p:pic>
        <p:nvPicPr>
          <p:cNvPr id="3" name="EURGBP_ImageALLOC">
            <a:extLst>
              <a:ext uri="{FF2B5EF4-FFF2-40B4-BE49-F238E27FC236}">
                <a16:creationId xmlns:a16="http://schemas.microsoft.com/office/drawing/2014/main" xmlns="" id="{F2B7BD16-9EFA-4039-BC00-D8D21EBC14D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1C88DD0B-97DD-4792-88AF-E27506CB72E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48244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- 2019-Vente IG UK</a:t>
            </a:r>
          </a:p>
        </p:txBody>
      </p:sp>
      <p:pic>
        <p:nvPicPr>
          <p:cNvPr id="3" name="EURGBP_ImageALLOC">
            <a:extLst>
              <a:ext uri="{FF2B5EF4-FFF2-40B4-BE49-F238E27FC236}">
                <a16:creationId xmlns:a16="http://schemas.microsoft.com/office/drawing/2014/main" xmlns="" id="{1817BDAD-7E74-4028-81B5-ADA6DF45724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4805D5C4-F091-4251-B210-F78CE71BE93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81765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MY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EURMYR - Synthesis</a:t>
            </a:r>
          </a:p>
        </p:txBody>
      </p:sp>
      <p:pic>
        <p:nvPicPr>
          <p:cNvPr id="3" name="EURMYR_ImageSynthesisMIN">
            <a:extLst>
              <a:ext uri="{FF2B5EF4-FFF2-40B4-BE49-F238E27FC236}">
                <a16:creationId xmlns:a16="http://schemas.microsoft.com/office/drawing/2014/main" xmlns="" id="{EAE76B4A-FACC-46EF-9E72-D8EE817E09B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44605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xmlns="" id="{D8F4DE0E-8A3C-456A-9B8B-CF6B744D9A05}"/>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49107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xmlns="" id="{13155EBB-F2B1-4DEB-A183-CCC601A656C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02136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FA528B22-C4CC-4170-94CA-3A4E12037243}"/>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430988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xmlns="" id="{66374E7E-F63D-478C-9E72-5AD730B2363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06559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- 2018-Pret IG NN</a:t>
            </a:r>
          </a:p>
        </p:txBody>
      </p:sp>
      <p:pic>
        <p:nvPicPr>
          <p:cNvPr id="3" name="EURRUB_ImageALLOC">
            <a:extLst>
              <a:ext uri="{FF2B5EF4-FFF2-40B4-BE49-F238E27FC236}">
                <a16:creationId xmlns:a16="http://schemas.microsoft.com/office/drawing/2014/main" xmlns="" id="{16E17C90-18EC-45E9-A27A-97278E952F8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2C978A57-6F71-42A7-8118-2706AC54D08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56544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- 2019-Pret IG NN</a:t>
            </a:r>
          </a:p>
        </p:txBody>
      </p:sp>
      <p:pic>
        <p:nvPicPr>
          <p:cNvPr id="3" name="EURRUB_ImageALLOC">
            <a:extLst>
              <a:ext uri="{FF2B5EF4-FFF2-40B4-BE49-F238E27FC236}">
                <a16:creationId xmlns:a16="http://schemas.microsoft.com/office/drawing/2014/main" xmlns="" id="{86095FAA-2937-460A-96F0-2139D0C3798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9FF8F83E-EFD9-43E6-8A91-81F454428F0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53678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- 2020-Pret IG NN</a:t>
            </a:r>
          </a:p>
        </p:txBody>
      </p:sp>
      <p:pic>
        <p:nvPicPr>
          <p:cNvPr id="3" name="EURRUB_ImageALLOC">
            <a:extLst>
              <a:ext uri="{FF2B5EF4-FFF2-40B4-BE49-F238E27FC236}">
                <a16:creationId xmlns:a16="http://schemas.microsoft.com/office/drawing/2014/main" xmlns="" id="{5EBE1F73-FDEE-4B8C-927F-138AF42381E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0959572C-DCF3-4A73-900B-EB798292916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06568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xmlns="" id="{3B9252AA-86CA-4244-9C52-0FBD0C6E77DF}"/>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759843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xmlns="" id="{BD32DB1B-0009-4B3E-BF3E-DF8A7717854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82591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- 2018-IG</a:t>
            </a:r>
          </a:p>
        </p:txBody>
      </p:sp>
      <p:pic>
        <p:nvPicPr>
          <p:cNvPr id="3" name="EURTRY_ImageALLOC">
            <a:extLst>
              <a:ext uri="{FF2B5EF4-FFF2-40B4-BE49-F238E27FC236}">
                <a16:creationId xmlns:a16="http://schemas.microsoft.com/office/drawing/2014/main" xmlns="" id="{7C9B5503-D85F-4DDF-89E9-F2C26F37435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082D2238-A04E-4651-B475-F0B327180D8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51660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- 2019-Bitume TRY</a:t>
            </a:r>
          </a:p>
        </p:txBody>
      </p:sp>
      <p:pic>
        <p:nvPicPr>
          <p:cNvPr id="3" name="EURTRY_ImageALLOC">
            <a:extLst>
              <a:ext uri="{FF2B5EF4-FFF2-40B4-BE49-F238E27FC236}">
                <a16:creationId xmlns:a16="http://schemas.microsoft.com/office/drawing/2014/main" xmlns="" id="{309E5AA0-AF6E-4106-8A5E-99939E5D201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6A2DBC94-F520-4454-9A87-4F7AB100BA3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40282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- 2019-IG</a:t>
            </a:r>
          </a:p>
        </p:txBody>
      </p:sp>
      <p:pic>
        <p:nvPicPr>
          <p:cNvPr id="3" name="EURTRY_ImageALLOC">
            <a:extLst>
              <a:ext uri="{FF2B5EF4-FFF2-40B4-BE49-F238E27FC236}">
                <a16:creationId xmlns:a16="http://schemas.microsoft.com/office/drawing/2014/main" xmlns="" id="{AAD1F181-F510-4273-88F9-1BF055EA3CE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2EA466D4-3C1E-4853-A373-034AD957CC6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28344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42F0CFE3-2448-4549-991A-1B7DD1E2A119}"/>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603801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75475E34-9735-47A7-A109-392AABA8F1A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58580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- 2018-IG</a:t>
            </a:r>
          </a:p>
        </p:txBody>
      </p:sp>
      <p:pic>
        <p:nvPicPr>
          <p:cNvPr id="3" name="EURUSD_ImageALLOC">
            <a:extLst>
              <a:ext uri="{FF2B5EF4-FFF2-40B4-BE49-F238E27FC236}">
                <a16:creationId xmlns:a16="http://schemas.microsoft.com/office/drawing/2014/main" xmlns="" id="{6DCC43AB-BFE5-46C0-B6C3-D4B60E8387F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06E022B8-8961-4F7F-9C7A-CCBBFE3CB6B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88587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AB85318F-6BB2-4D57-8D23-30E3570B62D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51084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479C6E03-D656-4482-8ADD-0AE1CB7C157B}"/>
              </a:ext>
            </a:extLst>
          </p:cNvPr>
          <p:cNvPicPr>
            <a:picLocks noChangeAspect="1"/>
          </p:cNvPicPr>
          <p:nvPr/>
        </p:nvPicPr>
        <p:blipFill>
          <a:blip r:embed="rId2"/>
          <a:stretch>
            <a:fillRect/>
          </a:stretch>
        </p:blipFill>
        <p:spPr>
          <a:xfrm>
            <a:off x="1423041" y="1298876"/>
            <a:ext cx="6747618" cy="5084648"/>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080C3B50-D48D-4093-AE7F-D594F1B85679}"/>
              </a:ext>
            </a:extLst>
          </p:cNvPr>
          <p:cNvPicPr>
            <a:picLocks noChangeAspect="1"/>
          </p:cNvPicPr>
          <p:nvPr/>
        </p:nvPicPr>
        <p:blipFill>
          <a:blip r:embed="rId2"/>
          <a:stretch>
            <a:fillRect/>
          </a:stretch>
        </p:blipFill>
        <p:spPr>
          <a:xfrm>
            <a:off x="149344" y="1524000"/>
            <a:ext cx="8845313" cy="3080467"/>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EURBRL - Historical &amp; Planned</a:t>
            </a:r>
            <a:endParaRPr lang="en-US" dirty="0"/>
          </a:p>
        </p:txBody>
      </p:sp>
      <p:pic>
        <p:nvPicPr>
          <p:cNvPr id="3" name="Image 2">
            <a:extLst>
              <a:ext uri="{FF2B5EF4-FFF2-40B4-BE49-F238E27FC236}">
                <a16:creationId xmlns:a16="http://schemas.microsoft.com/office/drawing/2014/main" xmlns="" id="{D948CA69-0A7E-4810-9B20-4D6E32CA1B0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351024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Synthesis</a:t>
            </a:r>
          </a:p>
        </p:txBody>
      </p:sp>
      <p:pic>
        <p:nvPicPr>
          <p:cNvPr id="3" name="EURBRL_ImageSynthesisMIN">
            <a:extLst>
              <a:ext uri="{FF2B5EF4-FFF2-40B4-BE49-F238E27FC236}">
                <a16:creationId xmlns:a16="http://schemas.microsoft.com/office/drawing/2014/main" xmlns="" id="{842D0FB6-CCE9-4131-A0CF-55C4BB1EFB8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774473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- 2019-Pret IG</a:t>
            </a:r>
          </a:p>
        </p:txBody>
      </p:sp>
      <p:pic>
        <p:nvPicPr>
          <p:cNvPr id="3" name="EURBRL_ImageALLOC">
            <a:extLst>
              <a:ext uri="{FF2B5EF4-FFF2-40B4-BE49-F238E27FC236}">
                <a16:creationId xmlns:a16="http://schemas.microsoft.com/office/drawing/2014/main" xmlns="" id="{9F49C9B3-0217-4A25-914B-7E1C16C316F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BRL_ImageBLEND">
            <a:extLst>
              <a:ext uri="{FF2B5EF4-FFF2-40B4-BE49-F238E27FC236}">
                <a16:creationId xmlns:a16="http://schemas.microsoft.com/office/drawing/2014/main" xmlns="" id="{52F578BF-AB0D-40F8-BB0E-FAD720290B8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2455028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565</Words>
  <Application>Microsoft Office PowerPoint</Application>
  <PresentationFormat>Affichage à l'écran (4:3)</PresentationFormat>
  <Paragraphs>87</Paragraphs>
  <Slides>36</Slides>
  <Notes>0</Notes>
  <HiddenSlides>0</HiddenSlides>
  <MMClips>0</MMClips>
  <ScaleCrop>false</ScaleCrop>
  <HeadingPairs>
    <vt:vector size="4" baseType="variant">
      <vt:variant>
        <vt:lpstr>Thème</vt:lpstr>
      </vt:variant>
      <vt:variant>
        <vt:i4>2</vt:i4>
      </vt:variant>
      <vt:variant>
        <vt:lpstr>Titres des diapositives</vt:lpstr>
      </vt:variant>
      <vt:variant>
        <vt:i4>36</vt:i4>
      </vt:variant>
    </vt:vector>
  </HeadingPairs>
  <TitlesOfParts>
    <vt:vector size="38" baseType="lpstr">
      <vt:lpstr>Inspiration</vt:lpstr>
      <vt:lpstr>1_Inspiration</vt:lpstr>
      <vt:lpstr> Global Hedge Position</vt:lpstr>
      <vt:lpstr>Contents</vt:lpstr>
      <vt:lpstr> </vt:lpstr>
      <vt:lpstr>Hedging Summary</vt:lpstr>
      <vt:lpstr>Hedging Performance</vt:lpstr>
      <vt:lpstr> </vt:lpstr>
      <vt:lpstr>EURBRL - Historical &amp; Planned</vt:lpstr>
      <vt:lpstr>EURBRL - Synthesis</vt:lpstr>
      <vt:lpstr>EURBRL - 2019-Pret IG</vt:lpstr>
      <vt:lpstr>EURCNY - Historical &amp; Planned</vt:lpstr>
      <vt:lpstr>EURCNY - Synthesis</vt:lpstr>
      <vt:lpstr>EURCNY - 2018-Vente IG</vt:lpstr>
      <vt:lpstr>EURCNY - 2019-Vente IG</vt:lpstr>
      <vt:lpstr>EURGBP - Historical &amp; Planned</vt:lpstr>
      <vt:lpstr>EURGBP - Synthesis</vt:lpstr>
      <vt:lpstr>EURGBP - 2018-Vente IG UK</vt:lpstr>
      <vt:lpstr>EURGBP - 2019-Vente IG UK</vt:lpstr>
      <vt:lpstr>EURMYR - Synthesis</vt:lpstr>
      <vt:lpstr>EURPLN - Historical &amp; Planned</vt:lpstr>
      <vt:lpstr>EURPLN - Synthesis</vt:lpstr>
      <vt:lpstr>EURRUB - Historical &amp; Planned</vt:lpstr>
      <vt:lpstr>EURRUB - Synthesis</vt:lpstr>
      <vt:lpstr>EURRUB - 2018-Pret IG NN</vt:lpstr>
      <vt:lpstr>EURRUB - 2019-Pret IG NN</vt:lpstr>
      <vt:lpstr>EURRUB - 2020-Pret IG NN</vt:lpstr>
      <vt:lpstr>EURTRY - Historical &amp; Planned</vt:lpstr>
      <vt:lpstr>EURTRY - Synthesis</vt:lpstr>
      <vt:lpstr>EURTRY - 2018-IG</vt:lpstr>
      <vt:lpstr>EURTRY - 2019-Bitume TRY</vt:lpstr>
      <vt:lpstr>EURTRY - 2019-IG</vt:lpstr>
      <vt:lpstr>EURUSD - Historical &amp; Planned</vt:lpstr>
      <vt:lpstr>EURUSD - Synthesis</vt:lpstr>
      <vt:lpstr>EURUSD - 2018-IG</vt:lpstr>
      <vt:lpstr>USDBRL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705</cp:revision>
  <cp:lastPrinted>2012-02-01T10:00:25Z</cp:lastPrinted>
  <dcterms:created xsi:type="dcterms:W3CDTF">2010-04-23T15:09:35Z</dcterms:created>
  <dcterms:modified xsi:type="dcterms:W3CDTF">2019-02-08T10:47:57Z</dcterms:modified>
</cp:coreProperties>
</file>