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39"/>
  </p:notesMasterIdLst>
  <p:sldIdLst>
    <p:sldId id="256" r:id="rId3"/>
    <p:sldId id="466" r:id="rId4"/>
    <p:sldId id="476" r:id="rId5"/>
    <p:sldId id="493" r:id="rId6"/>
    <p:sldId id="494" r:id="rId7"/>
    <p:sldId id="470" r:id="rId8"/>
    <p:sldId id="458" r:id="rId9"/>
    <p:sldId id="497" r:id="rId10"/>
    <p:sldId id="499" r:id="rId11"/>
    <p:sldId id="461" r:id="rId12"/>
    <p:sldId id="500" r:id="rId13"/>
    <p:sldId id="502" r:id="rId14"/>
    <p:sldId id="503" r:id="rId15"/>
    <p:sldId id="457" r:id="rId16"/>
    <p:sldId id="504" r:id="rId17"/>
    <p:sldId id="506" r:id="rId18"/>
    <p:sldId id="507" r:id="rId19"/>
    <p:sldId id="508" r:id="rId20"/>
    <p:sldId id="462" r:id="rId21"/>
    <p:sldId id="510" r:id="rId22"/>
    <p:sldId id="459" r:id="rId23"/>
    <p:sldId id="512" r:id="rId24"/>
    <p:sldId id="514" r:id="rId25"/>
    <p:sldId id="515" r:id="rId26"/>
    <p:sldId id="516" r:id="rId27"/>
    <p:sldId id="460" r:id="rId28"/>
    <p:sldId id="517" r:id="rId29"/>
    <p:sldId id="519" r:id="rId30"/>
    <p:sldId id="520" r:id="rId31"/>
    <p:sldId id="521" r:id="rId32"/>
    <p:sldId id="456" r:id="rId33"/>
    <p:sldId id="522" r:id="rId34"/>
    <p:sldId id="524" r:id="rId35"/>
    <p:sldId id="525" r:id="rId36"/>
    <p:sldId id="409" r:id="rId37"/>
    <p:sldId id="410" r:id="rId38"/>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80" d="100"/>
          <a:sy n="80" d="100"/>
        </p:scale>
        <p:origin x="-1589"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08/02/2019</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2/8/2019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xmlns="" id="{35282229-44C9-44B7-8B62-AA7853151010}"/>
              </a:ext>
            </a:extLst>
          </p:cNvPr>
          <p:cNvPicPr>
            <a:picLocks noChangeAspect="1"/>
          </p:cNvPicPr>
          <p:nvPr userDrawn="1"/>
        </p:nvPicPr>
        <p:blipFill>
          <a:blip r:embed="rId3"/>
          <a:stretch>
            <a:fillRect/>
          </a:stretch>
        </p:blipFill>
        <p:spPr>
          <a:xfrm>
            <a:off x="3390995" y="2494331"/>
            <a:ext cx="2465792" cy="784906"/>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2/8/2019</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2/8/2019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2/8/2019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2/8/2019</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2/8/2019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2/8/2019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2/8/2019</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2/8/2019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2/8/2019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2/8/2019</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xmlns="" id="{516C98AB-72AB-4957-9E87-BC62A12A85A4}"/>
              </a:ext>
            </a:extLst>
          </p:cNvPr>
          <p:cNvPicPr>
            <a:picLocks noChangeAspect="1"/>
          </p:cNvPicPr>
          <p:nvPr userDrawn="1"/>
        </p:nvPicPr>
        <p:blipFill>
          <a:blip r:embed="rId3"/>
          <a:stretch>
            <a:fillRect/>
          </a:stretch>
        </p:blipFill>
        <p:spPr>
          <a:xfrm>
            <a:off x="7759581" y="352186"/>
            <a:ext cx="1028105" cy="327264"/>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2/8/2019</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2/8/2019</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2/8/2019</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2/8/2019</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2/8/2019</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2/8/2019</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2/8/2019</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2/8/2019</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2/8/2019</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2/8/2019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2/8/2019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2/8/2019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2/8/2019</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2/8/2019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2/8/2019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2/8/2019</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2/8/2019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2/8/2019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2/8/2019</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2/8/2019</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2/8/2019</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2/8/2019</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2/8/2019</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2/8/2019</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2/8/2019</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2/8/2019</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329915" y="3592705"/>
            <a:ext cx="6742937" cy="784906"/>
          </a:xfrm>
        </p:spPr>
        <p:txBody>
          <a:bodyPr/>
          <a:lstStyle/>
          <a:p>
            <a:r>
              <a:rPr lang="en-GB" dirty="0"/>
              <a:t/>
            </a:r>
            <a:br>
              <a:rPr lang="en-GB" dirty="0"/>
            </a:br>
            <a:r>
              <a:rPr lang="fr-FR" dirty="0"/>
              <a:t>Global </a:t>
            </a:r>
            <a:r>
              <a:rPr lang="fr-FR" dirty="0" err="1"/>
              <a:t>Hedge</a:t>
            </a:r>
            <a:r>
              <a:rPr lang="fr-FR" dirty="0"/>
              <a:t> Position</a:t>
            </a: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31/01/2019</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CNY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EURCNY - Historical &amp; Planned</a:t>
            </a:r>
            <a:endParaRPr lang="en-US" dirty="0"/>
          </a:p>
        </p:txBody>
      </p:sp>
      <p:pic>
        <p:nvPicPr>
          <p:cNvPr id="3" name="Image 2">
            <a:extLst>
              <a:ext uri="{FF2B5EF4-FFF2-40B4-BE49-F238E27FC236}">
                <a16:creationId xmlns:a16="http://schemas.microsoft.com/office/drawing/2014/main" xmlns="" id="{FDFFAAE8-0A41-49D8-B721-A01089D30FCB}"/>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1336699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EURCNY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EURCNY - Synthesis</a:t>
            </a:r>
          </a:p>
        </p:txBody>
      </p:sp>
      <p:pic>
        <p:nvPicPr>
          <p:cNvPr id="3" name="EURCNY_ImageSynthesisMIN">
            <a:extLst>
              <a:ext uri="{FF2B5EF4-FFF2-40B4-BE49-F238E27FC236}">
                <a16:creationId xmlns:a16="http://schemas.microsoft.com/office/drawing/2014/main" xmlns="" id="{8DED7F68-94FC-4322-9BDB-5D4B38B2F1BB}"/>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924718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EURCNY - 2018-Vente IG</a:t>
            </a:r>
          </a:p>
        </p:txBody>
      </p:sp>
      <p:pic>
        <p:nvPicPr>
          <p:cNvPr id="3" name="EURCNY_ImageALLOC">
            <a:extLst>
              <a:ext uri="{FF2B5EF4-FFF2-40B4-BE49-F238E27FC236}">
                <a16:creationId xmlns:a16="http://schemas.microsoft.com/office/drawing/2014/main" xmlns="" id="{7655139A-4216-4787-80A7-3A0C3AB403B7}"/>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NY_ImageBLEND">
            <a:extLst>
              <a:ext uri="{FF2B5EF4-FFF2-40B4-BE49-F238E27FC236}">
                <a16:creationId xmlns:a16="http://schemas.microsoft.com/office/drawing/2014/main" xmlns="" id="{A2A1C562-0F8F-4CD0-85B2-2BB74AA04516}"/>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187624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EURCNY - 2019-Vente IG</a:t>
            </a:r>
          </a:p>
        </p:txBody>
      </p:sp>
      <p:pic>
        <p:nvPicPr>
          <p:cNvPr id="3" name="EURCNY_ImageALLOC">
            <a:extLst>
              <a:ext uri="{FF2B5EF4-FFF2-40B4-BE49-F238E27FC236}">
                <a16:creationId xmlns:a16="http://schemas.microsoft.com/office/drawing/2014/main" xmlns="" id="{5F0C6C02-77CD-491B-97C1-030775F3FE16}"/>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NY_ImageBLEND">
            <a:extLst>
              <a:ext uri="{FF2B5EF4-FFF2-40B4-BE49-F238E27FC236}">
                <a16:creationId xmlns:a16="http://schemas.microsoft.com/office/drawing/2014/main" xmlns="" id="{6816B202-5DB3-4DBB-920F-7D506F16FB7E}"/>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618989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xmlns="" id="{AB9E83DB-E9A7-41D6-A12B-00320509B8A5}"/>
              </a:ext>
            </a:extLst>
          </p:cNvPr>
          <p:cNvPicPr>
            <a:picLocks noChangeAspect="1"/>
          </p:cNvPicPr>
          <p:nvPr/>
        </p:nvPicPr>
        <p:blipFill>
          <a:blip r:embed="rId2"/>
          <a:stretch>
            <a:fillRect/>
          </a:stretch>
        </p:blipFill>
        <p:spPr>
          <a:xfrm>
            <a:off x="825500" y="1270000"/>
            <a:ext cx="7410938" cy="5051201"/>
          </a:xfrm>
          <a:prstGeom prst="rect">
            <a:avLst/>
          </a:prstGeom>
        </p:spPr>
      </p:pic>
    </p:spTree>
    <p:extLst>
      <p:ext uri="{BB962C8B-B14F-4D97-AF65-F5344CB8AC3E}">
        <p14:creationId xmlns:p14="http://schemas.microsoft.com/office/powerpoint/2010/main" val="4209383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3" name="EURGBP_ImageSynthesisMIN">
            <a:extLst>
              <a:ext uri="{FF2B5EF4-FFF2-40B4-BE49-F238E27FC236}">
                <a16:creationId xmlns:a16="http://schemas.microsoft.com/office/drawing/2014/main" xmlns="" id="{A8E4E287-A20E-47F7-8FB6-FBADCEB1C90A}"/>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4251991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- 2018-Vente IG UK</a:t>
            </a:r>
          </a:p>
        </p:txBody>
      </p:sp>
      <p:pic>
        <p:nvPicPr>
          <p:cNvPr id="3" name="EURGBP_ImageALLOC">
            <a:extLst>
              <a:ext uri="{FF2B5EF4-FFF2-40B4-BE49-F238E27FC236}">
                <a16:creationId xmlns:a16="http://schemas.microsoft.com/office/drawing/2014/main" xmlns="" id="{EC0E6B70-C0C9-44B2-9702-6417D82EFE9D}"/>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xmlns="" id="{C2D2EA5D-AC18-4053-8F2C-5D8DEA5E42D8}"/>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0122675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- 2019-Vente IG UK</a:t>
            </a:r>
          </a:p>
        </p:txBody>
      </p:sp>
      <p:pic>
        <p:nvPicPr>
          <p:cNvPr id="3" name="EURGBP_ImageALLOC">
            <a:extLst>
              <a:ext uri="{FF2B5EF4-FFF2-40B4-BE49-F238E27FC236}">
                <a16:creationId xmlns:a16="http://schemas.microsoft.com/office/drawing/2014/main" xmlns="" id="{2B91F30B-56C7-4C2F-B457-0172D0B0F108}"/>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xmlns="" id="{AED25CDB-C7C6-4713-AF31-1D440ACA9E15}"/>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3584627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EURMYR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EURMYR - Synthesis</a:t>
            </a:r>
          </a:p>
        </p:txBody>
      </p:sp>
      <p:pic>
        <p:nvPicPr>
          <p:cNvPr id="3" name="EURMYR_ImageSynthesisMIN">
            <a:extLst>
              <a:ext uri="{FF2B5EF4-FFF2-40B4-BE49-F238E27FC236}">
                <a16:creationId xmlns:a16="http://schemas.microsoft.com/office/drawing/2014/main" xmlns="" id="{2AEFA6F6-5ED3-42E4-BA4E-4CDE03DB667D}"/>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9001827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EURPLN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EURPLN - Historical &amp; Planned</a:t>
            </a:r>
            <a:endParaRPr lang="en-US" dirty="0"/>
          </a:p>
        </p:txBody>
      </p:sp>
      <p:pic>
        <p:nvPicPr>
          <p:cNvPr id="3" name="Image 2">
            <a:extLst>
              <a:ext uri="{FF2B5EF4-FFF2-40B4-BE49-F238E27FC236}">
                <a16:creationId xmlns:a16="http://schemas.microsoft.com/office/drawing/2014/main" xmlns="" id="{466F80D0-EB00-4E53-B8B4-A33F18AFD296}"/>
              </a:ext>
            </a:extLst>
          </p:cNvPr>
          <p:cNvPicPr>
            <a:picLocks noChangeAspect="1"/>
          </p:cNvPicPr>
          <p:nvPr/>
        </p:nvPicPr>
        <p:blipFill>
          <a:blip r:embed="rId2"/>
          <a:stretch>
            <a:fillRect/>
          </a:stretch>
        </p:blipFill>
        <p:spPr>
          <a:xfrm>
            <a:off x="825500" y="1270000"/>
            <a:ext cx="7410938" cy="5041634"/>
          </a:xfrm>
          <a:prstGeom prst="rect">
            <a:avLst/>
          </a:prstGeom>
        </p:spPr>
      </p:pic>
    </p:spTree>
    <p:extLst>
      <p:ext uri="{BB962C8B-B14F-4D97-AF65-F5344CB8AC3E}">
        <p14:creationId xmlns:p14="http://schemas.microsoft.com/office/powerpoint/2010/main" val="2860313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051948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EURPLN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Synthesis</a:t>
            </a:r>
          </a:p>
        </p:txBody>
      </p:sp>
      <p:pic>
        <p:nvPicPr>
          <p:cNvPr id="3" name="EURPLN_ImageSynthesisMIN">
            <a:extLst>
              <a:ext uri="{FF2B5EF4-FFF2-40B4-BE49-F238E27FC236}">
                <a16:creationId xmlns:a16="http://schemas.microsoft.com/office/drawing/2014/main" xmlns="" id="{9DE59416-C955-43F1-BEA8-EE3657E0A8A1}"/>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490106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EURRUB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EURRUB - Historical &amp; Planned</a:t>
            </a:r>
            <a:endParaRPr lang="en-US" dirty="0"/>
          </a:p>
        </p:txBody>
      </p:sp>
      <p:pic>
        <p:nvPicPr>
          <p:cNvPr id="3" name="Image 2">
            <a:extLst>
              <a:ext uri="{FF2B5EF4-FFF2-40B4-BE49-F238E27FC236}">
                <a16:creationId xmlns:a16="http://schemas.microsoft.com/office/drawing/2014/main" xmlns="" id="{30483489-3CF7-44AB-819A-0B477C12BCA1}"/>
              </a:ext>
            </a:extLst>
          </p:cNvPr>
          <p:cNvPicPr>
            <a:picLocks noChangeAspect="1"/>
          </p:cNvPicPr>
          <p:nvPr/>
        </p:nvPicPr>
        <p:blipFill>
          <a:blip r:embed="rId2"/>
          <a:stretch>
            <a:fillRect/>
          </a:stretch>
        </p:blipFill>
        <p:spPr>
          <a:xfrm>
            <a:off x="825500" y="1270000"/>
            <a:ext cx="7410938" cy="5041634"/>
          </a:xfrm>
          <a:prstGeom prst="rect">
            <a:avLst/>
          </a:prstGeom>
        </p:spPr>
      </p:pic>
    </p:spTree>
    <p:extLst>
      <p:ext uri="{BB962C8B-B14F-4D97-AF65-F5344CB8AC3E}">
        <p14:creationId xmlns:p14="http://schemas.microsoft.com/office/powerpoint/2010/main" val="31106972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EURRUB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Synthesis</a:t>
            </a:r>
          </a:p>
        </p:txBody>
      </p:sp>
      <p:pic>
        <p:nvPicPr>
          <p:cNvPr id="3" name="EURRUB_ImageSynthesisMIN">
            <a:extLst>
              <a:ext uri="{FF2B5EF4-FFF2-40B4-BE49-F238E27FC236}">
                <a16:creationId xmlns:a16="http://schemas.microsoft.com/office/drawing/2014/main" xmlns="" id="{524CE2BB-D3E6-4979-A8A0-707B4710290D}"/>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3730799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- 2018-Pret IG NN</a:t>
            </a:r>
          </a:p>
        </p:txBody>
      </p:sp>
      <p:pic>
        <p:nvPicPr>
          <p:cNvPr id="3" name="EURRUB_ImageALLOC">
            <a:extLst>
              <a:ext uri="{FF2B5EF4-FFF2-40B4-BE49-F238E27FC236}">
                <a16:creationId xmlns:a16="http://schemas.microsoft.com/office/drawing/2014/main" xmlns="" id="{8C4896B9-D16A-4BB6-BC44-DDFB34678477}"/>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RUB_ImageBLEND">
            <a:extLst>
              <a:ext uri="{FF2B5EF4-FFF2-40B4-BE49-F238E27FC236}">
                <a16:creationId xmlns:a16="http://schemas.microsoft.com/office/drawing/2014/main" xmlns="" id="{29AFEA6F-A19D-4633-B3FF-2F377DB2B716}"/>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0360696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- 2019-Pret IG NN</a:t>
            </a:r>
          </a:p>
        </p:txBody>
      </p:sp>
      <p:pic>
        <p:nvPicPr>
          <p:cNvPr id="3" name="EURRUB_ImageALLOC">
            <a:extLst>
              <a:ext uri="{FF2B5EF4-FFF2-40B4-BE49-F238E27FC236}">
                <a16:creationId xmlns:a16="http://schemas.microsoft.com/office/drawing/2014/main" xmlns="" id="{8850A58A-923F-4CF4-8A9C-EAB623B3ACD2}"/>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RUB_ImageBLEND">
            <a:extLst>
              <a:ext uri="{FF2B5EF4-FFF2-40B4-BE49-F238E27FC236}">
                <a16:creationId xmlns:a16="http://schemas.microsoft.com/office/drawing/2014/main" xmlns="" id="{FD7B21DB-E1E4-43F9-A3FB-022BF28B1C19}"/>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9724303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- 2020-Pret IG NN</a:t>
            </a:r>
          </a:p>
        </p:txBody>
      </p:sp>
      <p:pic>
        <p:nvPicPr>
          <p:cNvPr id="3" name="EURRUB_ImageALLOC">
            <a:extLst>
              <a:ext uri="{FF2B5EF4-FFF2-40B4-BE49-F238E27FC236}">
                <a16:creationId xmlns:a16="http://schemas.microsoft.com/office/drawing/2014/main" xmlns="" id="{191BE02C-24F3-4063-9BE7-55C62D49C825}"/>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RUB_ImageBLEND">
            <a:extLst>
              <a:ext uri="{FF2B5EF4-FFF2-40B4-BE49-F238E27FC236}">
                <a16:creationId xmlns:a16="http://schemas.microsoft.com/office/drawing/2014/main" xmlns="" id="{B34505B9-FECE-459B-B404-4BFFEC6D10E8}"/>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7369305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EURTRY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EURTRY - Historical &amp; Planned</a:t>
            </a:r>
            <a:endParaRPr lang="en-US" dirty="0"/>
          </a:p>
        </p:txBody>
      </p:sp>
      <p:pic>
        <p:nvPicPr>
          <p:cNvPr id="3" name="Image 2">
            <a:extLst>
              <a:ext uri="{FF2B5EF4-FFF2-40B4-BE49-F238E27FC236}">
                <a16:creationId xmlns:a16="http://schemas.microsoft.com/office/drawing/2014/main" xmlns="" id="{5B10F150-ADB3-4A39-88AF-EC709DF66B00}"/>
              </a:ext>
            </a:extLst>
          </p:cNvPr>
          <p:cNvPicPr>
            <a:picLocks noChangeAspect="1"/>
          </p:cNvPicPr>
          <p:nvPr/>
        </p:nvPicPr>
        <p:blipFill>
          <a:blip r:embed="rId2"/>
          <a:stretch>
            <a:fillRect/>
          </a:stretch>
        </p:blipFill>
        <p:spPr>
          <a:xfrm>
            <a:off x="825500" y="1270000"/>
            <a:ext cx="7410938" cy="5051201"/>
          </a:xfrm>
          <a:prstGeom prst="rect">
            <a:avLst/>
          </a:prstGeom>
        </p:spPr>
      </p:pic>
    </p:spTree>
    <p:extLst>
      <p:ext uri="{BB962C8B-B14F-4D97-AF65-F5344CB8AC3E}">
        <p14:creationId xmlns:p14="http://schemas.microsoft.com/office/powerpoint/2010/main" val="14078006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EURTRY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EURTRY - Synthesis</a:t>
            </a:r>
          </a:p>
        </p:txBody>
      </p:sp>
      <p:pic>
        <p:nvPicPr>
          <p:cNvPr id="3" name="EURTRY_ImageSynthesisMIN">
            <a:extLst>
              <a:ext uri="{FF2B5EF4-FFF2-40B4-BE49-F238E27FC236}">
                <a16:creationId xmlns:a16="http://schemas.microsoft.com/office/drawing/2014/main" xmlns="" id="{4544DF96-DC7A-4DFA-8151-7A14159B01A1}"/>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7323278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EURTRY - 2018-IG</a:t>
            </a:r>
          </a:p>
        </p:txBody>
      </p:sp>
      <p:pic>
        <p:nvPicPr>
          <p:cNvPr id="3" name="EURTRY_ImageALLOC">
            <a:extLst>
              <a:ext uri="{FF2B5EF4-FFF2-40B4-BE49-F238E27FC236}">
                <a16:creationId xmlns:a16="http://schemas.microsoft.com/office/drawing/2014/main" xmlns="" id="{505DFE2F-5AB6-4589-A89C-733C71180B79}"/>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TRY_ImageBLEND">
            <a:extLst>
              <a:ext uri="{FF2B5EF4-FFF2-40B4-BE49-F238E27FC236}">
                <a16:creationId xmlns:a16="http://schemas.microsoft.com/office/drawing/2014/main" xmlns="" id="{C71CE247-5F58-4738-A519-3A7A3801E165}"/>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861249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EURTRY - 2019-Bitume TRY</a:t>
            </a:r>
          </a:p>
        </p:txBody>
      </p:sp>
      <p:pic>
        <p:nvPicPr>
          <p:cNvPr id="3" name="EURTRY_ImageALLOC">
            <a:extLst>
              <a:ext uri="{FF2B5EF4-FFF2-40B4-BE49-F238E27FC236}">
                <a16:creationId xmlns:a16="http://schemas.microsoft.com/office/drawing/2014/main" xmlns="" id="{77F283E4-4F12-4718-AD4E-CB8E19E733B7}"/>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TRY_ImageBLEND">
            <a:extLst>
              <a:ext uri="{FF2B5EF4-FFF2-40B4-BE49-F238E27FC236}">
                <a16:creationId xmlns:a16="http://schemas.microsoft.com/office/drawing/2014/main" xmlns="" id="{34FE332F-A7E8-44C6-8C24-89B01C6B1E36}"/>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262646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34705111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EURTRY - 2019-IG</a:t>
            </a:r>
          </a:p>
        </p:txBody>
      </p:sp>
      <p:pic>
        <p:nvPicPr>
          <p:cNvPr id="3" name="EURTRY_ImageALLOC">
            <a:extLst>
              <a:ext uri="{FF2B5EF4-FFF2-40B4-BE49-F238E27FC236}">
                <a16:creationId xmlns:a16="http://schemas.microsoft.com/office/drawing/2014/main" xmlns="" id="{F4D9960B-4EFF-400F-BD61-D69D65C17E9B}"/>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TRY_ImageBLEND">
            <a:extLst>
              <a:ext uri="{FF2B5EF4-FFF2-40B4-BE49-F238E27FC236}">
                <a16:creationId xmlns:a16="http://schemas.microsoft.com/office/drawing/2014/main" xmlns="" id="{9781CDE1-04A6-492D-9B5B-140A0827AB55}"/>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434193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xmlns="" id="{ABE02B66-5BFD-46AC-A167-8563FE1F5CD2}"/>
              </a:ext>
            </a:extLst>
          </p:cNvPr>
          <p:cNvPicPr>
            <a:picLocks noChangeAspect="1"/>
          </p:cNvPicPr>
          <p:nvPr/>
        </p:nvPicPr>
        <p:blipFill>
          <a:blip r:embed="rId2"/>
          <a:stretch>
            <a:fillRect/>
          </a:stretch>
        </p:blipFill>
        <p:spPr>
          <a:xfrm>
            <a:off x="825500" y="1270000"/>
            <a:ext cx="7410938" cy="5051201"/>
          </a:xfrm>
          <a:prstGeom prst="rect">
            <a:avLst/>
          </a:prstGeom>
        </p:spPr>
      </p:pic>
    </p:spTree>
    <p:extLst>
      <p:ext uri="{BB962C8B-B14F-4D97-AF65-F5344CB8AC3E}">
        <p14:creationId xmlns:p14="http://schemas.microsoft.com/office/powerpoint/2010/main" val="10819071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3" name="EURUSD_ImageSynthesisMIN">
            <a:extLst>
              <a:ext uri="{FF2B5EF4-FFF2-40B4-BE49-F238E27FC236}">
                <a16:creationId xmlns:a16="http://schemas.microsoft.com/office/drawing/2014/main" xmlns="" id="{02212F45-E461-423F-AF7C-E874F89796AC}"/>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9040863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- 2018-IG</a:t>
            </a:r>
          </a:p>
        </p:txBody>
      </p:sp>
      <p:pic>
        <p:nvPicPr>
          <p:cNvPr id="3" name="EURUSD_ImageALLOC">
            <a:extLst>
              <a:ext uri="{FF2B5EF4-FFF2-40B4-BE49-F238E27FC236}">
                <a16:creationId xmlns:a16="http://schemas.microsoft.com/office/drawing/2014/main" xmlns="" id="{9081A5A6-442F-4429-A12F-860278946865}"/>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EA1BFFCE-923F-4FE1-B233-1547C54EE869}"/>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2063606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USDBRL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Synthesis</a:t>
            </a:r>
          </a:p>
        </p:txBody>
      </p:sp>
      <p:pic>
        <p:nvPicPr>
          <p:cNvPr id="3" name="USDBRL_ImageSynthesisMIN">
            <a:extLst>
              <a:ext uri="{FF2B5EF4-FFF2-40B4-BE49-F238E27FC236}">
                <a16:creationId xmlns:a16="http://schemas.microsoft.com/office/drawing/2014/main" xmlns="" id="{B41583CA-6DBE-4A99-A7F8-C5BF65061680}"/>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4168692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xmlns="" id="{9200F1E9-0DC0-4440-B980-030AA5EECEC7}"/>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xmlns=""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xmlns="" id="{DBBB5200-E8D3-44EA-9D69-4916B38CF898}"/>
              </a:ext>
            </a:extLst>
          </p:cNvPr>
          <p:cNvPicPr>
            <a:picLocks noChangeAspect="1"/>
          </p:cNvPicPr>
          <p:nvPr/>
        </p:nvPicPr>
        <p:blipFill>
          <a:blip r:embed="rId2"/>
          <a:stretch>
            <a:fillRect/>
          </a:stretch>
        </p:blipFill>
        <p:spPr>
          <a:xfrm>
            <a:off x="1243857" y="1295607"/>
            <a:ext cx="6652368" cy="5012873"/>
          </a:xfrm>
          <a:prstGeom prst="rect">
            <a:avLst/>
          </a:prstGeom>
        </p:spPr>
      </p:pic>
    </p:spTree>
    <p:extLst>
      <p:ext uri="{BB962C8B-B14F-4D97-AF65-F5344CB8AC3E}">
        <p14:creationId xmlns:p14="http://schemas.microsoft.com/office/powerpoint/2010/main" val="3029341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xmlns=""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xmlns=""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xmlns="" id="{778045B7-ED88-4394-AA8F-FAD5E20E86F6}"/>
              </a:ext>
            </a:extLst>
          </p:cNvPr>
          <p:cNvPicPr>
            <a:picLocks noChangeAspect="1"/>
          </p:cNvPicPr>
          <p:nvPr/>
        </p:nvPicPr>
        <p:blipFill>
          <a:blip r:embed="rId2"/>
          <a:stretch>
            <a:fillRect/>
          </a:stretch>
        </p:blipFill>
        <p:spPr>
          <a:xfrm>
            <a:off x="149344" y="1524000"/>
            <a:ext cx="8845313" cy="3080467"/>
          </a:xfrm>
          <a:prstGeom prst="rect">
            <a:avLst/>
          </a:prstGeom>
        </p:spPr>
      </p:pic>
    </p:spTree>
    <p:extLst>
      <p:ext uri="{BB962C8B-B14F-4D97-AF65-F5344CB8AC3E}">
        <p14:creationId xmlns:p14="http://schemas.microsoft.com/office/powerpoint/2010/main" val="3458163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69219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BRL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EURBRL - Historical &amp; Planned</a:t>
            </a:r>
            <a:endParaRPr lang="en-US" dirty="0"/>
          </a:p>
        </p:txBody>
      </p:sp>
      <p:pic>
        <p:nvPicPr>
          <p:cNvPr id="3" name="Image 2">
            <a:extLst>
              <a:ext uri="{FF2B5EF4-FFF2-40B4-BE49-F238E27FC236}">
                <a16:creationId xmlns:a16="http://schemas.microsoft.com/office/drawing/2014/main" xmlns="" id="{16E43DB8-7EC4-4322-B88B-982E8F1BDCEA}"/>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971234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BRL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EURBRL - Synthesis</a:t>
            </a:r>
          </a:p>
        </p:txBody>
      </p:sp>
      <p:pic>
        <p:nvPicPr>
          <p:cNvPr id="3" name="EURBRL_ImageSynthesisMIN">
            <a:extLst>
              <a:ext uri="{FF2B5EF4-FFF2-40B4-BE49-F238E27FC236}">
                <a16:creationId xmlns:a16="http://schemas.microsoft.com/office/drawing/2014/main" xmlns="" id="{B57D2596-3D1D-44F7-A657-6ED5A5570C57}"/>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309142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EURBRL - 2019-Pret IG</a:t>
            </a:r>
          </a:p>
        </p:txBody>
      </p:sp>
      <p:pic>
        <p:nvPicPr>
          <p:cNvPr id="3" name="EURBRL_ImageALLOC">
            <a:extLst>
              <a:ext uri="{FF2B5EF4-FFF2-40B4-BE49-F238E27FC236}">
                <a16:creationId xmlns:a16="http://schemas.microsoft.com/office/drawing/2014/main" xmlns="" id="{0B118D84-F70E-4BBB-BF68-665D5FCE0BA8}"/>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BRL_ImageBLEND">
            <a:extLst>
              <a:ext uri="{FF2B5EF4-FFF2-40B4-BE49-F238E27FC236}">
                <a16:creationId xmlns:a16="http://schemas.microsoft.com/office/drawing/2014/main" xmlns="" id="{7BA7DF94-8F6F-489A-B034-ADAA13328422}"/>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770029134"/>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5681</TotalTime>
  <Words>565</Words>
  <Application>Microsoft Office PowerPoint</Application>
  <PresentationFormat>Affichage à l'écran (4:3)</PresentationFormat>
  <Paragraphs>87</Paragraphs>
  <Slides>36</Slides>
  <Notes>0</Notes>
  <HiddenSlides>0</HiddenSlides>
  <MMClips>0</MMClips>
  <ScaleCrop>false</ScaleCrop>
  <HeadingPairs>
    <vt:vector size="4" baseType="variant">
      <vt:variant>
        <vt:lpstr>Thème</vt:lpstr>
      </vt:variant>
      <vt:variant>
        <vt:i4>2</vt:i4>
      </vt:variant>
      <vt:variant>
        <vt:lpstr>Titres des diapositives</vt:lpstr>
      </vt:variant>
      <vt:variant>
        <vt:i4>36</vt:i4>
      </vt:variant>
    </vt:vector>
  </HeadingPairs>
  <TitlesOfParts>
    <vt:vector size="38" baseType="lpstr">
      <vt:lpstr>Inspiration</vt:lpstr>
      <vt:lpstr>1_Inspiration</vt:lpstr>
      <vt:lpstr> Global Hedge Position</vt:lpstr>
      <vt:lpstr>Contents</vt:lpstr>
      <vt:lpstr> </vt:lpstr>
      <vt:lpstr>Hedging Summary</vt:lpstr>
      <vt:lpstr>Hedging Performance</vt:lpstr>
      <vt:lpstr> </vt:lpstr>
      <vt:lpstr>EURBRL - Historical &amp; Planned</vt:lpstr>
      <vt:lpstr>EURBRL - Synthesis</vt:lpstr>
      <vt:lpstr>EURBRL - 2019-Pret IG</vt:lpstr>
      <vt:lpstr>EURCNY - Historical &amp; Planned</vt:lpstr>
      <vt:lpstr>EURCNY - Synthesis</vt:lpstr>
      <vt:lpstr>EURCNY - 2018-Vente IG</vt:lpstr>
      <vt:lpstr>EURCNY - 2019-Vente IG</vt:lpstr>
      <vt:lpstr>EURGBP - Historical &amp; Planned</vt:lpstr>
      <vt:lpstr>EURGBP - Synthesis</vt:lpstr>
      <vt:lpstr>EURGBP - 2018-Vente IG UK</vt:lpstr>
      <vt:lpstr>EURGBP - 2019-Vente IG UK</vt:lpstr>
      <vt:lpstr>EURMYR - Synthesis</vt:lpstr>
      <vt:lpstr>EURPLN - Historical &amp; Planned</vt:lpstr>
      <vt:lpstr>EURPLN - Synthesis</vt:lpstr>
      <vt:lpstr>EURRUB - Historical &amp; Planned</vt:lpstr>
      <vt:lpstr>EURRUB - Synthesis</vt:lpstr>
      <vt:lpstr>EURRUB - 2018-Pret IG NN</vt:lpstr>
      <vt:lpstr>EURRUB - 2019-Pret IG NN</vt:lpstr>
      <vt:lpstr>EURRUB - 2020-Pret IG NN</vt:lpstr>
      <vt:lpstr>EURTRY - Historical &amp; Planned</vt:lpstr>
      <vt:lpstr>EURTRY - Synthesis</vt:lpstr>
      <vt:lpstr>EURTRY - 2018-IG</vt:lpstr>
      <vt:lpstr>EURTRY - 2019-Bitume TRY</vt:lpstr>
      <vt:lpstr>EURTRY - 2019-IG</vt:lpstr>
      <vt:lpstr>EURUSD - Historical &amp; Planned</vt:lpstr>
      <vt:lpstr>EURUSD - Synthesis</vt:lpstr>
      <vt:lpstr>EURUSD - 2018-IG</vt:lpstr>
      <vt:lpstr>USDBRL - Synthesis</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Maxime Dentroux - Kerius Finance</cp:lastModifiedBy>
  <cp:revision>705</cp:revision>
  <cp:lastPrinted>2012-02-01T10:00:25Z</cp:lastPrinted>
  <dcterms:created xsi:type="dcterms:W3CDTF">2010-04-23T15:09:35Z</dcterms:created>
  <dcterms:modified xsi:type="dcterms:W3CDTF">2019-02-08T10:49:02Z</dcterms:modified>
</cp:coreProperties>
</file>