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9"/>
  </p:notesMasterIdLst>
  <p:sldIdLst>
    <p:sldId id="256" r:id="rId3"/>
    <p:sldId id="466" r:id="rId4"/>
    <p:sldId id="476" r:id="rId5"/>
    <p:sldId id="493" r:id="rId6"/>
    <p:sldId id="494" r:id="rId7"/>
    <p:sldId id="470" r:id="rId8"/>
    <p:sldId id="458" r:id="rId9"/>
    <p:sldId id="497" r:id="rId10"/>
    <p:sldId id="499" r:id="rId11"/>
    <p:sldId id="461" r:id="rId12"/>
    <p:sldId id="500" r:id="rId13"/>
    <p:sldId id="502" r:id="rId14"/>
    <p:sldId id="503" r:id="rId15"/>
    <p:sldId id="457" r:id="rId16"/>
    <p:sldId id="504" r:id="rId17"/>
    <p:sldId id="506" r:id="rId18"/>
    <p:sldId id="507" r:id="rId19"/>
    <p:sldId id="508" r:id="rId20"/>
    <p:sldId id="462" r:id="rId21"/>
    <p:sldId id="510" r:id="rId22"/>
    <p:sldId id="459" r:id="rId23"/>
    <p:sldId id="512" r:id="rId24"/>
    <p:sldId id="514" r:id="rId25"/>
    <p:sldId id="515" r:id="rId26"/>
    <p:sldId id="516" r:id="rId27"/>
    <p:sldId id="460" r:id="rId28"/>
    <p:sldId id="517" r:id="rId29"/>
    <p:sldId id="519" r:id="rId30"/>
    <p:sldId id="520" r:id="rId31"/>
    <p:sldId id="521" r:id="rId32"/>
    <p:sldId id="456" r:id="rId33"/>
    <p:sldId id="522" r:id="rId34"/>
    <p:sldId id="524" r:id="rId35"/>
    <p:sldId id="525" r:id="rId36"/>
    <p:sldId id="409" r:id="rId37"/>
    <p:sldId id="410" r:id="rId3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04/03/2019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xmlns=""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3/4/2019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3/4/2019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3/4/2019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xmlns=""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3/4/2019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3/4/2019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3/4/2019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3/4/2019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3/4/2019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3/4/2019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3/4/2019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r>
              <a:rPr lang="en-GB" dirty="0"/>
              <a:t/>
            </a:r>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28/02/2019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N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EURCNY - Historical &amp; Planned</a:t>
            </a:r>
            <a:endParaRPr lang="en-US" dirty="0"/>
          </a:p>
        </p:txBody>
      </p:sp>
      <p:pic>
        <p:nvPicPr>
          <p:cNvPr id="3" name="Image 2">
            <a:extLst>
              <a:ext uri="{FF2B5EF4-FFF2-40B4-BE49-F238E27FC236}">
                <a16:creationId xmlns:a16="http://schemas.microsoft.com/office/drawing/2014/main" xmlns="" id="{C3455FA6-2E4F-46AE-932B-174F8311100F}"/>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246010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3" name="EURCNY_ImageSynthesisMIN">
            <a:extLst>
              <a:ext uri="{FF2B5EF4-FFF2-40B4-BE49-F238E27FC236}">
                <a16:creationId xmlns:a16="http://schemas.microsoft.com/office/drawing/2014/main" xmlns="" id="{082BF7C3-6181-45FB-A596-36C4AFF859D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807768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- 2018-Vente IG</a:t>
            </a:r>
          </a:p>
        </p:txBody>
      </p:sp>
      <p:pic>
        <p:nvPicPr>
          <p:cNvPr id="3" name="EURCNY_ImageALLOC">
            <a:extLst>
              <a:ext uri="{FF2B5EF4-FFF2-40B4-BE49-F238E27FC236}">
                <a16:creationId xmlns:a16="http://schemas.microsoft.com/office/drawing/2014/main" xmlns="" id="{8991BE32-ADE2-4C00-A947-A051B432569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xmlns="" id="{60B4DEC6-D043-4CB3-A4AD-AAEAD29D728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409058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- 2019-Vente IG</a:t>
            </a:r>
          </a:p>
        </p:txBody>
      </p:sp>
      <p:pic>
        <p:nvPicPr>
          <p:cNvPr id="3" name="EURCNY_ImageALLOC">
            <a:extLst>
              <a:ext uri="{FF2B5EF4-FFF2-40B4-BE49-F238E27FC236}">
                <a16:creationId xmlns:a16="http://schemas.microsoft.com/office/drawing/2014/main" xmlns="" id="{24614365-7E53-4EBA-9024-1F7AABE3FAA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xmlns="" id="{F11FE55A-C654-4305-A3A5-7C04B7549FE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73090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xmlns="" id="{6CE9FDA4-7DBF-42E1-8D06-07B689665EB6}"/>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3736214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xmlns="" id="{163856B8-0DAE-493F-82CC-5A101C01C2F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894456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- 2018-Vente IG UK</a:t>
            </a:r>
          </a:p>
        </p:txBody>
      </p:sp>
      <p:pic>
        <p:nvPicPr>
          <p:cNvPr id="3" name="EURGBP_ImageALLOC">
            <a:extLst>
              <a:ext uri="{FF2B5EF4-FFF2-40B4-BE49-F238E27FC236}">
                <a16:creationId xmlns:a16="http://schemas.microsoft.com/office/drawing/2014/main" xmlns="" id="{A1BE6349-C708-4113-BF14-EB4CA7665BF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0675C4BF-6ECD-449B-98CC-514FDC38D16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216436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- 2019-Vente IG UK</a:t>
            </a:r>
          </a:p>
        </p:txBody>
      </p:sp>
      <p:pic>
        <p:nvPicPr>
          <p:cNvPr id="3" name="EURGBP_ImageALLOC">
            <a:extLst>
              <a:ext uri="{FF2B5EF4-FFF2-40B4-BE49-F238E27FC236}">
                <a16:creationId xmlns:a16="http://schemas.microsoft.com/office/drawing/2014/main" xmlns="" id="{79D91018-EFE7-4FB9-933B-48016AECC41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FF142375-CB62-4E63-9660-44F6577ABEA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14765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MY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EURMYR - Synthesis</a:t>
            </a:r>
          </a:p>
        </p:txBody>
      </p:sp>
      <p:pic>
        <p:nvPicPr>
          <p:cNvPr id="3" name="EURMYR_ImageSynthesisMIN">
            <a:extLst>
              <a:ext uri="{FF2B5EF4-FFF2-40B4-BE49-F238E27FC236}">
                <a16:creationId xmlns:a16="http://schemas.microsoft.com/office/drawing/2014/main" xmlns="" id="{ACC5BA24-BAA6-4643-9550-C18E1DF86DC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221333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xmlns="" id="{F6969463-C752-43EB-904F-BDCE578BAA16}"/>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2074295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3" name="EURPLN_ImageSynthesisMIN">
            <a:extLst>
              <a:ext uri="{FF2B5EF4-FFF2-40B4-BE49-F238E27FC236}">
                <a16:creationId xmlns:a16="http://schemas.microsoft.com/office/drawing/2014/main" xmlns="" id="{861FF085-F358-4CE4-84A4-D165DF432C6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860991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xmlns="" id="{30A8C7D6-58C8-4EE5-BBF3-A51540EB334D}"/>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4092495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EURRUB_ImageSynthesisMIN">
            <a:extLst>
              <a:ext uri="{FF2B5EF4-FFF2-40B4-BE49-F238E27FC236}">
                <a16:creationId xmlns:a16="http://schemas.microsoft.com/office/drawing/2014/main" xmlns="" id="{804327B8-CE51-4C0C-9E22-3497AC7E891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726498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- 2018-Pret IG NN</a:t>
            </a:r>
          </a:p>
        </p:txBody>
      </p:sp>
      <p:pic>
        <p:nvPicPr>
          <p:cNvPr id="3" name="EURRUB_ImageALLOC">
            <a:extLst>
              <a:ext uri="{FF2B5EF4-FFF2-40B4-BE49-F238E27FC236}">
                <a16:creationId xmlns:a16="http://schemas.microsoft.com/office/drawing/2014/main" xmlns="" id="{311F1493-C2E0-40AF-ABB2-ECBD15E07B8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DA5AD31B-D8DA-4B66-93A5-79C45D5849A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15426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- 2019-Pret IG NN</a:t>
            </a:r>
          </a:p>
        </p:txBody>
      </p:sp>
      <p:pic>
        <p:nvPicPr>
          <p:cNvPr id="3" name="EURRUB_ImageALLOC">
            <a:extLst>
              <a:ext uri="{FF2B5EF4-FFF2-40B4-BE49-F238E27FC236}">
                <a16:creationId xmlns:a16="http://schemas.microsoft.com/office/drawing/2014/main" xmlns="" id="{F0F264A8-08A4-417C-A778-43C22C62752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0246860D-B3FD-4923-B598-C8EC91F5700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07991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- 2020-Pret IG NN</a:t>
            </a:r>
          </a:p>
        </p:txBody>
      </p:sp>
      <p:pic>
        <p:nvPicPr>
          <p:cNvPr id="3" name="EURRUB_ImageALLOC">
            <a:extLst>
              <a:ext uri="{FF2B5EF4-FFF2-40B4-BE49-F238E27FC236}">
                <a16:creationId xmlns:a16="http://schemas.microsoft.com/office/drawing/2014/main" xmlns="" id="{2DE46726-1257-43B0-8278-3239B929C56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CCFB5E65-EF51-4D29-AE56-279957B233D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17402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EURTR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EURTRY - Historical &amp; Planned</a:t>
            </a:r>
            <a:endParaRPr lang="en-US" dirty="0"/>
          </a:p>
        </p:txBody>
      </p:sp>
      <p:pic>
        <p:nvPicPr>
          <p:cNvPr id="3" name="Image 2">
            <a:extLst>
              <a:ext uri="{FF2B5EF4-FFF2-40B4-BE49-F238E27FC236}">
                <a16:creationId xmlns:a16="http://schemas.microsoft.com/office/drawing/2014/main" xmlns="" id="{E1B1431A-0043-476C-A261-9809DBDE7CEC}"/>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1591553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EURTR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Synthesis</a:t>
            </a:r>
          </a:p>
        </p:txBody>
      </p:sp>
      <p:pic>
        <p:nvPicPr>
          <p:cNvPr id="3" name="EURTRY_ImageSynthesisMIN">
            <a:extLst>
              <a:ext uri="{FF2B5EF4-FFF2-40B4-BE49-F238E27FC236}">
                <a16:creationId xmlns:a16="http://schemas.microsoft.com/office/drawing/2014/main" xmlns="" id="{8021221D-2E08-4173-836B-6291297B55D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661041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- 2018-IG</a:t>
            </a:r>
          </a:p>
        </p:txBody>
      </p:sp>
      <p:pic>
        <p:nvPicPr>
          <p:cNvPr id="3" name="EURTRY_ImageALLOC">
            <a:extLst>
              <a:ext uri="{FF2B5EF4-FFF2-40B4-BE49-F238E27FC236}">
                <a16:creationId xmlns:a16="http://schemas.microsoft.com/office/drawing/2014/main" xmlns="" id="{C09D98B7-A15F-4BE9-B122-F738771AD3D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xmlns="" id="{EC3F3203-0F00-46DF-B810-818A4E2C27E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406042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- 2019-Bitume TRY</a:t>
            </a:r>
          </a:p>
        </p:txBody>
      </p:sp>
      <p:pic>
        <p:nvPicPr>
          <p:cNvPr id="3" name="EURTRY_ImageALLOC">
            <a:extLst>
              <a:ext uri="{FF2B5EF4-FFF2-40B4-BE49-F238E27FC236}">
                <a16:creationId xmlns:a16="http://schemas.microsoft.com/office/drawing/2014/main" xmlns="" id="{56661414-B7E8-4A4E-84C8-93B4D2F28B1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xmlns="" id="{AC6D0CFE-F005-4BAD-A28F-3B505D8D4C0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87349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- 2019-IG</a:t>
            </a:r>
          </a:p>
        </p:txBody>
      </p:sp>
      <p:pic>
        <p:nvPicPr>
          <p:cNvPr id="3" name="EURTRY_ImageALLOC">
            <a:extLst>
              <a:ext uri="{FF2B5EF4-FFF2-40B4-BE49-F238E27FC236}">
                <a16:creationId xmlns:a16="http://schemas.microsoft.com/office/drawing/2014/main" xmlns="" id="{4C284BE7-2D33-4F20-8940-8A87A045E69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xmlns="" id="{30A05D63-B576-49B8-8CD2-74235DC66F6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443184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098ACF05-94F2-4D60-BD7F-3541560B5FD9}"/>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3674081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xmlns="" id="{0A2121BD-FB44-45A3-BDE6-F9A49A2DE48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036069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- 2018-IG</a:t>
            </a:r>
          </a:p>
        </p:txBody>
      </p:sp>
      <p:pic>
        <p:nvPicPr>
          <p:cNvPr id="3" name="EURUSD_ImageALLOC">
            <a:extLst>
              <a:ext uri="{FF2B5EF4-FFF2-40B4-BE49-F238E27FC236}">
                <a16:creationId xmlns:a16="http://schemas.microsoft.com/office/drawing/2014/main" xmlns="" id="{2D39F3F1-C976-4053-843D-033CBA625CC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53878546-F0BF-4578-A917-B237A234950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51982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3" name="USDBRL_ImageSynthesisMIN">
            <a:extLst>
              <a:ext uri="{FF2B5EF4-FFF2-40B4-BE49-F238E27FC236}">
                <a16:creationId xmlns:a16="http://schemas.microsoft.com/office/drawing/2014/main" xmlns="" id="{A8FFF894-4486-4489-8329-3EEE354B97C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597441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9200F1E9-0DC0-4440-B980-030AA5EECEC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xmlns="" id="{1E279783-3A64-4D49-BADF-D41593F21C69}"/>
              </a:ext>
            </a:extLst>
          </p:cNvPr>
          <p:cNvPicPr>
            <a:picLocks noChangeAspect="1"/>
          </p:cNvPicPr>
          <p:nvPr/>
        </p:nvPicPr>
        <p:blipFill>
          <a:blip r:embed="rId2"/>
          <a:stretch>
            <a:fillRect/>
          </a:stretch>
        </p:blipFill>
        <p:spPr>
          <a:xfrm>
            <a:off x="1013466" y="1125037"/>
            <a:ext cx="7209005" cy="5432325"/>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CD5A3D1A-22C7-4195-B28A-A195EBAAAD52}"/>
              </a:ext>
            </a:extLst>
          </p:cNvPr>
          <p:cNvPicPr>
            <a:picLocks noChangeAspect="1"/>
          </p:cNvPicPr>
          <p:nvPr/>
        </p:nvPicPr>
        <p:blipFill>
          <a:blip r:embed="rId2"/>
          <a:stretch>
            <a:fillRect/>
          </a:stretch>
        </p:blipFill>
        <p:spPr>
          <a:xfrm>
            <a:off x="149344" y="1524000"/>
            <a:ext cx="8845313" cy="3080467"/>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EURBRL - Historical &amp; Planned</a:t>
            </a:r>
            <a:endParaRPr lang="en-US" dirty="0"/>
          </a:p>
        </p:txBody>
      </p:sp>
      <p:pic>
        <p:nvPicPr>
          <p:cNvPr id="3" name="Image 2">
            <a:extLst>
              <a:ext uri="{FF2B5EF4-FFF2-40B4-BE49-F238E27FC236}">
                <a16:creationId xmlns:a16="http://schemas.microsoft.com/office/drawing/2014/main" xmlns="" id="{7D4F5C75-9381-4456-B41C-0C0C39E2863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368911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EURBRL - Synthesis</a:t>
            </a:r>
          </a:p>
        </p:txBody>
      </p:sp>
      <p:pic>
        <p:nvPicPr>
          <p:cNvPr id="3" name="EURBRL_ImageSynthesisMIN">
            <a:extLst>
              <a:ext uri="{FF2B5EF4-FFF2-40B4-BE49-F238E27FC236}">
                <a16:creationId xmlns:a16="http://schemas.microsoft.com/office/drawing/2014/main" xmlns="" id="{22F0998E-9610-4DA5-B164-4C8C3F4406C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529318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EURBRL - 2019-Pret IG</a:t>
            </a:r>
          </a:p>
        </p:txBody>
      </p:sp>
      <p:pic>
        <p:nvPicPr>
          <p:cNvPr id="3" name="EURBRL_ImageALLOC">
            <a:extLst>
              <a:ext uri="{FF2B5EF4-FFF2-40B4-BE49-F238E27FC236}">
                <a16:creationId xmlns:a16="http://schemas.microsoft.com/office/drawing/2014/main" xmlns="" id="{FBAF54D4-2F54-475A-897F-224E355F8BB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BRL_ImageBLEND">
            <a:extLst>
              <a:ext uri="{FF2B5EF4-FFF2-40B4-BE49-F238E27FC236}">
                <a16:creationId xmlns:a16="http://schemas.microsoft.com/office/drawing/2014/main" xmlns="" id="{FFFFC94F-3671-4E5F-9BB9-DA1867A765F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9539088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5684</TotalTime>
  <Words>565</Words>
  <Application>Microsoft Office PowerPoint</Application>
  <PresentationFormat>Affichage à l'écran (4:3)</PresentationFormat>
  <Paragraphs>87</Paragraphs>
  <Slides>36</Slides>
  <Notes>0</Notes>
  <HiddenSlides>0</HiddenSlides>
  <MMClips>0</MMClips>
  <ScaleCrop>false</ScaleCrop>
  <HeadingPairs>
    <vt:vector size="4" baseType="variant">
      <vt:variant>
        <vt:lpstr>Thème</vt:lpstr>
      </vt:variant>
      <vt:variant>
        <vt:i4>2</vt:i4>
      </vt:variant>
      <vt:variant>
        <vt:lpstr>Titres des diapositives</vt:lpstr>
      </vt:variant>
      <vt:variant>
        <vt:i4>36</vt:i4>
      </vt:variant>
    </vt:vector>
  </HeadingPairs>
  <TitlesOfParts>
    <vt:vector size="38" baseType="lpstr">
      <vt:lpstr>Inspiration</vt:lpstr>
      <vt:lpstr>1_Inspiration</vt:lpstr>
      <vt:lpstr> Global Hedge Position</vt:lpstr>
      <vt:lpstr>Contents</vt:lpstr>
      <vt:lpstr> </vt:lpstr>
      <vt:lpstr>Hedging Summary</vt:lpstr>
      <vt:lpstr>Hedging Performance</vt:lpstr>
      <vt:lpstr> </vt:lpstr>
      <vt:lpstr>EURBRL - Historical &amp; Planned</vt:lpstr>
      <vt:lpstr>EURBRL - Synthesis</vt:lpstr>
      <vt:lpstr>EURBRL - 2019-Pret IG</vt:lpstr>
      <vt:lpstr>EURCNY - Historical &amp; Planned</vt:lpstr>
      <vt:lpstr>EURCNY - Synthesis</vt:lpstr>
      <vt:lpstr>EURCNY - 2018-Vente IG</vt:lpstr>
      <vt:lpstr>EURCNY - 2019-Vente IG</vt:lpstr>
      <vt:lpstr>EURGBP - Historical &amp; Planned</vt:lpstr>
      <vt:lpstr>EURGBP - Synthesis</vt:lpstr>
      <vt:lpstr>EURGBP - 2018-Vente IG UK</vt:lpstr>
      <vt:lpstr>EURGBP - 2019-Vente IG UK</vt:lpstr>
      <vt:lpstr>EURMYR - Synthesis</vt:lpstr>
      <vt:lpstr>EURPLN - Historical &amp; Planned</vt:lpstr>
      <vt:lpstr>EURPLN - Synthesis</vt:lpstr>
      <vt:lpstr>EURRUB - Historical &amp; Planned</vt:lpstr>
      <vt:lpstr>EURRUB - Synthesis</vt:lpstr>
      <vt:lpstr>EURRUB - 2018-Pret IG NN</vt:lpstr>
      <vt:lpstr>EURRUB - 2019-Pret IG NN</vt:lpstr>
      <vt:lpstr>EURRUB - 2020-Pret IG NN</vt:lpstr>
      <vt:lpstr>EURTRY - Historical &amp; Planned</vt:lpstr>
      <vt:lpstr>EURTRY - Synthesis</vt:lpstr>
      <vt:lpstr>EURTRY - 2018-IG</vt:lpstr>
      <vt:lpstr>EURTRY - 2019-Bitume TRY</vt:lpstr>
      <vt:lpstr>EURTRY - 2019-IG</vt:lpstr>
      <vt:lpstr>EURUSD - Historical &amp; Planned</vt:lpstr>
      <vt:lpstr>EURUSD - Synthesis</vt:lpstr>
      <vt:lpstr>EURUSD - 2018-IG</vt:lpstr>
      <vt:lpstr>USDBRL - Synthesis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705</cp:revision>
  <cp:lastPrinted>2012-02-01T10:00:25Z</cp:lastPrinted>
  <dcterms:created xsi:type="dcterms:W3CDTF">2010-04-23T15:09:35Z</dcterms:created>
  <dcterms:modified xsi:type="dcterms:W3CDTF">2019-03-04T16:13:28Z</dcterms:modified>
</cp:coreProperties>
</file>