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5"/>
  </p:notesMasterIdLst>
  <p:sldIdLst>
    <p:sldId id="256" r:id="rId3"/>
    <p:sldId id="466" r:id="rId4"/>
    <p:sldId id="476" r:id="rId5"/>
    <p:sldId id="493" r:id="rId6"/>
    <p:sldId id="530" r:id="rId7"/>
    <p:sldId id="494" r:id="rId8"/>
    <p:sldId id="470" r:id="rId9"/>
    <p:sldId id="458" r:id="rId10"/>
    <p:sldId id="497" r:id="rId11"/>
    <p:sldId id="499" r:id="rId12"/>
    <p:sldId id="461" r:id="rId13"/>
    <p:sldId id="500" r:id="rId14"/>
    <p:sldId id="502" r:id="rId15"/>
    <p:sldId id="503" r:id="rId16"/>
    <p:sldId id="457" r:id="rId17"/>
    <p:sldId id="504" r:id="rId18"/>
    <p:sldId id="506" r:id="rId19"/>
    <p:sldId id="507" r:id="rId20"/>
    <p:sldId id="508" r:id="rId21"/>
    <p:sldId id="462" r:id="rId22"/>
    <p:sldId id="510" r:id="rId23"/>
    <p:sldId id="512" r:id="rId24"/>
    <p:sldId id="513" r:id="rId25"/>
    <p:sldId id="459" r:id="rId26"/>
    <p:sldId id="514" r:id="rId27"/>
    <p:sldId id="515" r:id="rId28"/>
    <p:sldId id="516" r:id="rId29"/>
    <p:sldId id="517" r:id="rId30"/>
    <p:sldId id="518" r:id="rId31"/>
    <p:sldId id="519" r:id="rId32"/>
    <p:sldId id="460" r:id="rId33"/>
    <p:sldId id="520" r:id="rId34"/>
    <p:sldId id="522" r:id="rId35"/>
    <p:sldId id="523" r:id="rId36"/>
    <p:sldId id="524" r:id="rId37"/>
    <p:sldId id="525" r:id="rId38"/>
    <p:sldId id="456" r:id="rId39"/>
    <p:sldId id="526" r:id="rId40"/>
    <p:sldId id="528" r:id="rId41"/>
    <p:sldId id="529" r:id="rId42"/>
    <p:sldId id="409" r:id="rId43"/>
    <p:sldId id="410" r:id="rId4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0AE02AAC-C345-405D-A7C3-89F9DE6F1B5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5BDBB695-66D9-43FC-93CE-095F37695E9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5831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60C50A45-E724-4E05-BD9D-4986A9DDC67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26805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8C1FCFB7-D58A-40A4-BCFF-2256501E25E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4379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0B0AA194-07DE-485A-91CA-95834C1E86C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D169B021-B8B1-447E-8309-C6E126FA531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0959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F7C97AA4-2A9C-4FAC-AD22-A7EE1E0ED06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EBE358C2-9012-47DF-8D42-76FD03AC82B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0362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7091E40E-382C-47B7-B023-CAE1B87468B0}"/>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86319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5F8D7B9E-98B7-47CE-B482-60D0B65C0AE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162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EA3C64E8-01E6-4ECA-8B5C-14749D383C3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5C7781B-74F7-422C-A5FB-425262B4581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6793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D9986122-ED77-4A8E-8F20-2253F6FD72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F3097808-DF1D-402E-B4B9-AF73CBC0010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1820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1D9B82BF-DE98-4C67-8D59-CEF7C9635C3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1837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D44B7696-BFA4-4BBA-A629-3F644BED529C}"/>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4191847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58573D54-006B-4A52-A82C-9391B00B0FD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9709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xmlns="" id="{82C178C9-6D30-437F-AB7D-077932FB7D2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F9FD96A5-4A07-430B-A36A-C8AAD87F65D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6977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- 2019-Pret IG PLN</a:t>
            </a:r>
          </a:p>
        </p:txBody>
      </p:sp>
      <p:pic>
        <p:nvPicPr>
          <p:cNvPr id="3" name="EURPLN_ImageALLOC">
            <a:extLst>
              <a:ext uri="{FF2B5EF4-FFF2-40B4-BE49-F238E27FC236}">
                <a16:creationId xmlns:a16="http://schemas.microsoft.com/office/drawing/2014/main" xmlns="" id="{E2217696-37BB-45B4-A9AD-8C8AE3C7CB6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2C628ACB-679F-4FB1-AC2A-F7CD733668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3238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5EC5417E-A4C1-479B-BC9E-144C03FC598A}"/>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83751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6207E738-1F55-4D99-ACED-54F8DA18F34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642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3" name="EURRUB_ImageSynthesisMAX">
            <a:extLst>
              <a:ext uri="{FF2B5EF4-FFF2-40B4-BE49-F238E27FC236}">
                <a16:creationId xmlns:a16="http://schemas.microsoft.com/office/drawing/2014/main" xmlns="" id="{B156A8A1-C07B-4D73-B875-F37A9E18C97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7953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E874A9FD-B1BB-4BFF-B88B-9EEA948E95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1CA32CB3-844D-47D8-846F-E679FEFED2B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4812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xmlns="" id="{8B5168AA-F1B4-440D-BBF5-B5BF21D9CCE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840B719E-418E-450D-AB32-A87A517FAF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5403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D08F0F65-F318-4413-9905-F8DA8E0E91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C262D2A2-9256-4EF2-874F-4C1C410FCF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5720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A4708EFC-09B0-47D9-8761-BBAD672F38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E71FC8E2-7BD9-4208-B37A-579AB514C44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80375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10755B50-0136-46C4-ACD9-A5F50C59DD2D}"/>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798286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0C9183DB-242E-4E08-9BE5-0755EFDDDDE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48530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4DBE0FDB-2C39-42F6-A9F0-85732E0933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F49DF14F-50FA-43F9-855E-FB944E3900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75403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695D6355-4E59-428A-9A21-CD682C00A5C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483632F8-6D2A-41EF-84D8-E3E71C364A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21598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xmlns="" id="{E6DCA6A5-DCB3-4E91-B1A8-464FC340AA9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E6809EA1-4FFD-41B0-AE7E-2A6CE654730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56268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- 2019-Pret IG</a:t>
            </a:r>
          </a:p>
        </p:txBody>
      </p:sp>
      <p:pic>
        <p:nvPicPr>
          <p:cNvPr id="3" name="EURTRY_ImageALLOC">
            <a:extLst>
              <a:ext uri="{FF2B5EF4-FFF2-40B4-BE49-F238E27FC236}">
                <a16:creationId xmlns:a16="http://schemas.microsoft.com/office/drawing/2014/main" xmlns="" id="{20587B45-B49F-40ED-B14B-14491ADFBD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C6D1AC9A-31B3-4667-AD97-CD2053A821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76381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13595E45-8C81-41AA-8894-5637799B90F4}"/>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796702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0047FC63-4424-4F32-B274-4740A7E4B1C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03832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2FD1C9FE-6E13-430A-9CC2-313FDD7C6AA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81D36BC-BD11-4F76-AEFF-91F55283D7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4804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1548A903-7D82-43EF-8456-BEAFB1852761}"/>
              </a:ext>
            </a:extLst>
          </p:cNvPr>
          <p:cNvPicPr>
            <a:picLocks noChangeAspect="1"/>
          </p:cNvPicPr>
          <p:nvPr/>
        </p:nvPicPr>
        <p:blipFill>
          <a:blip r:embed="rId2"/>
          <a:stretch>
            <a:fillRect/>
          </a:stretch>
        </p:blipFill>
        <p:spPr>
          <a:xfrm>
            <a:off x="2136774" y="1749524"/>
            <a:ext cx="5620533" cy="4356001"/>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FCA09BDC-3360-4A75-A885-E5FDDFF4B83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1601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12885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xmlns="" id="{351D0735-7052-44F4-BBD9-35816EA56CF4}"/>
              </a:ext>
            </a:extLst>
          </p:cNvPr>
          <p:cNvPicPr>
            <a:picLocks noChangeAspect="1"/>
          </p:cNvPicPr>
          <p:nvPr/>
        </p:nvPicPr>
        <p:blipFill>
          <a:blip r:embed="rId2"/>
          <a:stretch>
            <a:fillRect/>
          </a:stretch>
        </p:blipFill>
        <p:spPr>
          <a:xfrm>
            <a:off x="1870073" y="1618914"/>
            <a:ext cx="6007102" cy="4655598"/>
          </a:xfrm>
          <a:prstGeom prst="rect">
            <a:avLst/>
          </a:prstGeom>
        </p:spPr>
      </p:pic>
    </p:spTree>
    <p:extLst>
      <p:ext uri="{BB962C8B-B14F-4D97-AF65-F5344CB8AC3E}">
        <p14:creationId xmlns:p14="http://schemas.microsoft.com/office/powerpoint/2010/main" val="198970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C6AD6211-D93C-41EC-8CF0-E1EF87B0FFD7}"/>
              </a:ext>
            </a:extLst>
          </p:cNvPr>
          <p:cNvPicPr>
            <a:picLocks noChangeAspect="1"/>
          </p:cNvPicPr>
          <p:nvPr/>
        </p:nvPicPr>
        <p:blipFill>
          <a:blip r:embed="rId2"/>
          <a:stretch>
            <a:fillRect/>
          </a:stretch>
        </p:blipFill>
        <p:spPr>
          <a:xfrm>
            <a:off x="2832100" y="1130400"/>
            <a:ext cx="6180202" cy="2286000"/>
          </a:xfrm>
          <a:prstGeom prst="rect">
            <a:avLst/>
          </a:prstGeom>
        </p:spPr>
      </p:pic>
      <p:pic>
        <p:nvPicPr>
          <p:cNvPr id="6" name="_ImageTabloPerfMAX">
            <a:extLst>
              <a:ext uri="{FF2B5EF4-FFF2-40B4-BE49-F238E27FC236}">
                <a16:creationId xmlns:a16="http://schemas.microsoft.com/office/drawing/2014/main" xmlns="" id="{DA74CB77-4347-4646-9DFD-DE2A4772CFDF}"/>
              </a:ext>
            </a:extLst>
          </p:cNvPr>
          <p:cNvPicPr>
            <a:picLocks noChangeAspect="1"/>
          </p:cNvPicPr>
          <p:nvPr/>
        </p:nvPicPr>
        <p:blipFill>
          <a:blip r:embed="rId3"/>
          <a:stretch>
            <a:fillRect/>
          </a:stretch>
        </p:blipFill>
        <p:spPr>
          <a:xfrm>
            <a:off x="2832100" y="4171614"/>
            <a:ext cx="6180202" cy="228600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454B847E-64E3-424A-942B-1F1093A0B67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5405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D3852C41-5283-459C-B277-618C8BDFE75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3616653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595</Words>
  <Application>Microsoft Office PowerPoint</Application>
  <PresentationFormat>Affichage à l'écran (4:3)</PresentationFormat>
  <Paragraphs>97</Paragraphs>
  <Slides>42</Slides>
  <Notes>0</Notes>
  <HiddenSlides>0</HiddenSlides>
  <MMClips>0</MMClips>
  <ScaleCrop>false</ScaleCrop>
  <HeadingPairs>
    <vt:vector size="4" baseType="variant">
      <vt:variant>
        <vt:lpstr>Thème</vt:lpstr>
      </vt:variant>
      <vt:variant>
        <vt:i4>2</vt:i4>
      </vt:variant>
      <vt:variant>
        <vt:lpstr>Titres des diapositives</vt:lpstr>
      </vt:variant>
      <vt:variant>
        <vt:i4>42</vt:i4>
      </vt:variant>
    </vt:vector>
  </HeadingPairs>
  <TitlesOfParts>
    <vt:vector size="44" baseType="lpstr">
      <vt:lpstr>Inspiration</vt:lpstr>
      <vt:lpstr>1_Inspiration</vt:lpstr>
      <vt:lpstr> Global Hedge Position</vt:lpstr>
      <vt:lpstr>Contents</vt:lpstr>
      <vt:lpstr> </vt:lpstr>
      <vt:lpstr>Hedging Summary</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EURPLN - 2019-Achat IG PLN</vt:lpstr>
      <vt:lpstr>EURPLN - 2019-Pret IG PLN</vt:lpstr>
      <vt:lpstr>EURRUB - Historical &amp; Planned</vt:lpstr>
      <vt:lpstr>EURRUB - Synthesis</vt:lpstr>
      <vt:lpstr>EURRUB - SynthesisMAX</vt:lpstr>
      <vt:lpstr>EURRUB - 2018-Pret IG NN</vt:lpstr>
      <vt:lpstr>EURRUB - 2019-Ombrelle</vt:lpstr>
      <vt:lpstr>EURRUB - 2019-Pret IG NN</vt:lpstr>
      <vt:lpstr>EURRUB - 2020-Pret IG NN</vt:lpstr>
      <vt:lpstr>EURTRY - Historical &amp; Planned</vt:lpstr>
      <vt:lpstr>EURTRY - Synthesis</vt:lpstr>
      <vt:lpstr>EURTRY - 2018-IG</vt:lpstr>
      <vt:lpstr>EURTRY - 2019-Bitume TRY</vt:lpstr>
      <vt:lpstr>EURTRY - 2019-IG</vt:lpstr>
      <vt:lpstr>EURTRY - 2019-Pret IG</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2019-05-01T15:33:15Z</dcterms:modified>
</cp:coreProperties>
</file>