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4"/>
  </p:notesMasterIdLst>
  <p:sldIdLst>
    <p:sldId id="256" r:id="rId3"/>
    <p:sldId id="466" r:id="rId4"/>
    <p:sldId id="476" r:id="rId5"/>
    <p:sldId id="493" r:id="rId6"/>
    <p:sldId id="529" r:id="rId7"/>
    <p:sldId id="494" r:id="rId8"/>
    <p:sldId id="470" r:id="rId9"/>
    <p:sldId id="458" r:id="rId10"/>
    <p:sldId id="497" r:id="rId11"/>
    <p:sldId id="499" r:id="rId12"/>
    <p:sldId id="461" r:id="rId13"/>
    <p:sldId id="500" r:id="rId14"/>
    <p:sldId id="502" r:id="rId15"/>
    <p:sldId id="503" r:id="rId16"/>
    <p:sldId id="457" r:id="rId17"/>
    <p:sldId id="504" r:id="rId18"/>
    <p:sldId id="506" r:id="rId19"/>
    <p:sldId id="507" r:id="rId20"/>
    <p:sldId id="508" r:id="rId21"/>
    <p:sldId id="462" r:id="rId22"/>
    <p:sldId id="510" r:id="rId23"/>
    <p:sldId id="512" r:id="rId24"/>
    <p:sldId id="459" r:id="rId25"/>
    <p:sldId id="513" r:id="rId26"/>
    <p:sldId id="514" r:id="rId27"/>
    <p:sldId id="515" r:id="rId28"/>
    <p:sldId id="516" r:id="rId29"/>
    <p:sldId id="517" r:id="rId30"/>
    <p:sldId id="518" r:id="rId31"/>
    <p:sldId id="519" r:id="rId32"/>
    <p:sldId id="460" r:id="rId33"/>
    <p:sldId id="520" r:id="rId34"/>
    <p:sldId id="522" r:id="rId35"/>
    <p:sldId id="523" r:id="rId36"/>
    <p:sldId id="524" r:id="rId37"/>
    <p:sldId id="456" r:id="rId38"/>
    <p:sldId id="525" r:id="rId39"/>
    <p:sldId id="527" r:id="rId40"/>
    <p:sldId id="528" r:id="rId41"/>
    <p:sldId id="409" r:id="rId42"/>
    <p:sldId id="410" r:id="rId4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14/06/2019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xmlns=""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6/14/2019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6/14/2019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6/14/2019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6/14/2019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6/14/2019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xmlns=""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6/14/2019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6/14/2019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6/14/2019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6/14/2019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6/14/2019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6/14/2019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6/14/2019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6/14/2019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r>
              <a:rPr lang="en-GB" dirty="0"/>
              <a:t/>
            </a:r>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- 2019-Pret IG</a:t>
            </a:r>
          </a:p>
        </p:txBody>
      </p:sp>
      <p:pic>
        <p:nvPicPr>
          <p:cNvPr id="3" name="EURBRL_ImageALLOC">
            <a:extLst>
              <a:ext uri="{FF2B5EF4-FFF2-40B4-BE49-F238E27FC236}">
                <a16:creationId xmlns:a16="http://schemas.microsoft.com/office/drawing/2014/main" xmlns="" id="{5900815C-A330-4549-8E53-F87B345C6A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BRL_ImageBLEND">
            <a:extLst>
              <a:ext uri="{FF2B5EF4-FFF2-40B4-BE49-F238E27FC236}">
                <a16:creationId xmlns:a16="http://schemas.microsoft.com/office/drawing/2014/main" xmlns="" id="{792E675B-DFE2-43A0-945F-D48FFC32B3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5726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xmlns="" id="{6CA91119-2D0D-49B1-A044-42A46CF042B4}"/>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29602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ACAD9B08-07C5-4A87-B117-524405A934E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2440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- 2018-Vente IG</a:t>
            </a:r>
          </a:p>
        </p:txBody>
      </p:sp>
      <p:pic>
        <p:nvPicPr>
          <p:cNvPr id="3" name="EURCNY_ImageALLOC">
            <a:extLst>
              <a:ext uri="{FF2B5EF4-FFF2-40B4-BE49-F238E27FC236}">
                <a16:creationId xmlns:a16="http://schemas.microsoft.com/office/drawing/2014/main" xmlns="" id="{AD687B0E-7579-403D-8CD4-5A21FF37652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A1701254-3758-45C5-9D21-EDA82CE36A5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06836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- 2019-Vente IG</a:t>
            </a:r>
          </a:p>
        </p:txBody>
      </p:sp>
      <p:pic>
        <p:nvPicPr>
          <p:cNvPr id="3" name="EURCNY_ImageALLOC">
            <a:extLst>
              <a:ext uri="{FF2B5EF4-FFF2-40B4-BE49-F238E27FC236}">
                <a16:creationId xmlns:a16="http://schemas.microsoft.com/office/drawing/2014/main" xmlns="" id="{739CE740-65AF-4BD5-9DF3-E1228E79D9F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79C68F21-D9B1-4AA5-BB68-A13108951E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96738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AAE4A8AB-2627-4953-B280-623775C056EC}"/>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903033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CE879B55-A8D8-4E1B-A220-5E13C216D0D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70415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- 2018-Vente IG UK</a:t>
            </a:r>
          </a:p>
        </p:txBody>
      </p:sp>
      <p:pic>
        <p:nvPicPr>
          <p:cNvPr id="3" name="EURGBP_ImageALLOC">
            <a:extLst>
              <a:ext uri="{FF2B5EF4-FFF2-40B4-BE49-F238E27FC236}">
                <a16:creationId xmlns:a16="http://schemas.microsoft.com/office/drawing/2014/main" xmlns="" id="{348DBB8A-B5F7-47C8-ABCE-41C862C10FE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C3F45A61-BD63-4B9D-AAE5-6132927A8D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59548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- 2019-Vente IG UK</a:t>
            </a:r>
          </a:p>
        </p:txBody>
      </p:sp>
      <p:pic>
        <p:nvPicPr>
          <p:cNvPr id="3" name="EURGBP_ImageALLOC">
            <a:extLst>
              <a:ext uri="{FF2B5EF4-FFF2-40B4-BE49-F238E27FC236}">
                <a16:creationId xmlns:a16="http://schemas.microsoft.com/office/drawing/2014/main" xmlns="" id="{7F3FCAEA-A832-4AAA-96FE-28E8CC16D81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xmlns="" id="{CDEAE670-2D6B-4F2A-8E8F-62282F78A2D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00448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MY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EURMYR - Synthesis</a:t>
            </a:r>
          </a:p>
        </p:txBody>
      </p:sp>
      <p:pic>
        <p:nvPicPr>
          <p:cNvPr id="3" name="EURMYR_ImageSynthesisMIN">
            <a:extLst>
              <a:ext uri="{FF2B5EF4-FFF2-40B4-BE49-F238E27FC236}">
                <a16:creationId xmlns:a16="http://schemas.microsoft.com/office/drawing/2014/main" xmlns="" id="{2F67C65F-2D5C-4BA5-9807-BBA0A43732E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7592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xmlns="" id="{250EC1C0-4CD5-4351-93CF-D63074D18A6A}"/>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557069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xmlns="" id="{AB145D7E-6C03-41AF-8799-2DA041AFA42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97747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- 2019-Achat IG PLN</a:t>
            </a:r>
          </a:p>
        </p:txBody>
      </p:sp>
      <p:pic>
        <p:nvPicPr>
          <p:cNvPr id="3" name="EURPLN_ImageALLOC">
            <a:extLst>
              <a:ext uri="{FF2B5EF4-FFF2-40B4-BE49-F238E27FC236}">
                <a16:creationId xmlns:a16="http://schemas.microsoft.com/office/drawing/2014/main" xmlns="" id="{1DBF6369-B58C-428D-9216-A24915B072F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PLN_ImageBLEND">
            <a:extLst>
              <a:ext uri="{FF2B5EF4-FFF2-40B4-BE49-F238E27FC236}">
                <a16:creationId xmlns:a16="http://schemas.microsoft.com/office/drawing/2014/main" xmlns="" id="{E1451790-B3EE-4603-A4B2-C4709E0E3A9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59518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70702D24-56A2-4D65-A9FD-DF95A53967AE}"/>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3032948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xmlns="" id="{8A822557-6901-46E8-92D1-90889E8B28F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85933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RUB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SynthesisMAX</a:t>
            </a:r>
          </a:p>
        </p:txBody>
      </p:sp>
      <p:pic>
        <p:nvPicPr>
          <p:cNvPr id="3" name="EURRUB_ImageSynthesisMAX">
            <a:extLst>
              <a:ext uri="{FF2B5EF4-FFF2-40B4-BE49-F238E27FC236}">
                <a16:creationId xmlns:a16="http://schemas.microsoft.com/office/drawing/2014/main" xmlns="" id="{072F794F-8D22-4506-B026-B801793363F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61898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- 2018-Pret IG NN</a:t>
            </a:r>
          </a:p>
        </p:txBody>
      </p:sp>
      <p:pic>
        <p:nvPicPr>
          <p:cNvPr id="3" name="EURRUB_ImageALLOC">
            <a:extLst>
              <a:ext uri="{FF2B5EF4-FFF2-40B4-BE49-F238E27FC236}">
                <a16:creationId xmlns:a16="http://schemas.microsoft.com/office/drawing/2014/main" xmlns="" id="{EBABEC21-B422-4FAF-A92B-374A036D0A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4AECE06A-7237-4914-8A10-147583CDDBC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61706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- 2019-Ombrelle</a:t>
            </a:r>
          </a:p>
        </p:txBody>
      </p:sp>
      <p:pic>
        <p:nvPicPr>
          <p:cNvPr id="3" name="EURRUB_ImageALLOC">
            <a:extLst>
              <a:ext uri="{FF2B5EF4-FFF2-40B4-BE49-F238E27FC236}">
                <a16:creationId xmlns:a16="http://schemas.microsoft.com/office/drawing/2014/main" xmlns="" id="{70349B62-5830-443E-AA7C-4CD2286AFD4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EB9C6B1C-3606-4F58-BB1C-CCF822D3B1A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46238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- 2019-Pret IG NN</a:t>
            </a:r>
          </a:p>
        </p:txBody>
      </p:sp>
      <p:pic>
        <p:nvPicPr>
          <p:cNvPr id="3" name="EURRUB_ImageALLOC">
            <a:extLst>
              <a:ext uri="{FF2B5EF4-FFF2-40B4-BE49-F238E27FC236}">
                <a16:creationId xmlns:a16="http://schemas.microsoft.com/office/drawing/2014/main" xmlns="" id="{28F4F36B-7E41-4152-AF0A-DB31BB5D05C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66BBA086-BCC1-4E02-A265-121E7F77B25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28499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- 2019-Royalties</a:t>
            </a:r>
          </a:p>
        </p:txBody>
      </p:sp>
      <p:pic>
        <p:nvPicPr>
          <p:cNvPr id="3" name="EURRUB_ImageALLOC">
            <a:extLst>
              <a:ext uri="{FF2B5EF4-FFF2-40B4-BE49-F238E27FC236}">
                <a16:creationId xmlns:a16="http://schemas.microsoft.com/office/drawing/2014/main" xmlns="" id="{6B2279B8-37E6-4E32-AAAE-E7639804816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AC4A2BB3-F28D-4E5C-B68A-0424FD14CFB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7566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NN</a:t>
            </a:r>
          </a:p>
        </p:txBody>
      </p:sp>
      <p:pic>
        <p:nvPicPr>
          <p:cNvPr id="3" name="EURRUB_ImageALLOC">
            <a:extLst>
              <a:ext uri="{FF2B5EF4-FFF2-40B4-BE49-F238E27FC236}">
                <a16:creationId xmlns:a16="http://schemas.microsoft.com/office/drawing/2014/main" xmlns="" id="{9A5EEB4E-98A9-4195-BA27-36BCB420CC5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xmlns="" id="{2CBABC84-3280-457A-BF20-6DD45756C1A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36209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xmlns="" id="{466B7EC0-9357-46F6-8393-DFD2FB2B4F0F}"/>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310143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xmlns="" id="{80815933-CAAC-4D8C-88CA-9A3889CF3AD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56757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- 2018-IG</a:t>
            </a:r>
          </a:p>
        </p:txBody>
      </p:sp>
      <p:pic>
        <p:nvPicPr>
          <p:cNvPr id="3" name="EURTRY_ImageALLOC">
            <a:extLst>
              <a:ext uri="{FF2B5EF4-FFF2-40B4-BE49-F238E27FC236}">
                <a16:creationId xmlns:a16="http://schemas.microsoft.com/office/drawing/2014/main" xmlns="" id="{A6EC708C-A100-4FB5-B112-4BFF1D4A54B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CAC18825-E2A3-440D-B92B-7467B53A08A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04412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- 2019-Bitume TRY</a:t>
            </a:r>
          </a:p>
        </p:txBody>
      </p:sp>
      <p:pic>
        <p:nvPicPr>
          <p:cNvPr id="3" name="EURTRY_ImageALLOC">
            <a:extLst>
              <a:ext uri="{FF2B5EF4-FFF2-40B4-BE49-F238E27FC236}">
                <a16:creationId xmlns:a16="http://schemas.microsoft.com/office/drawing/2014/main" xmlns="" id="{23D904AE-A6A0-44E3-8EE9-41BA23E733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076218AA-584D-48A4-A66F-CD32C5C5A01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291545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- 2019-IG</a:t>
            </a:r>
          </a:p>
        </p:txBody>
      </p:sp>
      <p:pic>
        <p:nvPicPr>
          <p:cNvPr id="3" name="EURTRY_ImageALLOC">
            <a:extLst>
              <a:ext uri="{FF2B5EF4-FFF2-40B4-BE49-F238E27FC236}">
                <a16:creationId xmlns:a16="http://schemas.microsoft.com/office/drawing/2014/main" xmlns="" id="{639D3319-D09E-4CAE-A810-252C46E3AF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TRY_ImageBLEND">
            <a:extLst>
              <a:ext uri="{FF2B5EF4-FFF2-40B4-BE49-F238E27FC236}">
                <a16:creationId xmlns:a16="http://schemas.microsoft.com/office/drawing/2014/main" xmlns="" id="{B99AB6E1-F866-4B5E-AE65-16F745E1AD0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7322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27FEDCDF-C47C-469A-9FD5-30B25E46D05A}"/>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72221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CFBEC672-BB64-4366-8CF4-3A1F1D58762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11148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- 2018-IG</a:t>
            </a:r>
          </a:p>
        </p:txBody>
      </p:sp>
      <p:pic>
        <p:nvPicPr>
          <p:cNvPr id="3" name="EURUSD_ImageALLOC">
            <a:extLst>
              <a:ext uri="{FF2B5EF4-FFF2-40B4-BE49-F238E27FC236}">
                <a16:creationId xmlns:a16="http://schemas.microsoft.com/office/drawing/2014/main" xmlns="" id="{38261461-B978-4DB6-AF99-AA932D5D59F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6C58B2A2-C853-4ACF-A364-6B5B092DAFE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48754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xmlns="" id="{A21BED74-563B-4DD8-8E70-5EB2B7D3035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090409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pic>
        <p:nvPicPr>
          <p:cNvPr id="3" name="_ImageTabloSynthesisMIN">
            <a:extLst>
              <a:ext uri="{FF2B5EF4-FFF2-40B4-BE49-F238E27FC236}">
                <a16:creationId xmlns:a16="http://schemas.microsoft.com/office/drawing/2014/main" xmlns="" id="{B2536B41-11ED-454C-B57D-CDA9960B70F0}"/>
              </a:ext>
            </a:extLst>
          </p:cNvPr>
          <p:cNvPicPr>
            <a:picLocks noChangeAspect="1"/>
          </p:cNvPicPr>
          <p:nvPr/>
        </p:nvPicPr>
        <p:blipFill>
          <a:blip r:embed="rId2"/>
          <a:stretch>
            <a:fillRect/>
          </a:stretch>
        </p:blipFill>
        <p:spPr>
          <a:xfrm>
            <a:off x="1917700" y="1565275"/>
            <a:ext cx="5949950" cy="4739040"/>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595642" y="115515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6" name="_ImageTabloSynthesisMAX">
            <a:extLst>
              <a:ext uri="{FF2B5EF4-FFF2-40B4-BE49-F238E27FC236}">
                <a16:creationId xmlns:a16="http://schemas.microsoft.com/office/drawing/2014/main" xmlns="" id="{B8347FDA-0482-443D-8112-37EDB29FEDCC}"/>
              </a:ext>
            </a:extLst>
          </p:cNvPr>
          <p:cNvPicPr>
            <a:picLocks noChangeAspect="1"/>
          </p:cNvPicPr>
          <p:nvPr/>
        </p:nvPicPr>
        <p:blipFill>
          <a:blip r:embed="rId2"/>
          <a:stretch>
            <a:fillRect/>
          </a:stretch>
        </p:blipFill>
        <p:spPr>
          <a:xfrm>
            <a:off x="1556378" y="1571289"/>
            <a:ext cx="6063621" cy="4829577"/>
          </a:xfrm>
          <a:prstGeom prst="rect">
            <a:avLst/>
          </a:prstGeom>
        </p:spPr>
      </p:pic>
    </p:spTree>
    <p:extLst>
      <p:ext uri="{BB962C8B-B14F-4D97-AF65-F5344CB8AC3E}">
        <p14:creationId xmlns:p14="http://schemas.microsoft.com/office/powerpoint/2010/main" val="174567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xmlns="" id="{313A6E15-B603-4BC4-8389-C572EE03E3AD}"/>
              </a:ext>
            </a:extLst>
          </p:cNvPr>
          <p:cNvPicPr>
            <a:picLocks noChangeAspect="1"/>
          </p:cNvPicPr>
          <p:nvPr/>
        </p:nvPicPr>
        <p:blipFill>
          <a:blip r:embed="rId2"/>
          <a:stretch>
            <a:fillRect/>
          </a:stretch>
        </p:blipFill>
        <p:spPr>
          <a:xfrm>
            <a:off x="2584450" y="1270000"/>
            <a:ext cx="6180202" cy="2286000"/>
          </a:xfrm>
          <a:prstGeom prst="rect">
            <a:avLst/>
          </a:prstGeom>
        </p:spPr>
      </p:pic>
      <p:pic>
        <p:nvPicPr>
          <p:cNvPr id="6" name="_ImageTabloPerfMAX">
            <a:extLst>
              <a:ext uri="{FF2B5EF4-FFF2-40B4-BE49-F238E27FC236}">
                <a16:creationId xmlns:a16="http://schemas.microsoft.com/office/drawing/2014/main" xmlns="" id="{E249B6AE-E706-40DA-861E-C5917E70A95C}"/>
              </a:ext>
            </a:extLst>
          </p:cNvPr>
          <p:cNvPicPr>
            <a:picLocks noChangeAspect="1"/>
          </p:cNvPicPr>
          <p:nvPr/>
        </p:nvPicPr>
        <p:blipFill>
          <a:blip r:embed="rId3"/>
          <a:stretch>
            <a:fillRect/>
          </a:stretch>
        </p:blipFill>
        <p:spPr>
          <a:xfrm>
            <a:off x="2584450" y="4321175"/>
            <a:ext cx="6180202" cy="228600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EURBRL - Historical &amp; Planned</a:t>
            </a:r>
            <a:endParaRPr lang="en-US" dirty="0"/>
          </a:p>
        </p:txBody>
      </p:sp>
      <p:pic>
        <p:nvPicPr>
          <p:cNvPr id="3" name="Image 2">
            <a:extLst>
              <a:ext uri="{FF2B5EF4-FFF2-40B4-BE49-F238E27FC236}">
                <a16:creationId xmlns:a16="http://schemas.microsoft.com/office/drawing/2014/main" xmlns="" id="{E127D1F6-FDD4-4AE0-96E1-74D5D4AF533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61985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EURBRL - Synthesis</a:t>
            </a:r>
          </a:p>
        </p:txBody>
      </p:sp>
      <p:pic>
        <p:nvPicPr>
          <p:cNvPr id="3" name="EURBRL_ImageSynthesisMIN">
            <a:extLst>
              <a:ext uri="{FF2B5EF4-FFF2-40B4-BE49-F238E27FC236}">
                <a16:creationId xmlns:a16="http://schemas.microsoft.com/office/drawing/2014/main" xmlns="" id="{FCF857B0-A23C-4229-83B2-11548D59A53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7221483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589</Words>
  <Application>Microsoft Office PowerPoint</Application>
  <PresentationFormat>Affichage à l'écran (4:3)</PresentationFormat>
  <Paragraphs>96</Paragraphs>
  <Slides>41</Slides>
  <Notes>0</Notes>
  <HiddenSlides>0</HiddenSlides>
  <MMClips>0</MMClips>
  <ScaleCrop>false</ScaleCrop>
  <HeadingPairs>
    <vt:vector size="4" baseType="variant">
      <vt:variant>
        <vt:lpstr>Thème</vt:lpstr>
      </vt:variant>
      <vt:variant>
        <vt:i4>2</vt:i4>
      </vt:variant>
      <vt:variant>
        <vt:lpstr>Titres des diapositives</vt:lpstr>
      </vt:variant>
      <vt:variant>
        <vt:i4>41</vt:i4>
      </vt:variant>
    </vt:vector>
  </HeadingPairs>
  <TitlesOfParts>
    <vt:vector size="43" baseType="lpstr">
      <vt:lpstr>Inspiration</vt:lpstr>
      <vt:lpstr>1_Inspiration</vt:lpstr>
      <vt:lpstr> Global Hedge Position</vt:lpstr>
      <vt:lpstr>Contents</vt:lpstr>
      <vt:lpstr> </vt:lpstr>
      <vt:lpstr>Hedging Summary</vt:lpstr>
      <vt:lpstr>Hedging Summary</vt:lpstr>
      <vt:lpstr>Hedging Performance</vt:lpstr>
      <vt:lpstr> </vt:lpstr>
      <vt:lpstr>EURBRL - Historical &amp; Planned</vt:lpstr>
      <vt:lpstr>EURBRL - Synthesis</vt:lpstr>
      <vt:lpstr>EURBRL - 2019-Pret IG</vt:lpstr>
      <vt:lpstr>EURCNY - Historical &amp; Planned</vt:lpstr>
      <vt:lpstr>EURCNY - Synthesis</vt:lpstr>
      <vt:lpstr>EURCNY - 2018-Vente IG</vt:lpstr>
      <vt:lpstr>EURCNY - 2019-Vente IG</vt:lpstr>
      <vt:lpstr>EURGBP - Historical &amp; Planned</vt:lpstr>
      <vt:lpstr>EURGBP - Synthesis</vt:lpstr>
      <vt:lpstr>EURGBP - 2018-Vente IG UK</vt:lpstr>
      <vt:lpstr>EURGBP - 2019-Vente IG UK</vt:lpstr>
      <vt:lpstr>EURMYR - Synthesis</vt:lpstr>
      <vt:lpstr>EURPLN - Historical &amp; Planned</vt:lpstr>
      <vt:lpstr>EURPLN - Synthesis</vt:lpstr>
      <vt:lpstr>EURPLN - 2019-Achat IG PLN</vt:lpstr>
      <vt:lpstr>EURRUB - Historical &amp; Planned</vt:lpstr>
      <vt:lpstr>EURRUB - Synthesis</vt:lpstr>
      <vt:lpstr>EURRUB - SynthesisMAX</vt:lpstr>
      <vt:lpstr>EURRUB - 2018-Pret IG NN</vt:lpstr>
      <vt:lpstr>EURRUB - 2019-Ombrelle</vt:lpstr>
      <vt:lpstr>EURRUB - 2019-Pret IG NN</vt:lpstr>
      <vt:lpstr>EURRUB - 2019-Royalties</vt:lpstr>
      <vt:lpstr>EURRUB - 2020-Pret IG NN</vt:lpstr>
      <vt:lpstr>EURTRY - Historical &amp; Planned</vt:lpstr>
      <vt:lpstr>EURTRY - Synthesis</vt:lpstr>
      <vt:lpstr>EURTRY - 2018-IG</vt:lpstr>
      <vt:lpstr>EURTRY - 2019-Bitume TRY</vt:lpstr>
      <vt:lpstr>EURTRY - 2019-IG</vt:lpstr>
      <vt:lpstr>EURUSD - Historical &amp; Planned</vt:lpstr>
      <vt:lpstr>EURUSD - Synthesis</vt:lpstr>
      <vt:lpstr>EURUSD - 2018-IG</vt:lpstr>
      <vt:lpstr>USDBRL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705</cp:revision>
  <cp:lastPrinted>2012-02-01T10:00:25Z</cp:lastPrinted>
  <dcterms:created xsi:type="dcterms:W3CDTF">2010-04-23T15:09:35Z</dcterms:created>
  <dcterms:modified xsi:type="dcterms:W3CDTF">2019-06-14T12:55:50Z</dcterms:modified>
</cp:coreProperties>
</file>