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5"/>
  </p:notesMasterIdLst>
  <p:sldIdLst>
    <p:sldId id="256" r:id="rId3"/>
    <p:sldId id="466" r:id="rId4"/>
    <p:sldId id="476" r:id="rId5"/>
    <p:sldId id="493" r:id="rId6"/>
    <p:sldId id="530" r:id="rId7"/>
    <p:sldId id="494" r:id="rId8"/>
    <p:sldId id="470" r:id="rId9"/>
    <p:sldId id="458" r:id="rId10"/>
    <p:sldId id="497" r:id="rId11"/>
    <p:sldId id="499" r:id="rId12"/>
    <p:sldId id="461" r:id="rId13"/>
    <p:sldId id="500" r:id="rId14"/>
    <p:sldId id="502" r:id="rId15"/>
    <p:sldId id="503" r:id="rId16"/>
    <p:sldId id="457" r:id="rId17"/>
    <p:sldId id="504" r:id="rId18"/>
    <p:sldId id="506" r:id="rId19"/>
    <p:sldId id="507" r:id="rId20"/>
    <p:sldId id="508" r:id="rId21"/>
    <p:sldId id="462" r:id="rId22"/>
    <p:sldId id="510" r:id="rId23"/>
    <p:sldId id="512" r:id="rId24"/>
    <p:sldId id="459" r:id="rId25"/>
    <p:sldId id="513" r:id="rId26"/>
    <p:sldId id="514" r:id="rId27"/>
    <p:sldId id="515" r:id="rId28"/>
    <p:sldId id="516" r:id="rId29"/>
    <p:sldId id="517" r:id="rId30"/>
    <p:sldId id="518" r:id="rId31"/>
    <p:sldId id="519" r:id="rId32"/>
    <p:sldId id="520" r:id="rId33"/>
    <p:sldId id="460" r:id="rId34"/>
    <p:sldId id="521" r:id="rId35"/>
    <p:sldId id="523" r:id="rId36"/>
    <p:sldId id="524" r:id="rId37"/>
    <p:sldId id="525" r:id="rId38"/>
    <p:sldId id="456" r:id="rId39"/>
    <p:sldId id="526" r:id="rId40"/>
    <p:sldId id="528" r:id="rId41"/>
    <p:sldId id="529" r:id="rId42"/>
    <p:sldId id="409" r:id="rId43"/>
    <p:sldId id="410" r:id="rId4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4" d="100"/>
          <a:sy n="124" d="100"/>
        </p:scale>
        <p:origin x="19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23/09/2019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9/23/2019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9/23/2019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9/23/2019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9/23/2019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9/23/2019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9/23/2019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9/23/2019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9/23/2019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9/23/2019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9/23/2019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9/23/2019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9/23/2019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9/23/2019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9/23/2019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30/08/2019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id="{16BE2F73-536B-44A2-8A40-B82F73F7BB4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id="{36644145-EC6E-4FED-B82D-1A00278C83C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8331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9D61F305-8ABC-446B-AE71-E5D9F01334B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30001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AFF37FBA-A37B-4FD5-BE2F-2E6B6AB3E01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8471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- 2018-Vente IG</a:t>
            </a:r>
          </a:p>
        </p:txBody>
      </p:sp>
      <p:pic>
        <p:nvPicPr>
          <p:cNvPr id="3" name="EURCNY_ImageALLOC">
            <a:extLst>
              <a:ext uri="{FF2B5EF4-FFF2-40B4-BE49-F238E27FC236}">
                <a16:creationId xmlns:a16="http://schemas.microsoft.com/office/drawing/2014/main" id="{70462610-3BDE-45C3-ADA2-DB6FCE3173F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id="{97809359-3B14-4D0F-935F-B4C5BE5F811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9293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a:t>
            </a:r>
          </a:p>
        </p:txBody>
      </p:sp>
      <p:pic>
        <p:nvPicPr>
          <p:cNvPr id="3" name="EURCNY_ImageALLOC">
            <a:extLst>
              <a:ext uri="{FF2B5EF4-FFF2-40B4-BE49-F238E27FC236}">
                <a16:creationId xmlns:a16="http://schemas.microsoft.com/office/drawing/2014/main" id="{C9AA0194-9C9C-4241-8EAB-3D23E421958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id="{F74A2A41-4B18-4C38-A5B2-9BF7C38A605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09810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82DBB47-A92F-4CB5-9897-7816D04BA7BC}"/>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54089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454407B6-8995-4049-BC30-401B37C6982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94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- 2018-Vente IG UK</a:t>
            </a:r>
          </a:p>
        </p:txBody>
      </p:sp>
      <p:pic>
        <p:nvPicPr>
          <p:cNvPr id="3" name="EURGBP_ImageALLOC">
            <a:extLst>
              <a:ext uri="{FF2B5EF4-FFF2-40B4-BE49-F238E27FC236}">
                <a16:creationId xmlns:a16="http://schemas.microsoft.com/office/drawing/2014/main" id="{AA6394D1-50C9-4C8F-9C86-EA6FFC726B1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62364EE9-6322-4D97-B063-8FCCE853864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56675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id="{7FA534DD-7FC2-418D-91DE-978229744BE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977A2B5C-4E42-4C5E-9AF5-CC59D99D076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2322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MY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EURMYR - Synthesis</a:t>
            </a:r>
          </a:p>
        </p:txBody>
      </p:sp>
      <p:pic>
        <p:nvPicPr>
          <p:cNvPr id="3" name="EURMYR_ImageSynthesisMIN">
            <a:extLst>
              <a:ext uri="{FF2B5EF4-FFF2-40B4-BE49-F238E27FC236}">
                <a16:creationId xmlns:a16="http://schemas.microsoft.com/office/drawing/2014/main" id="{219AF901-12FA-40FD-BC8B-DDA51802804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82245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80D60BA1-C9C6-49FE-A279-208AB4399827}"/>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711524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476A6CD9-B2AB-45E2-8F4E-BF3590F9CDA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4246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- 2019-Achat IG PLN</a:t>
            </a:r>
          </a:p>
        </p:txBody>
      </p:sp>
      <p:pic>
        <p:nvPicPr>
          <p:cNvPr id="3" name="EURPLN_ImageALLOC">
            <a:extLst>
              <a:ext uri="{FF2B5EF4-FFF2-40B4-BE49-F238E27FC236}">
                <a16:creationId xmlns:a16="http://schemas.microsoft.com/office/drawing/2014/main" id="{B82107AC-AA79-45C9-B822-AECDFF1CA7F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id="{5C7EA8E7-AB19-4F6A-8312-021A1D40EB3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9911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6F7F306E-A018-40D3-9EDD-9029A4739D01}"/>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786191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4" name="Image 3">
            <a:extLst>
              <a:ext uri="{FF2B5EF4-FFF2-40B4-BE49-F238E27FC236}">
                <a16:creationId xmlns:a16="http://schemas.microsoft.com/office/drawing/2014/main" id="{FE6EAB2E-89A7-43FA-96AE-E2E508C83D70}"/>
              </a:ext>
            </a:extLst>
          </p:cNvPr>
          <p:cNvPicPr>
            <a:picLocks noChangeAspect="1"/>
          </p:cNvPicPr>
          <p:nvPr/>
        </p:nvPicPr>
        <p:blipFill>
          <a:blip r:embed="rId2"/>
          <a:stretch>
            <a:fillRect/>
          </a:stretch>
        </p:blipFill>
        <p:spPr>
          <a:xfrm>
            <a:off x="934340" y="1160071"/>
            <a:ext cx="7382896" cy="5029636"/>
          </a:xfrm>
          <a:prstGeom prst="rect">
            <a:avLst/>
          </a:prstGeom>
        </p:spPr>
      </p:pic>
    </p:spTree>
    <p:extLst>
      <p:ext uri="{BB962C8B-B14F-4D97-AF65-F5344CB8AC3E}">
        <p14:creationId xmlns:p14="http://schemas.microsoft.com/office/powerpoint/2010/main" val="3450740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RUB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SynthesisMAX</a:t>
            </a:r>
          </a:p>
        </p:txBody>
      </p:sp>
      <p:pic>
        <p:nvPicPr>
          <p:cNvPr id="4" name="Image 3">
            <a:extLst>
              <a:ext uri="{FF2B5EF4-FFF2-40B4-BE49-F238E27FC236}">
                <a16:creationId xmlns:a16="http://schemas.microsoft.com/office/drawing/2014/main" id="{D9FAC5B8-A2BB-4A29-9DC0-4F04A7956E34}"/>
              </a:ext>
            </a:extLst>
          </p:cNvPr>
          <p:cNvPicPr>
            <a:picLocks noChangeAspect="1"/>
          </p:cNvPicPr>
          <p:nvPr/>
        </p:nvPicPr>
        <p:blipFill>
          <a:blip r:embed="rId2"/>
          <a:stretch>
            <a:fillRect/>
          </a:stretch>
        </p:blipFill>
        <p:spPr>
          <a:xfrm>
            <a:off x="1064968" y="1267648"/>
            <a:ext cx="7382896" cy="5029636"/>
          </a:xfrm>
          <a:prstGeom prst="rect">
            <a:avLst/>
          </a:prstGeom>
        </p:spPr>
      </p:pic>
    </p:spTree>
    <p:extLst>
      <p:ext uri="{BB962C8B-B14F-4D97-AF65-F5344CB8AC3E}">
        <p14:creationId xmlns:p14="http://schemas.microsoft.com/office/powerpoint/2010/main" val="4109135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- 2018-Pret IG NN</a:t>
            </a:r>
          </a:p>
        </p:txBody>
      </p:sp>
      <p:pic>
        <p:nvPicPr>
          <p:cNvPr id="3" name="EURRUB_ImageALLOC">
            <a:extLst>
              <a:ext uri="{FF2B5EF4-FFF2-40B4-BE49-F238E27FC236}">
                <a16:creationId xmlns:a16="http://schemas.microsoft.com/office/drawing/2014/main" id="{26D495C2-41C8-4322-A405-50D1E5411D1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D3A4972C-449B-4C16-B4D6-5D3F7E0922B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93909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- 2019-Dividende</a:t>
            </a:r>
          </a:p>
        </p:txBody>
      </p:sp>
      <p:pic>
        <p:nvPicPr>
          <p:cNvPr id="3" name="EURRUB_ImageALLOC">
            <a:extLst>
              <a:ext uri="{FF2B5EF4-FFF2-40B4-BE49-F238E27FC236}">
                <a16:creationId xmlns:a16="http://schemas.microsoft.com/office/drawing/2014/main" id="{CF516BF5-622D-4A19-948C-B49942FECD2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0B830061-C0A4-42BA-A4C5-90D9F5239B9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89978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- 2019-Ombrelle</a:t>
            </a:r>
          </a:p>
        </p:txBody>
      </p:sp>
      <p:pic>
        <p:nvPicPr>
          <p:cNvPr id="3" name="EURRUB_ImageALLOC">
            <a:extLst>
              <a:ext uri="{FF2B5EF4-FFF2-40B4-BE49-F238E27FC236}">
                <a16:creationId xmlns:a16="http://schemas.microsoft.com/office/drawing/2014/main" id="{597E7AA6-420C-4C48-9937-64CAFA80C77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06C3E71A-BBE9-4E3B-9D81-BD7BDC99CA7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49451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id="{CF630E34-2A95-4FCC-B8FE-ECA8D2A3894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F2C3CC7A-CF7A-4B6F-BC65-70B64A43FA8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8021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- 2019-Royalties</a:t>
            </a:r>
          </a:p>
        </p:txBody>
      </p:sp>
      <p:pic>
        <p:nvPicPr>
          <p:cNvPr id="3" name="EURRUB_ImageALLOC">
            <a:extLst>
              <a:ext uri="{FF2B5EF4-FFF2-40B4-BE49-F238E27FC236}">
                <a16:creationId xmlns:a16="http://schemas.microsoft.com/office/drawing/2014/main" id="{47F2282C-ABB4-4460-9381-9A3CC3F0F4C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8FBC81BE-2BA7-48BA-AA70-AA6F0D11912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84199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NN</a:t>
            </a:r>
          </a:p>
        </p:txBody>
      </p:sp>
      <p:pic>
        <p:nvPicPr>
          <p:cNvPr id="3" name="EURRUB_ImageALLOC">
            <a:extLst>
              <a:ext uri="{FF2B5EF4-FFF2-40B4-BE49-F238E27FC236}">
                <a16:creationId xmlns:a16="http://schemas.microsoft.com/office/drawing/2014/main" id="{6FE32886-5FEC-48CA-A821-004183EBAE7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ABB279CE-BDE6-47AA-AC48-C939504622C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0183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151FB813-A277-46EC-8827-F2682BEFA1FA}"/>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744957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id="{46B827FF-EDB9-4740-8DA3-78C3EBF4B62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75002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- 2018-IG</a:t>
            </a:r>
          </a:p>
        </p:txBody>
      </p:sp>
      <p:pic>
        <p:nvPicPr>
          <p:cNvPr id="3" name="EURTRY_ImageALLOC">
            <a:extLst>
              <a:ext uri="{FF2B5EF4-FFF2-40B4-BE49-F238E27FC236}">
                <a16:creationId xmlns:a16="http://schemas.microsoft.com/office/drawing/2014/main" id="{7D337ABB-02C8-4234-933F-4C62B7F0EE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id="{E0A02C08-5BBB-48A8-905A-C1FB626A99F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16283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id="{F84F58AE-8EF4-48F5-BDC4-2C1EDFC7ACF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id="{6B046CF4-582A-41AF-9D93-7DF9449A8AD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79538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3" name="EURTRY_ImageALLOC">
            <a:extLst>
              <a:ext uri="{FF2B5EF4-FFF2-40B4-BE49-F238E27FC236}">
                <a16:creationId xmlns:a16="http://schemas.microsoft.com/office/drawing/2014/main" id="{C69D376C-236D-4956-91A3-7F880CF2D04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id="{0E885138-5140-4501-8D83-38BF2EEE87E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28543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4201C1FB-1177-49A4-AE01-10759BDE0D51}"/>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4225415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BD52C7A9-59A1-408A-B0E9-0F4B8AD7D2A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58059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- 2018-IG</a:t>
            </a:r>
          </a:p>
        </p:txBody>
      </p:sp>
      <p:pic>
        <p:nvPicPr>
          <p:cNvPr id="3" name="EURUSD_ImageALLOC">
            <a:extLst>
              <a:ext uri="{FF2B5EF4-FFF2-40B4-BE49-F238E27FC236}">
                <a16:creationId xmlns:a16="http://schemas.microsoft.com/office/drawing/2014/main" id="{14D8C850-2A04-4085-8189-7BAF361DDEF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DA281BF-3B35-4247-8B1C-4F4B9F90C12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5605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id="{92146621-85E9-4C9F-8281-AC2B713E3893}"/>
              </a:ext>
            </a:extLst>
          </p:cNvPr>
          <p:cNvPicPr>
            <a:picLocks/>
          </p:cNvPicPr>
          <p:nvPr/>
        </p:nvPicPr>
        <p:blipFill>
          <a:blip r:embed="rId2"/>
          <a:stretch>
            <a:fillRect/>
          </a:stretch>
        </p:blipFill>
        <p:spPr>
          <a:xfrm>
            <a:off x="2379132" y="1388534"/>
            <a:ext cx="6120000" cy="4680000"/>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id="{07FA1B2A-ACA0-4EAF-AE6D-8AC47D3726F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41935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id="{E70FD59E-BD32-4F1D-A8D0-440252470267}"/>
              </a:ext>
            </a:extLst>
          </p:cNvPr>
          <p:cNvPicPr>
            <a:picLocks/>
          </p:cNvPicPr>
          <p:nvPr/>
        </p:nvPicPr>
        <p:blipFill>
          <a:blip r:embed="rId2"/>
          <a:stretch>
            <a:fillRect/>
          </a:stretch>
        </p:blipFill>
        <p:spPr>
          <a:xfrm>
            <a:off x="2301015" y="1489974"/>
            <a:ext cx="6120000" cy="4680000"/>
          </a:xfrm>
          <a:prstGeom prst="rect">
            <a:avLst/>
          </a:prstGeom>
        </p:spPr>
      </p:pic>
    </p:spTree>
    <p:extLst>
      <p:ext uri="{BB962C8B-B14F-4D97-AF65-F5344CB8AC3E}">
        <p14:creationId xmlns:p14="http://schemas.microsoft.com/office/powerpoint/2010/main" val="414501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id="{3E8C5338-8035-4F44-93BF-D9C441F993ED}"/>
              </a:ext>
            </a:extLst>
          </p:cNvPr>
          <p:cNvPicPr>
            <a:picLocks noChangeAspect="1"/>
          </p:cNvPicPr>
          <p:nvPr/>
        </p:nvPicPr>
        <p:blipFill>
          <a:blip r:embed="rId2"/>
          <a:stretch>
            <a:fillRect/>
          </a:stretch>
        </p:blipFill>
        <p:spPr>
          <a:xfrm>
            <a:off x="2449903" y="1226868"/>
            <a:ext cx="6472504" cy="2491118"/>
          </a:xfrm>
          <a:prstGeom prst="rect">
            <a:avLst/>
          </a:prstGeom>
        </p:spPr>
      </p:pic>
      <p:pic>
        <p:nvPicPr>
          <p:cNvPr id="6" name="_ImageTabloPerfMAX">
            <a:extLst>
              <a:ext uri="{FF2B5EF4-FFF2-40B4-BE49-F238E27FC236}">
                <a16:creationId xmlns:a16="http://schemas.microsoft.com/office/drawing/2014/main" id="{21240F8F-ED22-4ECB-A46C-8C9110C1CCB1}"/>
              </a:ext>
            </a:extLst>
          </p:cNvPr>
          <p:cNvPicPr>
            <a:picLocks noChangeAspect="1"/>
          </p:cNvPicPr>
          <p:nvPr/>
        </p:nvPicPr>
        <p:blipFill>
          <a:blip r:embed="rId3"/>
          <a:stretch>
            <a:fillRect/>
          </a:stretch>
        </p:blipFill>
        <p:spPr>
          <a:xfrm>
            <a:off x="2449902" y="4082690"/>
            <a:ext cx="6455251" cy="2326736"/>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id="{4570BBC1-D5A3-4FB5-B9FE-53A754915C0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356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id="{C153CD04-42E6-4F8D-BD83-3C8C311FEA5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696067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5697</TotalTime>
  <Words>605</Words>
  <Application>Microsoft Office PowerPoint</Application>
  <PresentationFormat>Affichage à l'écran (4:3)</PresentationFormat>
  <Paragraphs>97</Paragraphs>
  <Slides>42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42</vt:i4>
      </vt:variant>
    </vt:vector>
  </HeadingPairs>
  <TitlesOfParts>
    <vt:vector size="4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- 2018-Vente IG</vt:lpstr>
      <vt:lpstr>EURCNY - 2019-Vente IG</vt:lpstr>
      <vt:lpstr>EURGBP - Historical &amp; Planned</vt:lpstr>
      <vt:lpstr>EURGBP - Synthesis</vt:lpstr>
      <vt:lpstr>EURGBP - 2018-Vente IG UK</vt:lpstr>
      <vt:lpstr>EURGBP - 2019-Vente IG UK</vt:lpstr>
      <vt:lpstr>EURMYR - Synthesis</vt:lpstr>
      <vt:lpstr>EURPLN - Historical &amp; Planned</vt:lpstr>
      <vt:lpstr>EURPLN - Synthesis</vt:lpstr>
      <vt:lpstr>EURPLN - 2019-Achat IG PLN</vt:lpstr>
      <vt:lpstr>EURRUB - Historical &amp; Planned</vt:lpstr>
      <vt:lpstr>EURRUB - Synthesis</vt:lpstr>
      <vt:lpstr>EURRUB - SynthesisMAX</vt:lpstr>
      <vt:lpstr>EURRUB - 2018-Pret IG NN</vt:lpstr>
      <vt:lpstr>EURRUB - 2019-Dividende</vt:lpstr>
      <vt:lpstr>EURRUB - 2019-Ombrelle</vt:lpstr>
      <vt:lpstr>EURRUB - 2019-Pret IG NN</vt:lpstr>
      <vt:lpstr>EURRUB - 2019-Royalties</vt:lpstr>
      <vt:lpstr>EURRUB - 2020-Pret IG NN</vt:lpstr>
      <vt:lpstr>EURTRY - Historical &amp; Planned</vt:lpstr>
      <vt:lpstr>EURTRY - Synthesis</vt:lpstr>
      <vt:lpstr>EURTRY - 2018-IG</vt:lpstr>
      <vt:lpstr>EURTRY - 2019-Bitume TRY</vt:lpstr>
      <vt:lpstr>EURTRY - 2020-Bitume TRY</vt:lpstr>
      <vt:lpstr>EURUSD - Historical &amp; Planned</vt:lpstr>
      <vt:lpstr>EURUSD - Synthesis</vt:lpstr>
      <vt:lpstr>EURUSD - 2018-IG</vt:lpstr>
      <vt:lpstr>USDBRL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MNK</cp:lastModifiedBy>
  <cp:revision>707</cp:revision>
  <cp:lastPrinted>2012-02-01T10:00:25Z</cp:lastPrinted>
  <dcterms:created xsi:type="dcterms:W3CDTF">2010-04-23T15:09:35Z</dcterms:created>
  <dcterms:modified xsi:type="dcterms:W3CDTF">2019-09-23T08:14:46Z</dcterms:modified>
</cp:coreProperties>
</file>