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6"/>
  </p:notesMasterIdLst>
  <p:sldIdLst>
    <p:sldId id="256" r:id="rId3"/>
    <p:sldId id="466" r:id="rId4"/>
    <p:sldId id="476" r:id="rId5"/>
    <p:sldId id="493" r:id="rId6"/>
    <p:sldId id="531" r:id="rId7"/>
    <p:sldId id="494" r:id="rId8"/>
    <p:sldId id="470" r:id="rId9"/>
    <p:sldId id="458" r:id="rId10"/>
    <p:sldId id="497" r:id="rId11"/>
    <p:sldId id="499" r:id="rId12"/>
    <p:sldId id="461" r:id="rId13"/>
    <p:sldId id="500" r:id="rId14"/>
    <p:sldId id="502" r:id="rId15"/>
    <p:sldId id="503" r:id="rId16"/>
    <p:sldId id="457" r:id="rId17"/>
    <p:sldId id="504" r:id="rId18"/>
    <p:sldId id="506" r:id="rId19"/>
    <p:sldId id="507" r:id="rId20"/>
    <p:sldId id="508" r:id="rId21"/>
    <p:sldId id="509" r:id="rId22"/>
    <p:sldId id="462" r:id="rId23"/>
    <p:sldId id="511" r:id="rId24"/>
    <p:sldId id="513" r:id="rId25"/>
    <p:sldId id="459" r:id="rId26"/>
    <p:sldId id="514" r:id="rId27"/>
    <p:sldId id="515" r:id="rId28"/>
    <p:sldId id="516" r:id="rId29"/>
    <p:sldId id="517" r:id="rId30"/>
    <p:sldId id="518" r:id="rId31"/>
    <p:sldId id="519" r:id="rId32"/>
    <p:sldId id="520" r:id="rId33"/>
    <p:sldId id="521" r:id="rId34"/>
    <p:sldId id="460" r:id="rId35"/>
    <p:sldId id="522" r:id="rId36"/>
    <p:sldId id="524" r:id="rId37"/>
    <p:sldId id="525" r:id="rId38"/>
    <p:sldId id="526" r:id="rId39"/>
    <p:sldId id="456" r:id="rId40"/>
    <p:sldId id="527" r:id="rId41"/>
    <p:sldId id="529" r:id="rId42"/>
    <p:sldId id="530" r:id="rId43"/>
    <p:sldId id="409" r:id="rId44"/>
    <p:sldId id="410" r:id="rId4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08/11/2019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11/8/2019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11/8/2019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11/8/2019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11/8/2019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11/8/2019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11/8/2019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11/8/2019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11/8/2019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11/8/2019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11/8/2019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11/8/2019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11/8/2019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11/8/2019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11/8/2019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11/8/2019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- 2019-Pret IG</a:t>
            </a:r>
          </a:p>
        </p:txBody>
      </p:sp>
      <p:pic>
        <p:nvPicPr>
          <p:cNvPr id="3" name="EURBRL_ImageALLOC">
            <a:extLst>
              <a:ext uri="{FF2B5EF4-FFF2-40B4-BE49-F238E27FC236}">
                <a16:creationId xmlns:a16="http://schemas.microsoft.com/office/drawing/2014/main" xmlns="" id="{0FB1480B-48EF-44B9-B16B-1664BEAECC8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BRL_ImageBLEND">
            <a:extLst>
              <a:ext uri="{FF2B5EF4-FFF2-40B4-BE49-F238E27FC236}">
                <a16:creationId xmlns:a16="http://schemas.microsoft.com/office/drawing/2014/main" xmlns="" id="{97CB602E-5FDB-4809-B4DA-9FC8F922DA4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1403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xmlns="" id="{41FFBF2A-07DC-4DD1-A382-AC96272439B4}"/>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241061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xmlns="" id="{28772FA8-FA38-4084-8D78-9DAB9EFC730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27143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- 2018-Vente IG</a:t>
            </a:r>
          </a:p>
        </p:txBody>
      </p:sp>
      <p:pic>
        <p:nvPicPr>
          <p:cNvPr id="3" name="EURCNY_ImageALLOC">
            <a:extLst>
              <a:ext uri="{FF2B5EF4-FFF2-40B4-BE49-F238E27FC236}">
                <a16:creationId xmlns:a16="http://schemas.microsoft.com/office/drawing/2014/main" xmlns="" id="{371EFFFD-9668-491E-9D4E-FDCEC92B240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AEBE961E-D72D-4781-BD8F-21D5F529CBD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09889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- 2019-Vente IG</a:t>
            </a:r>
          </a:p>
        </p:txBody>
      </p:sp>
      <p:pic>
        <p:nvPicPr>
          <p:cNvPr id="3" name="EURCNY_ImageALLOC">
            <a:extLst>
              <a:ext uri="{FF2B5EF4-FFF2-40B4-BE49-F238E27FC236}">
                <a16:creationId xmlns:a16="http://schemas.microsoft.com/office/drawing/2014/main" xmlns="" id="{54F7B581-FCC8-493C-A68D-D4CCACB11A8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6CDB8ACC-9DEA-4354-BFA5-6E3B180A75F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82080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373CE201-B4E3-4B3D-9324-B63AB79EA658}"/>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898179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xmlns="" id="{54E42136-4DF0-408D-BA21-242199963D3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01361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- 2018-Vente IG UK</a:t>
            </a:r>
          </a:p>
        </p:txBody>
      </p:sp>
      <p:pic>
        <p:nvPicPr>
          <p:cNvPr id="3" name="EURGBP_ImageALLOC">
            <a:extLst>
              <a:ext uri="{FF2B5EF4-FFF2-40B4-BE49-F238E27FC236}">
                <a16:creationId xmlns:a16="http://schemas.microsoft.com/office/drawing/2014/main" xmlns="" id="{3BFF9C51-DC9D-46E7-8B3F-F7CCCD74900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B43B5539-A19C-4A62-A8CC-24EB12655C0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39556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- 2019-Vente IG UK</a:t>
            </a:r>
          </a:p>
        </p:txBody>
      </p:sp>
      <p:pic>
        <p:nvPicPr>
          <p:cNvPr id="3" name="EURGBP_ImageALLOC">
            <a:extLst>
              <a:ext uri="{FF2B5EF4-FFF2-40B4-BE49-F238E27FC236}">
                <a16:creationId xmlns:a16="http://schemas.microsoft.com/office/drawing/2014/main" xmlns="" id="{1CE77616-F8E0-403E-AC06-2484DA14695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7F5F0A47-3188-4273-AD39-FA505212612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05438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- 2020-Vente IG UK</a:t>
            </a:r>
          </a:p>
        </p:txBody>
      </p:sp>
      <p:pic>
        <p:nvPicPr>
          <p:cNvPr id="3" name="EURGBP_ImageALLOC">
            <a:extLst>
              <a:ext uri="{FF2B5EF4-FFF2-40B4-BE49-F238E27FC236}">
                <a16:creationId xmlns:a16="http://schemas.microsoft.com/office/drawing/2014/main" xmlns="" id="{C9D65624-6074-4597-AA6C-60D9BA71BC4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66D6AF89-EE10-4963-B09B-1C043BA3CFA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760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MY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EURMYR - Synthesis</a:t>
            </a:r>
          </a:p>
        </p:txBody>
      </p:sp>
      <p:pic>
        <p:nvPicPr>
          <p:cNvPr id="3" name="EURMYR_ImageSynthesisMIN">
            <a:extLst>
              <a:ext uri="{FF2B5EF4-FFF2-40B4-BE49-F238E27FC236}">
                <a16:creationId xmlns:a16="http://schemas.microsoft.com/office/drawing/2014/main" xmlns="" id="{581373A3-2DE9-4503-B2F4-F27F36DD8A1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44652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xmlns="" id="{999943A4-E83D-4F0D-A724-17E8F2F46337}"/>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110050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xmlns="" id="{2595872D-E854-4F5A-B403-2C7557DF6B6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6061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- 2019-Achat IG PLN</a:t>
            </a:r>
          </a:p>
        </p:txBody>
      </p:sp>
      <p:pic>
        <p:nvPicPr>
          <p:cNvPr id="3" name="EURPLN_ImageALLOC">
            <a:extLst>
              <a:ext uri="{FF2B5EF4-FFF2-40B4-BE49-F238E27FC236}">
                <a16:creationId xmlns:a16="http://schemas.microsoft.com/office/drawing/2014/main" xmlns="" id="{464731CE-0314-43A5-9B7E-D6E731E57B5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PLN_ImageBLEND">
            <a:extLst>
              <a:ext uri="{FF2B5EF4-FFF2-40B4-BE49-F238E27FC236}">
                <a16:creationId xmlns:a16="http://schemas.microsoft.com/office/drawing/2014/main" xmlns="" id="{8271E771-FA9D-4963-BAA8-2A3A8E822C5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51388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C2CF2B0F-81ED-476B-AF6A-9E7B973FA59C}"/>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069371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xmlns="" id="{1E771C32-FE57-4D85-B0D0-4D393999368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831522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RUB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SynthesisMAX</a:t>
            </a:r>
          </a:p>
        </p:txBody>
      </p:sp>
      <p:pic>
        <p:nvPicPr>
          <p:cNvPr id="3" name="EURRUB_ImageSynthesisMAX">
            <a:extLst>
              <a:ext uri="{FF2B5EF4-FFF2-40B4-BE49-F238E27FC236}">
                <a16:creationId xmlns:a16="http://schemas.microsoft.com/office/drawing/2014/main" xmlns="" id="{3BC9B6BD-8BF0-474A-B8D3-8EA0F18A09E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70959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- 2018-Pret IG NN</a:t>
            </a:r>
          </a:p>
        </p:txBody>
      </p:sp>
      <p:pic>
        <p:nvPicPr>
          <p:cNvPr id="3" name="EURRUB_ImageALLOC">
            <a:extLst>
              <a:ext uri="{FF2B5EF4-FFF2-40B4-BE49-F238E27FC236}">
                <a16:creationId xmlns:a16="http://schemas.microsoft.com/office/drawing/2014/main" xmlns="" id="{A4A13442-A91E-44E0-9AD9-E2BC20FE424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C8AD3F10-CDFB-4A8D-A91D-CEABA2545EA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11266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- 2019-Dividende</a:t>
            </a:r>
          </a:p>
        </p:txBody>
      </p:sp>
      <p:pic>
        <p:nvPicPr>
          <p:cNvPr id="3" name="EURRUB_ImageALLOC">
            <a:extLst>
              <a:ext uri="{FF2B5EF4-FFF2-40B4-BE49-F238E27FC236}">
                <a16:creationId xmlns:a16="http://schemas.microsoft.com/office/drawing/2014/main" xmlns="" id="{44D3A7DE-3BA1-4FCB-AD4B-F27D0663535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DDD16689-A52D-48E3-BB28-465EAB056A7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58181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- 2019-Ombrelle</a:t>
            </a:r>
          </a:p>
        </p:txBody>
      </p:sp>
      <p:pic>
        <p:nvPicPr>
          <p:cNvPr id="3" name="EURRUB_ImageALLOC">
            <a:extLst>
              <a:ext uri="{FF2B5EF4-FFF2-40B4-BE49-F238E27FC236}">
                <a16:creationId xmlns:a16="http://schemas.microsoft.com/office/drawing/2014/main" xmlns="" id="{C79EF776-7F75-4BC4-8CC4-1A7AB428DFF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22016F85-9D92-4AC0-953A-87C03A492AD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3279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- 2019-Pret IG NN</a:t>
            </a:r>
          </a:p>
        </p:txBody>
      </p:sp>
      <p:pic>
        <p:nvPicPr>
          <p:cNvPr id="3" name="EURRUB_ImageALLOC">
            <a:extLst>
              <a:ext uri="{FF2B5EF4-FFF2-40B4-BE49-F238E27FC236}">
                <a16:creationId xmlns:a16="http://schemas.microsoft.com/office/drawing/2014/main" xmlns="" id="{498D3FB6-4026-4AB9-BBC3-78043941BC0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3B11DF68-97F8-4BB1-AE1B-2737A018670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4011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- 2019-Royalties</a:t>
            </a:r>
          </a:p>
        </p:txBody>
      </p:sp>
      <p:pic>
        <p:nvPicPr>
          <p:cNvPr id="3" name="EURRUB_ImageALLOC">
            <a:extLst>
              <a:ext uri="{FF2B5EF4-FFF2-40B4-BE49-F238E27FC236}">
                <a16:creationId xmlns:a16="http://schemas.microsoft.com/office/drawing/2014/main" xmlns="" id="{3FF30923-CE4D-414D-808A-3F1CE7A5C0A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D937B959-9605-4716-8290-6A0C5E858CF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63902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- 2020-Pret IG NN</a:t>
            </a:r>
          </a:p>
        </p:txBody>
      </p:sp>
      <p:pic>
        <p:nvPicPr>
          <p:cNvPr id="3" name="EURRUB_ImageALLOC">
            <a:extLst>
              <a:ext uri="{FF2B5EF4-FFF2-40B4-BE49-F238E27FC236}">
                <a16:creationId xmlns:a16="http://schemas.microsoft.com/office/drawing/2014/main" xmlns="" id="{FEF09AB2-EAC3-45FC-ACED-6E8F7531139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B98DBA77-4E0E-43B7-A4A7-197F4A4065D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09638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xmlns="" id="{F8ECFCE9-9413-4B6C-BEC3-A1624B8D82A7}"/>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636257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3" name="EURTRY_ImageSynthesisMIN">
            <a:extLst>
              <a:ext uri="{FF2B5EF4-FFF2-40B4-BE49-F238E27FC236}">
                <a16:creationId xmlns:a16="http://schemas.microsoft.com/office/drawing/2014/main" xmlns="" id="{AEE15F9C-79A6-4AE3-A5F4-C3E565C8928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67697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- 2018-IG</a:t>
            </a:r>
          </a:p>
        </p:txBody>
      </p:sp>
      <p:pic>
        <p:nvPicPr>
          <p:cNvPr id="3" name="EURTRY_ImageALLOC">
            <a:extLst>
              <a:ext uri="{FF2B5EF4-FFF2-40B4-BE49-F238E27FC236}">
                <a16:creationId xmlns:a16="http://schemas.microsoft.com/office/drawing/2014/main" xmlns="" id="{07E0E361-3CCD-4166-9670-4A275B56AEC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876E5E68-758B-4746-90D8-715EAD3CFA3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42545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- 2019-Bitume TRY</a:t>
            </a:r>
          </a:p>
        </p:txBody>
      </p:sp>
      <p:pic>
        <p:nvPicPr>
          <p:cNvPr id="3" name="EURTRY_ImageALLOC">
            <a:extLst>
              <a:ext uri="{FF2B5EF4-FFF2-40B4-BE49-F238E27FC236}">
                <a16:creationId xmlns:a16="http://schemas.microsoft.com/office/drawing/2014/main" xmlns="" id="{45E993D8-9FF0-4357-B0B3-5B29F18DB66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142F022D-5781-41F5-BDE0-2AB4A4E91F5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73183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- 2020-Bitume TRY</a:t>
            </a:r>
          </a:p>
        </p:txBody>
      </p:sp>
      <p:pic>
        <p:nvPicPr>
          <p:cNvPr id="3" name="EURTRY_ImageALLOC">
            <a:extLst>
              <a:ext uri="{FF2B5EF4-FFF2-40B4-BE49-F238E27FC236}">
                <a16:creationId xmlns:a16="http://schemas.microsoft.com/office/drawing/2014/main" xmlns="" id="{C5113D00-D0E3-4D61-9962-B836F9624F5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4952802C-34E5-41C3-ACB9-21D3A579655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20282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D2CE8BFB-3966-488E-B62D-540D7C5BE409}"/>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265822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6CAFB9EF-3083-4662-9A23-BAE9023DB89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3958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xmlns="" id="{7FF74A6F-1102-4487-9FF1-D07D052E197F}"/>
              </a:ext>
            </a:extLst>
          </p:cNvPr>
          <p:cNvPicPr>
            <a:picLocks noChangeAspect="1"/>
          </p:cNvPicPr>
          <p:nvPr/>
        </p:nvPicPr>
        <p:blipFill>
          <a:blip r:embed="rId2"/>
          <a:stretch>
            <a:fillRect/>
          </a:stretch>
        </p:blipFill>
        <p:spPr>
          <a:xfrm>
            <a:off x="1936749" y="1641474"/>
            <a:ext cx="5892801" cy="4837543"/>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- 2018-IG</a:t>
            </a:r>
          </a:p>
        </p:txBody>
      </p:sp>
      <p:pic>
        <p:nvPicPr>
          <p:cNvPr id="3" name="EURUSD_ImageALLOC">
            <a:extLst>
              <a:ext uri="{FF2B5EF4-FFF2-40B4-BE49-F238E27FC236}">
                <a16:creationId xmlns:a16="http://schemas.microsoft.com/office/drawing/2014/main" xmlns="" id="{19F627C5-5CF4-452C-8601-5478C776284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7AE1ADA4-EE39-4721-8D90-1A865AAE257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46470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C7FCC437-DA65-4B79-A405-4C8B5CF6BDE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11955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452743" y="1281814"/>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6" name="_ImageTabloSynthesisMAX">
            <a:extLst>
              <a:ext uri="{FF2B5EF4-FFF2-40B4-BE49-F238E27FC236}">
                <a16:creationId xmlns:a16="http://schemas.microsoft.com/office/drawing/2014/main" xmlns="" id="{48AE0D0B-B49A-4743-92DA-5B5FBFC8E6E4}"/>
              </a:ext>
            </a:extLst>
          </p:cNvPr>
          <p:cNvPicPr>
            <a:picLocks noChangeAspect="1"/>
          </p:cNvPicPr>
          <p:nvPr/>
        </p:nvPicPr>
        <p:blipFill>
          <a:blip r:embed="rId2"/>
          <a:stretch>
            <a:fillRect/>
          </a:stretch>
        </p:blipFill>
        <p:spPr>
          <a:xfrm>
            <a:off x="1793886" y="1752264"/>
            <a:ext cx="5711813" cy="4688966"/>
          </a:xfrm>
          <a:prstGeom prst="rect">
            <a:avLst/>
          </a:prstGeom>
        </p:spPr>
      </p:pic>
    </p:spTree>
    <p:extLst>
      <p:ext uri="{BB962C8B-B14F-4D97-AF65-F5344CB8AC3E}">
        <p14:creationId xmlns:p14="http://schemas.microsoft.com/office/powerpoint/2010/main" val="356782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xmlns="" id="{5F51C69D-C95B-45EC-AEAF-8D97E8518D84}"/>
              </a:ext>
            </a:extLst>
          </p:cNvPr>
          <p:cNvPicPr>
            <a:picLocks noChangeAspect="1"/>
          </p:cNvPicPr>
          <p:nvPr/>
        </p:nvPicPr>
        <p:blipFill>
          <a:blip r:embed="rId2"/>
          <a:stretch>
            <a:fillRect/>
          </a:stretch>
        </p:blipFill>
        <p:spPr>
          <a:xfrm>
            <a:off x="3203575" y="1130399"/>
            <a:ext cx="5700365" cy="2441475"/>
          </a:xfrm>
          <a:prstGeom prst="rect">
            <a:avLst/>
          </a:prstGeom>
        </p:spPr>
      </p:pic>
      <p:pic>
        <p:nvPicPr>
          <p:cNvPr id="6" name="_ImageTabloPerfMAX">
            <a:extLst>
              <a:ext uri="{FF2B5EF4-FFF2-40B4-BE49-F238E27FC236}">
                <a16:creationId xmlns:a16="http://schemas.microsoft.com/office/drawing/2014/main" xmlns="" id="{D986BDE4-6269-478F-9496-E02D13809C39}"/>
              </a:ext>
            </a:extLst>
          </p:cNvPr>
          <p:cNvPicPr>
            <a:picLocks noChangeAspect="1"/>
          </p:cNvPicPr>
          <p:nvPr/>
        </p:nvPicPr>
        <p:blipFill>
          <a:blip r:embed="rId3"/>
          <a:stretch>
            <a:fillRect/>
          </a:stretch>
        </p:blipFill>
        <p:spPr>
          <a:xfrm>
            <a:off x="3203575" y="3841199"/>
            <a:ext cx="5700365" cy="2441475"/>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EURBRL - Historical &amp; Planned</a:t>
            </a:r>
            <a:endParaRPr lang="en-US" dirty="0"/>
          </a:p>
        </p:txBody>
      </p:sp>
      <p:pic>
        <p:nvPicPr>
          <p:cNvPr id="3" name="Image 2">
            <a:extLst>
              <a:ext uri="{FF2B5EF4-FFF2-40B4-BE49-F238E27FC236}">
                <a16:creationId xmlns:a16="http://schemas.microsoft.com/office/drawing/2014/main" xmlns="" id="{E7C8AEE0-B49F-43FD-9530-1836CAC2BE9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1415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Synthesis</a:t>
            </a:r>
          </a:p>
        </p:txBody>
      </p:sp>
      <p:pic>
        <p:nvPicPr>
          <p:cNvPr id="3" name="EURBRL_ImageSynthesisMIN">
            <a:extLst>
              <a:ext uri="{FF2B5EF4-FFF2-40B4-BE49-F238E27FC236}">
                <a16:creationId xmlns:a16="http://schemas.microsoft.com/office/drawing/2014/main" xmlns="" id="{444E2867-4824-456F-9538-52D0E426FC9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7131456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598</Words>
  <Application>Microsoft Office PowerPoint</Application>
  <PresentationFormat>Affichage à l'écran (4:3)</PresentationFormat>
  <Paragraphs>98</Paragraphs>
  <Slides>43</Slides>
  <Notes>0</Notes>
  <HiddenSlides>0</HiddenSlides>
  <MMClips>0</MMClips>
  <ScaleCrop>false</ScaleCrop>
  <HeadingPairs>
    <vt:vector size="4" baseType="variant">
      <vt:variant>
        <vt:lpstr>Thème</vt:lpstr>
      </vt:variant>
      <vt:variant>
        <vt:i4>2</vt:i4>
      </vt:variant>
      <vt:variant>
        <vt:lpstr>Titres des diapositives</vt:lpstr>
      </vt:variant>
      <vt:variant>
        <vt:i4>43</vt:i4>
      </vt:variant>
    </vt:vector>
  </HeadingPairs>
  <TitlesOfParts>
    <vt:vector size="45" baseType="lpstr">
      <vt:lpstr>Inspiration</vt:lpstr>
      <vt:lpstr>1_Inspiration</vt:lpstr>
      <vt:lpstr> Global Hedge Position</vt:lpstr>
      <vt:lpstr>Contents</vt:lpstr>
      <vt:lpstr> </vt:lpstr>
      <vt:lpstr>Hedging Summary</vt:lpstr>
      <vt:lpstr>Hedging Summary</vt:lpstr>
      <vt:lpstr>Hedging Performance</vt:lpstr>
      <vt:lpstr> </vt:lpstr>
      <vt:lpstr>EURBRL - Historical &amp; Planned</vt:lpstr>
      <vt:lpstr>EURBRL - Synthesis</vt:lpstr>
      <vt:lpstr>EURBRL - 2019-Pret IG</vt:lpstr>
      <vt:lpstr>EURCNY - Historical &amp; Planned</vt:lpstr>
      <vt:lpstr>EURCNY - Synthesis</vt:lpstr>
      <vt:lpstr>EURCNY - 2018-Vente IG</vt:lpstr>
      <vt:lpstr>EURCNY - 2019-Vente IG</vt:lpstr>
      <vt:lpstr>EURGBP - Historical &amp; Planned</vt:lpstr>
      <vt:lpstr>EURGBP - Synthesis</vt:lpstr>
      <vt:lpstr>EURGBP - 2018-Vente IG UK</vt:lpstr>
      <vt:lpstr>EURGBP - 2019-Vente IG UK</vt:lpstr>
      <vt:lpstr>EURGBP - 2020-Vente IG UK</vt:lpstr>
      <vt:lpstr>EURMYR - Synthesis</vt:lpstr>
      <vt:lpstr>EURPLN - Historical &amp; Planned</vt:lpstr>
      <vt:lpstr>EURPLN - Synthesis</vt:lpstr>
      <vt:lpstr>EURPLN - 2019-Achat IG PLN</vt:lpstr>
      <vt:lpstr>EURRUB - Historical &amp; Planned</vt:lpstr>
      <vt:lpstr>EURRUB - Synthesis</vt:lpstr>
      <vt:lpstr>EURRUB - SynthesisMAX</vt:lpstr>
      <vt:lpstr>EURRUB - 2018-Pret IG NN</vt:lpstr>
      <vt:lpstr>EURRUB - 2019-Dividende</vt:lpstr>
      <vt:lpstr>EURRUB - 2019-Ombrelle</vt:lpstr>
      <vt:lpstr>EURRUB - 2019-Pret IG NN</vt:lpstr>
      <vt:lpstr>EURRUB - 2019-Royalties</vt:lpstr>
      <vt:lpstr>EURRUB - 2020-Pret IG NN</vt:lpstr>
      <vt:lpstr>EURTRY - Historical &amp; Planned</vt:lpstr>
      <vt:lpstr>EURTRY - Synthesis</vt:lpstr>
      <vt:lpstr>EURTRY - 2018-IG</vt:lpstr>
      <vt:lpstr>EURTRY - 2019-Bitume TRY</vt:lpstr>
      <vt:lpstr>EURTRY - 2020-Bitume TRY</vt:lpstr>
      <vt:lpstr>EURUSD - Historical &amp; Planned</vt:lpstr>
      <vt:lpstr>EURUSD - Synthesis</vt:lpstr>
      <vt:lpstr>EURUSD - 2018-IG</vt:lpstr>
      <vt:lpstr>USDBRL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705</cp:revision>
  <cp:lastPrinted>2012-02-01T10:00:25Z</cp:lastPrinted>
  <dcterms:created xsi:type="dcterms:W3CDTF">2010-04-23T15:09:35Z</dcterms:created>
  <dcterms:modified xsi:type="dcterms:W3CDTF">2019-11-08T12:08:40Z</dcterms:modified>
</cp:coreProperties>
</file>