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8"/>
  </p:notesMasterIdLst>
  <p:sldIdLst>
    <p:sldId id="256" r:id="rId3"/>
    <p:sldId id="466" r:id="rId4"/>
    <p:sldId id="476" r:id="rId5"/>
    <p:sldId id="493" r:id="rId6"/>
    <p:sldId id="533" r:id="rId7"/>
    <p:sldId id="494" r:id="rId8"/>
    <p:sldId id="470" r:id="rId9"/>
    <p:sldId id="458" r:id="rId10"/>
    <p:sldId id="497" r:id="rId11"/>
    <p:sldId id="499" r:id="rId12"/>
    <p:sldId id="461" r:id="rId13"/>
    <p:sldId id="500" r:id="rId14"/>
    <p:sldId id="502" r:id="rId15"/>
    <p:sldId id="503" r:id="rId16"/>
    <p:sldId id="457" r:id="rId17"/>
    <p:sldId id="504" r:id="rId18"/>
    <p:sldId id="506" r:id="rId19"/>
    <p:sldId id="507" r:id="rId20"/>
    <p:sldId id="508" r:id="rId21"/>
    <p:sldId id="509" r:id="rId22"/>
    <p:sldId id="510" r:id="rId23"/>
    <p:sldId id="462" r:id="rId24"/>
    <p:sldId id="512" r:id="rId25"/>
    <p:sldId id="514" r:id="rId26"/>
    <p:sldId id="459" r:id="rId27"/>
    <p:sldId id="515" r:id="rId28"/>
    <p:sldId id="516" r:id="rId29"/>
    <p:sldId id="517" r:id="rId30"/>
    <p:sldId id="518" r:id="rId31"/>
    <p:sldId id="519" r:id="rId32"/>
    <p:sldId id="520" r:id="rId33"/>
    <p:sldId id="521" r:id="rId34"/>
    <p:sldId id="522" r:id="rId35"/>
    <p:sldId id="523" r:id="rId36"/>
    <p:sldId id="460" r:id="rId37"/>
    <p:sldId id="524" r:id="rId38"/>
    <p:sldId id="526" r:id="rId39"/>
    <p:sldId id="527" r:id="rId40"/>
    <p:sldId id="528" r:id="rId41"/>
    <p:sldId id="456" r:id="rId42"/>
    <p:sldId id="529" r:id="rId43"/>
    <p:sldId id="531" r:id="rId44"/>
    <p:sldId id="532" r:id="rId45"/>
    <p:sldId id="409" r:id="rId46"/>
    <p:sldId id="410" r:id="rId4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29/11/2019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xmlns="" id="{97B0739C-6E78-4A74-93BB-96D1323416F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74DFF344-77B4-4B9B-B2C4-EE8052CCE38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640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4916BF62-27A0-4016-AB00-A23EC41F413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05562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8A080B7A-59D4-4BCF-97C0-2907066DF8C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4222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xmlns="" id="{A0422622-62D8-4FF6-8BF2-783810F572A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2BC1006A-5A2A-44D6-B9C2-8E3E7FB2C06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1996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xmlns="" id="{7DBC2E7E-6DC7-40F5-BCC6-8029932F383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D434D900-22DD-4EBA-B8C4-95FD576C65F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1941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0604907D-0F93-4CE2-BF61-E818EBF93E0A}"/>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33989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E42E8677-A9AA-42BD-8436-F40725E4DCF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3018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xmlns="" id="{0CF8F13D-A0A9-4978-AAD4-F904ADE537E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6C4A3D6B-9C03-4892-ABE1-87DE8756A31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39103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xmlns="" id="{854DEF91-3446-4BCE-BE8C-6D8B6546D69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A7FFD140-1CBA-4A68-93E8-D980AC033F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6341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3" name="EURGBP_ImageALLOC">
            <a:extLst>
              <a:ext uri="{FF2B5EF4-FFF2-40B4-BE49-F238E27FC236}">
                <a16:creationId xmlns:a16="http://schemas.microsoft.com/office/drawing/2014/main" xmlns="" id="{FBD1A9D6-0883-4EBC-9B55-57C5C132CB5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0B9EBB8C-B4F1-4959-954A-AC277FA93B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067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- 2021-Vente IG UK</a:t>
            </a:r>
          </a:p>
        </p:txBody>
      </p:sp>
      <p:pic>
        <p:nvPicPr>
          <p:cNvPr id="3" name="EURGBP_ImageALLOC">
            <a:extLst>
              <a:ext uri="{FF2B5EF4-FFF2-40B4-BE49-F238E27FC236}">
                <a16:creationId xmlns:a16="http://schemas.microsoft.com/office/drawing/2014/main" xmlns="" id="{8D0DBAA5-9C51-43CE-8B73-0D5FC99F544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F18C6F8C-4B54-4164-A288-B66E4B02D9B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45429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xmlns="" id="{790201BE-5450-48C0-8AD0-0A3AF7AA366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3629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063FCC6B-3808-4DD0-A6D0-F0313B098567}"/>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472141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B65BEDCE-F717-443E-BE87-FC050EC2243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24179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- 2019-Achat IG PLN</a:t>
            </a:r>
          </a:p>
        </p:txBody>
      </p:sp>
      <p:pic>
        <p:nvPicPr>
          <p:cNvPr id="3" name="EURPLN_ImageALLOC">
            <a:extLst>
              <a:ext uri="{FF2B5EF4-FFF2-40B4-BE49-F238E27FC236}">
                <a16:creationId xmlns:a16="http://schemas.microsoft.com/office/drawing/2014/main" xmlns="" id="{6E74EA18-7D34-4E76-9A3B-07D8E8B225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xmlns="" id="{C0AF162D-D83D-4A99-B625-866A96660DB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55551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00112619-511A-4E63-A688-168E912EE265}"/>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444337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6" y="1292225"/>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244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RUB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SynthesisMAX</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254125"/>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256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xmlns="" id="{EB60086E-013D-452B-9C11-CCD1E69DE9B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3B9FCAFD-80ED-410F-9836-5FC53DEDD1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64241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- 2019-Achat IG RUB</a:t>
            </a:r>
          </a:p>
        </p:txBody>
      </p:sp>
      <p:pic>
        <p:nvPicPr>
          <p:cNvPr id="3" name="EURRUB_ImageALLOC">
            <a:extLst>
              <a:ext uri="{FF2B5EF4-FFF2-40B4-BE49-F238E27FC236}">
                <a16:creationId xmlns:a16="http://schemas.microsoft.com/office/drawing/2014/main" xmlns="" id="{A55CF285-F85E-45F7-924A-7F3F5A3BE02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FC8B78E8-A4BD-4540-A496-A86725387BA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1784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- 2019-Dividende</a:t>
            </a:r>
          </a:p>
        </p:txBody>
      </p:sp>
      <p:pic>
        <p:nvPicPr>
          <p:cNvPr id="3" name="EURRUB_ImageALLOC">
            <a:extLst>
              <a:ext uri="{FF2B5EF4-FFF2-40B4-BE49-F238E27FC236}">
                <a16:creationId xmlns:a16="http://schemas.microsoft.com/office/drawing/2014/main" xmlns="" id="{3C11CA2A-0E97-4989-8FDA-A3E91B5FB0A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7E43650A-6152-4960-83F5-879DD87918B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55656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- 2019-Ombrelle</a:t>
            </a:r>
          </a:p>
        </p:txBody>
      </p:sp>
      <p:pic>
        <p:nvPicPr>
          <p:cNvPr id="3" name="EURRUB_ImageALLOC">
            <a:extLst>
              <a:ext uri="{FF2B5EF4-FFF2-40B4-BE49-F238E27FC236}">
                <a16:creationId xmlns:a16="http://schemas.microsoft.com/office/drawing/2014/main" xmlns="" id="{510C4548-6EE7-4E0E-86E3-8DE05D9F097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1B1DCF5F-400B-4131-9394-D6BFCC2824C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93463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xmlns="" id="{5B5F213A-9E8C-40F1-B85E-61C8C6E3D06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AF6A0ABD-155D-4872-96AA-45B7E926905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7086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- 2019-Royalties</a:t>
            </a:r>
          </a:p>
        </p:txBody>
      </p:sp>
      <p:pic>
        <p:nvPicPr>
          <p:cNvPr id="3" name="EURRUB_ImageALLOC">
            <a:extLst>
              <a:ext uri="{FF2B5EF4-FFF2-40B4-BE49-F238E27FC236}">
                <a16:creationId xmlns:a16="http://schemas.microsoft.com/office/drawing/2014/main" xmlns="" id="{A5DE42E7-CD3F-4D56-B49F-B8CF13C5094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FD598B94-F36A-41CA-B40C-DDDB7E09DE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17655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3" name="EURRUB_ImageALLOC">
            <a:extLst>
              <a:ext uri="{FF2B5EF4-FFF2-40B4-BE49-F238E27FC236}">
                <a16:creationId xmlns:a16="http://schemas.microsoft.com/office/drawing/2014/main" xmlns="" id="{C6A9F255-3DAA-45D9-80EA-0FACD5522FB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55EF86B0-9D2D-462F-99AF-292CDF92042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90413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1F823D59-AA96-417D-8974-01A54BEB1B2C}"/>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433456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282700"/>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564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xmlns="" id="{4BF477CB-4B3E-40CD-8D4D-BFBA5C959AD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1FF994F6-59DB-42C1-9A1F-A55C45A7278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63726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xmlns="" id="{E3D91083-2D4D-4CFB-AE6E-91B3CD4DD93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F3AE2D0B-CA57-4C8D-9773-B7FF0FBF727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34776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3" name="EURTRY_ImageALLOC">
            <a:extLst>
              <a:ext uri="{FF2B5EF4-FFF2-40B4-BE49-F238E27FC236}">
                <a16:creationId xmlns:a16="http://schemas.microsoft.com/office/drawing/2014/main" xmlns="" id="{7C8AC459-27FD-42B9-B6D9-BA7AA62549D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EBC31A2E-A492-4AAF-81D8-03AC6AA4EB0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7671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xmlns="" id="{C05C1D15-BCB2-4530-9DEA-527C1CED1EFA}"/>
              </a:ext>
            </a:extLst>
          </p:cNvPr>
          <p:cNvPicPr>
            <a:picLocks/>
          </p:cNvPicPr>
          <p:nvPr/>
        </p:nvPicPr>
        <p:blipFill>
          <a:blip r:embed="rId2"/>
          <a:stretch>
            <a:fillRect/>
          </a:stretch>
        </p:blipFill>
        <p:spPr>
          <a:xfrm>
            <a:off x="482386" y="1536806"/>
            <a:ext cx="7920000" cy="4680000"/>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9FC00BFA-2DFC-443B-8C0F-2D2971A9FCA7}"/>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649156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235075"/>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844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xmlns="" id="{F903D998-7159-4450-ABAF-01CC747F6C9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426A0DC-B7A5-42C9-BA43-13B2EC91064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24019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D12D2DA5-2BD5-4626-A8DF-58EEC668E6E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61089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xmlns="" id="{F26635B5-8F2F-45FC-A9EE-A4F8DA1E235B}"/>
              </a:ext>
            </a:extLst>
          </p:cNvPr>
          <p:cNvPicPr>
            <a:picLocks/>
          </p:cNvPicPr>
          <p:nvPr/>
        </p:nvPicPr>
        <p:blipFill>
          <a:blip r:embed="rId2"/>
          <a:stretch>
            <a:fillRect/>
          </a:stretch>
        </p:blipFill>
        <p:spPr>
          <a:xfrm>
            <a:off x="536903" y="1622972"/>
            <a:ext cx="7920000" cy="4680000"/>
          </a:xfrm>
          <a:prstGeom prst="rect">
            <a:avLst/>
          </a:prstGeom>
        </p:spPr>
      </p:pic>
    </p:spTree>
    <p:extLst>
      <p:ext uri="{BB962C8B-B14F-4D97-AF65-F5344CB8AC3E}">
        <p14:creationId xmlns:p14="http://schemas.microsoft.com/office/powerpoint/2010/main" val="204987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F6B2109D-E7F5-4D16-AD7B-FED595DC85D6}"/>
              </a:ext>
            </a:extLst>
          </p:cNvPr>
          <p:cNvPicPr>
            <a:picLocks noChangeAspect="1"/>
          </p:cNvPicPr>
          <p:nvPr/>
        </p:nvPicPr>
        <p:blipFill>
          <a:blip r:embed="rId2"/>
          <a:stretch>
            <a:fillRect/>
          </a:stretch>
        </p:blipFill>
        <p:spPr>
          <a:xfrm>
            <a:off x="3375025" y="1130400"/>
            <a:ext cx="5302250" cy="2496928"/>
          </a:xfrm>
          <a:prstGeom prst="rect">
            <a:avLst/>
          </a:prstGeom>
        </p:spPr>
      </p:pic>
      <p:pic>
        <p:nvPicPr>
          <p:cNvPr id="6" name="_ImageTabloPerfMAX">
            <a:extLst>
              <a:ext uri="{FF2B5EF4-FFF2-40B4-BE49-F238E27FC236}">
                <a16:creationId xmlns:a16="http://schemas.microsoft.com/office/drawing/2014/main" xmlns="" id="{09FB8EEC-C757-4249-A8ED-085CF018C490}"/>
              </a:ext>
            </a:extLst>
          </p:cNvPr>
          <p:cNvPicPr>
            <a:picLocks noChangeAspect="1"/>
          </p:cNvPicPr>
          <p:nvPr/>
        </p:nvPicPr>
        <p:blipFill>
          <a:blip r:embed="rId3"/>
          <a:stretch>
            <a:fillRect/>
          </a:stretch>
        </p:blipFill>
        <p:spPr>
          <a:xfrm>
            <a:off x="3375025" y="3955500"/>
            <a:ext cx="5302250" cy="249692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1652588"/>
            <a:ext cx="7306734" cy="449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23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A248C2E1-42E4-4124-AA97-CC5755B238B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1640509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608</Words>
  <Application>Microsoft Office PowerPoint</Application>
  <PresentationFormat>Affichage à l'écran (4:3)</PresentationFormat>
  <Paragraphs>100</Paragraphs>
  <Slides>45</Slides>
  <Notes>0</Notes>
  <HiddenSlides>0</HiddenSlides>
  <MMClips>0</MMClips>
  <ScaleCrop>false</ScaleCrop>
  <HeadingPairs>
    <vt:vector size="4" baseType="variant">
      <vt:variant>
        <vt:lpstr>Thème</vt:lpstr>
      </vt:variant>
      <vt:variant>
        <vt:i4>2</vt:i4>
      </vt:variant>
      <vt:variant>
        <vt:lpstr>Titres des diapositives</vt:lpstr>
      </vt:variant>
      <vt:variant>
        <vt:i4>45</vt:i4>
      </vt:variant>
    </vt:vector>
  </HeadingPairs>
  <TitlesOfParts>
    <vt:vector size="47" baseType="lpstr">
      <vt:lpstr>Inspiration</vt:lpstr>
      <vt:lpstr>1_Inspiration</vt:lpstr>
      <vt:lpstr> Global Hedge Position</vt:lpstr>
      <vt:lpstr>Contents</vt:lpstr>
      <vt:lpstr> </vt:lpstr>
      <vt:lpstr>Hedging Summary</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EURGBP - 2020-Vente IG UK</vt:lpstr>
      <vt:lpstr>EURGBP - 2021-Vente IG UK</vt:lpstr>
      <vt:lpstr>EURMYR - Synthesis</vt:lpstr>
      <vt:lpstr>EURPLN - Historical &amp; Planned</vt:lpstr>
      <vt:lpstr>EURPLN - Synthesis</vt:lpstr>
      <vt:lpstr>EURPLN - 2019-Achat IG PLN</vt:lpstr>
      <vt:lpstr>EURRUB - Historical &amp; Planned</vt:lpstr>
      <vt:lpstr>EURRUB - Synthesis</vt:lpstr>
      <vt:lpstr>EURRUB - SynthesisMAX</vt:lpstr>
      <vt:lpstr>EURRUB - 2018-Pret IG NN</vt:lpstr>
      <vt:lpstr>EURRUB - 2019-Achat IG RUB</vt:lpstr>
      <vt:lpstr>EURRUB - 2019-Dividende</vt:lpstr>
      <vt:lpstr>EURRUB - 2019-Ombrelle</vt:lpstr>
      <vt:lpstr>EURRUB - 2019-Pret IG NN</vt:lpstr>
      <vt:lpstr>EURRUB - 2019-Royalties</vt:lpstr>
      <vt:lpstr>EURRUB - 2020-Achat IG RUB</vt:lpstr>
      <vt:lpstr>EURTRY - Historical &amp; Planned</vt:lpstr>
      <vt:lpstr>EURTRY - Synthesis</vt:lpstr>
      <vt:lpstr>EURTRY - 2018-IG</vt:lpstr>
      <vt:lpstr>EURTRY - 2019-Bitume TRY</vt:lpstr>
      <vt:lpstr>EURTRY - 2020-Bitume TRY</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710</cp:revision>
  <cp:lastPrinted>2012-02-01T10:00:25Z</cp:lastPrinted>
  <dcterms:created xsi:type="dcterms:W3CDTF">2010-04-23T15:09:35Z</dcterms:created>
  <dcterms:modified xsi:type="dcterms:W3CDTF">2019-12-04T13:31:00Z</dcterms:modified>
</cp:coreProperties>
</file>