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37"/>
  </p:notesMasterIdLst>
  <p:sldIdLst>
    <p:sldId id="256" r:id="rId3"/>
    <p:sldId id="466" r:id="rId4"/>
    <p:sldId id="476" r:id="rId5"/>
    <p:sldId id="493" r:id="rId6"/>
    <p:sldId id="494" r:id="rId7"/>
    <p:sldId id="470" r:id="rId8"/>
    <p:sldId id="460" r:id="rId9"/>
    <p:sldId id="497" r:id="rId10"/>
    <p:sldId id="499" r:id="rId11"/>
    <p:sldId id="457" r:id="rId12"/>
    <p:sldId id="500" r:id="rId13"/>
    <p:sldId id="502" r:id="rId14"/>
    <p:sldId id="461" r:id="rId15"/>
    <p:sldId id="503" r:id="rId16"/>
    <p:sldId id="505" r:id="rId17"/>
    <p:sldId id="458" r:id="rId18"/>
    <p:sldId id="506" r:id="rId19"/>
    <p:sldId id="508" r:id="rId20"/>
    <p:sldId id="509" r:id="rId21"/>
    <p:sldId id="510" r:id="rId22"/>
    <p:sldId id="511" r:id="rId23"/>
    <p:sldId id="512" r:id="rId24"/>
    <p:sldId id="513" r:id="rId25"/>
    <p:sldId id="459" r:id="rId26"/>
    <p:sldId id="514" r:id="rId27"/>
    <p:sldId id="516" r:id="rId28"/>
    <p:sldId id="456" r:id="rId29"/>
    <p:sldId id="517" r:id="rId30"/>
    <p:sldId id="519" r:id="rId31"/>
    <p:sldId id="520" r:id="rId32"/>
    <p:sldId id="521" r:id="rId33"/>
    <p:sldId id="522" r:id="rId34"/>
    <p:sldId id="409" r:id="rId35"/>
    <p:sldId id="410" r:id="rId36"/>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26" autoAdjust="0"/>
  </p:normalViewPr>
  <p:slideViewPr>
    <p:cSldViewPr snapToGrid="0">
      <p:cViewPr varScale="1">
        <p:scale>
          <a:sx n="108" d="100"/>
          <a:sy n="108" d="100"/>
        </p:scale>
        <p:origin x="1884"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07/08/2020</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8/7/2020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tretch>
            <a:fillRect/>
          </a:stretch>
        </p:blipFill>
        <p:spPr>
          <a:xfrm>
            <a:off x="3390995" y="2494331"/>
            <a:ext cx="2465792" cy="784906"/>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8/7/2020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8/7/2020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8/7/2020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8/7/2020</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8/7/2020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8/7/2020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8/7/2020</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8/7/2020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8/7/2020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8/7/2020</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tretch>
            <a:fillRect/>
          </a:stretch>
        </p:blipFill>
        <p:spPr>
          <a:xfrm>
            <a:off x="7759581" y="352186"/>
            <a:ext cx="1028105" cy="32726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8/7/2020</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8/7/2020</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8/7/2020</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8/7/2020</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8/7/2020</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8/7/2020</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8/7/2020</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8/7/2020</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8/7/2020</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8/7/2020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8/7/2020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8/7/2020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8/7/2020</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8/7/2020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8/7/2020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8/7/2020</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8/7/2020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8/7/2020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8/7/2020</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8/7/2020</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8/7/2020</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8/7/2020</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8/7/2020</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8/7/2020</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8/7/2020</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8/7/2020</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329915" y="3592705"/>
            <a:ext cx="6742937" cy="784906"/>
          </a:xfrm>
        </p:spPr>
        <p:txBody>
          <a:bodyPr/>
          <a:lstStyle/>
          <a:p>
            <a:br>
              <a:rPr lang="en-GB" dirty="0"/>
            </a:br>
            <a:r>
              <a:rPr lang="fr-FR" dirty="0"/>
              <a:t>Global </a:t>
            </a:r>
            <a:r>
              <a:rPr lang="fr-FR" dirty="0" err="1"/>
              <a:t>Hedge</a:t>
            </a:r>
            <a:r>
              <a:rPr lang="fr-FR" dirty="0"/>
              <a:t> Position</a:t>
            </a: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31/07/2020</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7BBCC6A6-FED0-48C5-B611-862F3C9FB9EE}"/>
              </a:ext>
            </a:extLst>
          </p:cNvPr>
          <p:cNvPicPr>
            <a:picLocks noChangeAspect="1"/>
          </p:cNvPicPr>
          <p:nvPr/>
        </p:nvPicPr>
        <p:blipFill>
          <a:blip r:embed="rId2"/>
          <a:stretch>
            <a:fillRect/>
          </a:stretch>
        </p:blipFill>
        <p:spPr>
          <a:xfrm>
            <a:off x="825500" y="1270000"/>
            <a:ext cx="7377684" cy="5027676"/>
          </a:xfrm>
          <a:prstGeom prst="rect">
            <a:avLst/>
          </a:prstGeom>
        </p:spPr>
      </p:pic>
    </p:spTree>
    <p:extLst>
      <p:ext uri="{BB962C8B-B14F-4D97-AF65-F5344CB8AC3E}">
        <p14:creationId xmlns:p14="http://schemas.microsoft.com/office/powerpoint/2010/main" val="1259907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7" name="Image 6">
            <a:extLst>
              <a:ext uri="{FF2B5EF4-FFF2-40B4-BE49-F238E27FC236}">
                <a16:creationId xmlns:a16="http://schemas.microsoft.com/office/drawing/2014/main" id="{C77B3230-59B7-4519-BD10-86CE6B35CEE3}"/>
              </a:ext>
            </a:extLst>
          </p:cNvPr>
          <p:cNvPicPr>
            <a:picLocks noChangeAspect="1"/>
          </p:cNvPicPr>
          <p:nvPr/>
        </p:nvPicPr>
        <p:blipFill>
          <a:blip r:embed="rId2"/>
          <a:stretch>
            <a:fillRect/>
          </a:stretch>
        </p:blipFill>
        <p:spPr>
          <a:xfrm>
            <a:off x="821812" y="1269564"/>
            <a:ext cx="7382896" cy="5029636"/>
          </a:xfrm>
          <a:prstGeom prst="rect">
            <a:avLst/>
          </a:prstGeom>
        </p:spPr>
      </p:pic>
    </p:spTree>
    <p:extLst>
      <p:ext uri="{BB962C8B-B14F-4D97-AF65-F5344CB8AC3E}">
        <p14:creationId xmlns:p14="http://schemas.microsoft.com/office/powerpoint/2010/main" val="2866137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- 2020-Vente IG UK</a:t>
            </a:r>
          </a:p>
        </p:txBody>
      </p:sp>
      <p:pic>
        <p:nvPicPr>
          <p:cNvPr id="10" name="Image 9">
            <a:extLst>
              <a:ext uri="{FF2B5EF4-FFF2-40B4-BE49-F238E27FC236}">
                <a16:creationId xmlns:a16="http://schemas.microsoft.com/office/drawing/2014/main" id="{DCC6920A-2BF5-428A-BF03-6C3D7E80B26B}"/>
              </a:ext>
            </a:extLst>
          </p:cNvPr>
          <p:cNvPicPr>
            <a:picLocks noChangeAspect="1"/>
          </p:cNvPicPr>
          <p:nvPr/>
        </p:nvPicPr>
        <p:blipFill>
          <a:blip r:embed="rId2"/>
          <a:stretch>
            <a:fillRect/>
          </a:stretch>
        </p:blipFill>
        <p:spPr>
          <a:xfrm>
            <a:off x="240428" y="2349500"/>
            <a:ext cx="4200508" cy="3569208"/>
          </a:xfrm>
          <a:prstGeom prst="rect">
            <a:avLst/>
          </a:prstGeom>
        </p:spPr>
      </p:pic>
      <p:pic>
        <p:nvPicPr>
          <p:cNvPr id="12" name="Image 11">
            <a:extLst>
              <a:ext uri="{FF2B5EF4-FFF2-40B4-BE49-F238E27FC236}">
                <a16:creationId xmlns:a16="http://schemas.microsoft.com/office/drawing/2014/main" id="{BD7D21A4-376B-4204-817B-8B791CBAE410}"/>
              </a:ext>
            </a:extLst>
          </p:cNvPr>
          <p:cNvPicPr>
            <a:picLocks noChangeAspect="1"/>
          </p:cNvPicPr>
          <p:nvPr/>
        </p:nvPicPr>
        <p:blipFill>
          <a:blip r:embed="rId3"/>
          <a:stretch>
            <a:fillRect/>
          </a:stretch>
        </p:blipFill>
        <p:spPr>
          <a:xfrm>
            <a:off x="4749801" y="2349501"/>
            <a:ext cx="4204715" cy="3569208"/>
          </a:xfrm>
          <a:prstGeom prst="rect">
            <a:avLst/>
          </a:prstGeom>
        </p:spPr>
      </p:pic>
    </p:spTree>
    <p:extLst>
      <p:ext uri="{BB962C8B-B14F-4D97-AF65-F5344CB8AC3E}">
        <p14:creationId xmlns:p14="http://schemas.microsoft.com/office/powerpoint/2010/main" val="2132440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PLN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EURPLN - Historical &amp; Planned</a:t>
            </a:r>
            <a:endParaRPr lang="en-US" dirty="0"/>
          </a:p>
        </p:txBody>
      </p:sp>
      <p:pic>
        <p:nvPicPr>
          <p:cNvPr id="3" name="Image 2">
            <a:extLst>
              <a:ext uri="{FF2B5EF4-FFF2-40B4-BE49-F238E27FC236}">
                <a16:creationId xmlns:a16="http://schemas.microsoft.com/office/drawing/2014/main" id="{01B48D75-BAE0-404A-B710-C4646C0A26C5}"/>
              </a:ext>
            </a:extLst>
          </p:cNvPr>
          <p:cNvPicPr>
            <a:picLocks noChangeAspect="1"/>
          </p:cNvPicPr>
          <p:nvPr/>
        </p:nvPicPr>
        <p:blipFill>
          <a:blip r:embed="rId2"/>
          <a:stretch>
            <a:fillRect/>
          </a:stretch>
        </p:blipFill>
        <p:spPr>
          <a:xfrm>
            <a:off x="825500" y="1270000"/>
            <a:ext cx="7382256" cy="5027676"/>
          </a:xfrm>
          <a:prstGeom prst="rect">
            <a:avLst/>
          </a:prstGeom>
        </p:spPr>
      </p:pic>
    </p:spTree>
    <p:extLst>
      <p:ext uri="{BB962C8B-B14F-4D97-AF65-F5344CB8AC3E}">
        <p14:creationId xmlns:p14="http://schemas.microsoft.com/office/powerpoint/2010/main" val="2530138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PLN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Synthesis</a:t>
            </a:r>
          </a:p>
        </p:txBody>
      </p:sp>
      <p:pic>
        <p:nvPicPr>
          <p:cNvPr id="7" name="Image 6">
            <a:extLst>
              <a:ext uri="{FF2B5EF4-FFF2-40B4-BE49-F238E27FC236}">
                <a16:creationId xmlns:a16="http://schemas.microsoft.com/office/drawing/2014/main" id="{B0AC43CC-BC31-4F7A-AD1E-5D2D20B3084A}"/>
              </a:ext>
            </a:extLst>
          </p:cNvPr>
          <p:cNvPicPr>
            <a:picLocks noChangeAspect="1"/>
          </p:cNvPicPr>
          <p:nvPr/>
        </p:nvPicPr>
        <p:blipFill>
          <a:blip r:embed="rId2"/>
          <a:stretch>
            <a:fillRect/>
          </a:stretch>
        </p:blipFill>
        <p:spPr>
          <a:xfrm>
            <a:off x="825500" y="1270000"/>
            <a:ext cx="7379208" cy="5029200"/>
          </a:xfrm>
          <a:prstGeom prst="rect">
            <a:avLst/>
          </a:prstGeom>
        </p:spPr>
      </p:pic>
    </p:spTree>
    <p:extLst>
      <p:ext uri="{BB962C8B-B14F-4D97-AF65-F5344CB8AC3E}">
        <p14:creationId xmlns:p14="http://schemas.microsoft.com/office/powerpoint/2010/main" val="1278830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- 2020-Achat IG PLN</a:t>
            </a:r>
          </a:p>
        </p:txBody>
      </p:sp>
      <p:pic>
        <p:nvPicPr>
          <p:cNvPr id="10" name="Image 9">
            <a:extLst>
              <a:ext uri="{FF2B5EF4-FFF2-40B4-BE49-F238E27FC236}">
                <a16:creationId xmlns:a16="http://schemas.microsoft.com/office/drawing/2014/main" id="{530815F3-2209-41DD-9C51-DA6BF63BB5D2}"/>
              </a:ext>
            </a:extLst>
          </p:cNvPr>
          <p:cNvPicPr>
            <a:picLocks noChangeAspect="1"/>
          </p:cNvPicPr>
          <p:nvPr/>
        </p:nvPicPr>
        <p:blipFill>
          <a:blip r:embed="rId2"/>
          <a:stretch>
            <a:fillRect/>
          </a:stretch>
        </p:blipFill>
        <p:spPr>
          <a:xfrm>
            <a:off x="236220" y="2349500"/>
            <a:ext cx="4206605" cy="3572566"/>
          </a:xfrm>
          <a:prstGeom prst="rect">
            <a:avLst/>
          </a:prstGeom>
        </p:spPr>
      </p:pic>
      <p:pic>
        <p:nvPicPr>
          <p:cNvPr id="12" name="Image 11">
            <a:extLst>
              <a:ext uri="{FF2B5EF4-FFF2-40B4-BE49-F238E27FC236}">
                <a16:creationId xmlns:a16="http://schemas.microsoft.com/office/drawing/2014/main" id="{3F2BD8D4-5A1C-4537-80C5-7AE89F074A26}"/>
              </a:ext>
            </a:extLst>
          </p:cNvPr>
          <p:cNvPicPr>
            <a:picLocks noChangeAspect="1"/>
          </p:cNvPicPr>
          <p:nvPr/>
        </p:nvPicPr>
        <p:blipFill>
          <a:blip r:embed="rId3"/>
          <a:stretch>
            <a:fillRect/>
          </a:stretch>
        </p:blipFill>
        <p:spPr>
          <a:xfrm>
            <a:off x="4747911" y="2349501"/>
            <a:ext cx="4204716" cy="3569208"/>
          </a:xfrm>
          <a:prstGeom prst="rect">
            <a:avLst/>
          </a:prstGeom>
        </p:spPr>
      </p:pic>
    </p:spTree>
    <p:extLst>
      <p:ext uri="{BB962C8B-B14F-4D97-AF65-F5344CB8AC3E}">
        <p14:creationId xmlns:p14="http://schemas.microsoft.com/office/powerpoint/2010/main" val="28267508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RUB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EURRUB - Historical &amp; Planned</a:t>
            </a:r>
            <a:endParaRPr lang="en-US" dirty="0"/>
          </a:p>
        </p:txBody>
      </p:sp>
      <p:pic>
        <p:nvPicPr>
          <p:cNvPr id="3" name="Image 2">
            <a:extLst>
              <a:ext uri="{FF2B5EF4-FFF2-40B4-BE49-F238E27FC236}">
                <a16:creationId xmlns:a16="http://schemas.microsoft.com/office/drawing/2014/main" id="{D31C591D-B9D2-4FDD-B5C6-36402D266865}"/>
              </a:ext>
            </a:extLst>
          </p:cNvPr>
          <p:cNvPicPr>
            <a:picLocks noChangeAspect="1"/>
          </p:cNvPicPr>
          <p:nvPr/>
        </p:nvPicPr>
        <p:blipFill>
          <a:blip r:embed="rId2"/>
          <a:stretch>
            <a:fillRect/>
          </a:stretch>
        </p:blipFill>
        <p:spPr>
          <a:xfrm>
            <a:off x="825500" y="1270000"/>
            <a:ext cx="7382256" cy="5027676"/>
          </a:xfrm>
          <a:prstGeom prst="rect">
            <a:avLst/>
          </a:prstGeom>
        </p:spPr>
      </p:pic>
    </p:spTree>
    <p:extLst>
      <p:ext uri="{BB962C8B-B14F-4D97-AF65-F5344CB8AC3E}">
        <p14:creationId xmlns:p14="http://schemas.microsoft.com/office/powerpoint/2010/main" val="487060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EURRUB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Synthesis</a:t>
            </a:r>
          </a:p>
        </p:txBody>
      </p:sp>
      <p:pic>
        <p:nvPicPr>
          <p:cNvPr id="7" name="Image 6">
            <a:extLst>
              <a:ext uri="{FF2B5EF4-FFF2-40B4-BE49-F238E27FC236}">
                <a16:creationId xmlns:a16="http://schemas.microsoft.com/office/drawing/2014/main" id="{3A135934-3CCF-408B-8482-7154E3DE1A37}"/>
              </a:ext>
            </a:extLst>
          </p:cNvPr>
          <p:cNvPicPr>
            <a:picLocks noChangeAspect="1"/>
          </p:cNvPicPr>
          <p:nvPr/>
        </p:nvPicPr>
        <p:blipFill>
          <a:blip r:embed="rId2"/>
          <a:stretch>
            <a:fillRect/>
          </a:stretch>
        </p:blipFill>
        <p:spPr>
          <a:xfrm>
            <a:off x="825501" y="1270001"/>
            <a:ext cx="7379208" cy="5029200"/>
          </a:xfrm>
          <a:prstGeom prst="rect">
            <a:avLst/>
          </a:prstGeom>
        </p:spPr>
      </p:pic>
    </p:spTree>
    <p:extLst>
      <p:ext uri="{BB962C8B-B14F-4D97-AF65-F5344CB8AC3E}">
        <p14:creationId xmlns:p14="http://schemas.microsoft.com/office/powerpoint/2010/main" val="2333463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- 2020-Achat IG RUB</a:t>
            </a:r>
          </a:p>
        </p:txBody>
      </p:sp>
      <p:pic>
        <p:nvPicPr>
          <p:cNvPr id="10" name="Image 9">
            <a:extLst>
              <a:ext uri="{FF2B5EF4-FFF2-40B4-BE49-F238E27FC236}">
                <a16:creationId xmlns:a16="http://schemas.microsoft.com/office/drawing/2014/main" id="{A442B1EE-C03A-445D-81E2-30015C90331F}"/>
              </a:ext>
            </a:extLst>
          </p:cNvPr>
          <p:cNvPicPr>
            <a:picLocks noChangeAspect="1"/>
          </p:cNvPicPr>
          <p:nvPr/>
        </p:nvPicPr>
        <p:blipFill>
          <a:blip r:embed="rId2"/>
          <a:stretch>
            <a:fillRect/>
          </a:stretch>
        </p:blipFill>
        <p:spPr>
          <a:xfrm>
            <a:off x="236221" y="2349501"/>
            <a:ext cx="4204716" cy="3569208"/>
          </a:xfrm>
          <a:prstGeom prst="rect">
            <a:avLst/>
          </a:prstGeom>
        </p:spPr>
      </p:pic>
      <p:pic>
        <p:nvPicPr>
          <p:cNvPr id="12" name="Image 11">
            <a:extLst>
              <a:ext uri="{FF2B5EF4-FFF2-40B4-BE49-F238E27FC236}">
                <a16:creationId xmlns:a16="http://schemas.microsoft.com/office/drawing/2014/main" id="{E1CBC139-40DA-4922-9904-13BA051C8A07}"/>
              </a:ext>
            </a:extLst>
          </p:cNvPr>
          <p:cNvPicPr>
            <a:picLocks noChangeAspect="1"/>
          </p:cNvPicPr>
          <p:nvPr/>
        </p:nvPicPr>
        <p:blipFill>
          <a:blip r:embed="rId3"/>
          <a:stretch>
            <a:fillRect/>
          </a:stretch>
        </p:blipFill>
        <p:spPr>
          <a:xfrm>
            <a:off x="4749800" y="2346142"/>
            <a:ext cx="4206605" cy="3569208"/>
          </a:xfrm>
          <a:prstGeom prst="rect">
            <a:avLst/>
          </a:prstGeom>
        </p:spPr>
      </p:pic>
    </p:spTree>
    <p:extLst>
      <p:ext uri="{BB962C8B-B14F-4D97-AF65-F5344CB8AC3E}">
        <p14:creationId xmlns:p14="http://schemas.microsoft.com/office/powerpoint/2010/main" val="2741488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- 2020-AugmCap</a:t>
            </a:r>
          </a:p>
        </p:txBody>
      </p:sp>
      <p:pic>
        <p:nvPicPr>
          <p:cNvPr id="10" name="Image 9">
            <a:extLst>
              <a:ext uri="{FF2B5EF4-FFF2-40B4-BE49-F238E27FC236}">
                <a16:creationId xmlns:a16="http://schemas.microsoft.com/office/drawing/2014/main" id="{AB7CFC85-0F63-4FEE-8695-F3140A4ADDC2}"/>
              </a:ext>
            </a:extLst>
          </p:cNvPr>
          <p:cNvPicPr>
            <a:picLocks noChangeAspect="1"/>
          </p:cNvPicPr>
          <p:nvPr/>
        </p:nvPicPr>
        <p:blipFill>
          <a:blip r:embed="rId2"/>
          <a:stretch>
            <a:fillRect/>
          </a:stretch>
        </p:blipFill>
        <p:spPr>
          <a:xfrm>
            <a:off x="240428" y="2349500"/>
            <a:ext cx="4200508" cy="3569208"/>
          </a:xfrm>
          <a:prstGeom prst="rect">
            <a:avLst/>
          </a:prstGeom>
        </p:spPr>
      </p:pic>
      <p:pic>
        <p:nvPicPr>
          <p:cNvPr id="12" name="Image 11">
            <a:extLst>
              <a:ext uri="{FF2B5EF4-FFF2-40B4-BE49-F238E27FC236}">
                <a16:creationId xmlns:a16="http://schemas.microsoft.com/office/drawing/2014/main" id="{0DE6A64D-99EF-4F36-970E-3A635270208A}"/>
              </a:ext>
            </a:extLst>
          </p:cNvPr>
          <p:cNvPicPr>
            <a:picLocks noChangeAspect="1"/>
          </p:cNvPicPr>
          <p:nvPr/>
        </p:nvPicPr>
        <p:blipFill>
          <a:blip r:embed="rId3"/>
          <a:stretch>
            <a:fillRect/>
          </a:stretch>
        </p:blipFill>
        <p:spPr>
          <a:xfrm>
            <a:off x="4749800" y="2349500"/>
            <a:ext cx="4206605" cy="3569208"/>
          </a:xfrm>
          <a:prstGeom prst="rect">
            <a:avLst/>
          </a:prstGeom>
        </p:spPr>
      </p:pic>
    </p:spTree>
    <p:extLst>
      <p:ext uri="{BB962C8B-B14F-4D97-AF65-F5344CB8AC3E}">
        <p14:creationId xmlns:p14="http://schemas.microsoft.com/office/powerpoint/2010/main" val="77256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051948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- 2020-Dividende</a:t>
            </a:r>
          </a:p>
        </p:txBody>
      </p:sp>
      <p:pic>
        <p:nvPicPr>
          <p:cNvPr id="10" name="Image 9">
            <a:extLst>
              <a:ext uri="{FF2B5EF4-FFF2-40B4-BE49-F238E27FC236}">
                <a16:creationId xmlns:a16="http://schemas.microsoft.com/office/drawing/2014/main" id="{97982460-D846-4EE8-BECE-08B516522DC6}"/>
              </a:ext>
            </a:extLst>
          </p:cNvPr>
          <p:cNvPicPr>
            <a:picLocks noChangeAspect="1"/>
          </p:cNvPicPr>
          <p:nvPr/>
        </p:nvPicPr>
        <p:blipFill>
          <a:blip r:embed="rId2"/>
          <a:stretch>
            <a:fillRect/>
          </a:stretch>
        </p:blipFill>
        <p:spPr>
          <a:xfrm>
            <a:off x="236220" y="2349501"/>
            <a:ext cx="4206605" cy="3569208"/>
          </a:xfrm>
          <a:prstGeom prst="rect">
            <a:avLst/>
          </a:prstGeom>
        </p:spPr>
      </p:pic>
      <p:pic>
        <p:nvPicPr>
          <p:cNvPr id="12" name="Image 11">
            <a:extLst>
              <a:ext uri="{FF2B5EF4-FFF2-40B4-BE49-F238E27FC236}">
                <a16:creationId xmlns:a16="http://schemas.microsoft.com/office/drawing/2014/main" id="{8345C68C-85DE-4089-AE47-97E27B356D36}"/>
              </a:ext>
            </a:extLst>
          </p:cNvPr>
          <p:cNvPicPr>
            <a:picLocks noChangeAspect="1"/>
          </p:cNvPicPr>
          <p:nvPr/>
        </p:nvPicPr>
        <p:blipFill>
          <a:blip r:embed="rId3"/>
          <a:stretch>
            <a:fillRect/>
          </a:stretch>
        </p:blipFill>
        <p:spPr>
          <a:xfrm>
            <a:off x="4754008" y="2352239"/>
            <a:ext cx="4200508" cy="3566469"/>
          </a:xfrm>
          <a:prstGeom prst="rect">
            <a:avLst/>
          </a:prstGeom>
        </p:spPr>
      </p:pic>
    </p:spTree>
    <p:extLst>
      <p:ext uri="{BB962C8B-B14F-4D97-AF65-F5344CB8AC3E}">
        <p14:creationId xmlns:p14="http://schemas.microsoft.com/office/powerpoint/2010/main" val="37489615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- 2020-Pret IG RUB</a:t>
            </a:r>
          </a:p>
        </p:txBody>
      </p:sp>
      <p:pic>
        <p:nvPicPr>
          <p:cNvPr id="10" name="Image 9">
            <a:extLst>
              <a:ext uri="{FF2B5EF4-FFF2-40B4-BE49-F238E27FC236}">
                <a16:creationId xmlns:a16="http://schemas.microsoft.com/office/drawing/2014/main" id="{3249447E-12F4-44FC-B771-7710D8171BEC}"/>
              </a:ext>
            </a:extLst>
          </p:cNvPr>
          <p:cNvPicPr>
            <a:picLocks noChangeAspect="1"/>
          </p:cNvPicPr>
          <p:nvPr/>
        </p:nvPicPr>
        <p:blipFill>
          <a:blip r:embed="rId2"/>
          <a:stretch>
            <a:fillRect/>
          </a:stretch>
        </p:blipFill>
        <p:spPr>
          <a:xfrm>
            <a:off x="240428" y="2349500"/>
            <a:ext cx="4200508" cy="3569208"/>
          </a:xfrm>
          <a:prstGeom prst="rect">
            <a:avLst/>
          </a:prstGeom>
        </p:spPr>
      </p:pic>
      <p:pic>
        <p:nvPicPr>
          <p:cNvPr id="12" name="Image 11">
            <a:extLst>
              <a:ext uri="{FF2B5EF4-FFF2-40B4-BE49-F238E27FC236}">
                <a16:creationId xmlns:a16="http://schemas.microsoft.com/office/drawing/2014/main" id="{52F74581-F72F-4D5B-8ECA-133A32DD0C46}"/>
              </a:ext>
            </a:extLst>
          </p:cNvPr>
          <p:cNvPicPr>
            <a:picLocks noChangeAspect="1"/>
          </p:cNvPicPr>
          <p:nvPr/>
        </p:nvPicPr>
        <p:blipFill>
          <a:blip r:embed="rId3"/>
          <a:stretch>
            <a:fillRect/>
          </a:stretch>
        </p:blipFill>
        <p:spPr>
          <a:xfrm>
            <a:off x="4749800" y="2349501"/>
            <a:ext cx="4206605" cy="3569208"/>
          </a:xfrm>
          <a:prstGeom prst="rect">
            <a:avLst/>
          </a:prstGeom>
        </p:spPr>
      </p:pic>
    </p:spTree>
    <p:extLst>
      <p:ext uri="{BB962C8B-B14F-4D97-AF65-F5344CB8AC3E}">
        <p14:creationId xmlns:p14="http://schemas.microsoft.com/office/powerpoint/2010/main" val="6754613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- 2020-Royalties</a:t>
            </a:r>
          </a:p>
        </p:txBody>
      </p:sp>
      <p:pic>
        <p:nvPicPr>
          <p:cNvPr id="12" name="Image 11">
            <a:extLst>
              <a:ext uri="{FF2B5EF4-FFF2-40B4-BE49-F238E27FC236}">
                <a16:creationId xmlns:a16="http://schemas.microsoft.com/office/drawing/2014/main" id="{B5F71582-911C-47BF-B545-5E824B5F28FA}"/>
              </a:ext>
            </a:extLst>
          </p:cNvPr>
          <p:cNvPicPr>
            <a:picLocks noChangeAspect="1"/>
          </p:cNvPicPr>
          <p:nvPr/>
        </p:nvPicPr>
        <p:blipFill>
          <a:blip r:embed="rId2"/>
          <a:stretch>
            <a:fillRect/>
          </a:stretch>
        </p:blipFill>
        <p:spPr>
          <a:xfrm>
            <a:off x="236220" y="2349501"/>
            <a:ext cx="4206605" cy="3569208"/>
          </a:xfrm>
          <a:prstGeom prst="rect">
            <a:avLst/>
          </a:prstGeom>
        </p:spPr>
      </p:pic>
      <p:pic>
        <p:nvPicPr>
          <p:cNvPr id="14" name="Image 13">
            <a:extLst>
              <a:ext uri="{FF2B5EF4-FFF2-40B4-BE49-F238E27FC236}">
                <a16:creationId xmlns:a16="http://schemas.microsoft.com/office/drawing/2014/main" id="{0BE95E98-21A1-4ADF-9555-085C607F3A0A}"/>
              </a:ext>
            </a:extLst>
          </p:cNvPr>
          <p:cNvPicPr>
            <a:picLocks noChangeAspect="1"/>
          </p:cNvPicPr>
          <p:nvPr/>
        </p:nvPicPr>
        <p:blipFill>
          <a:blip r:embed="rId3"/>
          <a:stretch>
            <a:fillRect/>
          </a:stretch>
        </p:blipFill>
        <p:spPr>
          <a:xfrm>
            <a:off x="4754008" y="2349499"/>
            <a:ext cx="4200508" cy="3569207"/>
          </a:xfrm>
          <a:prstGeom prst="rect">
            <a:avLst/>
          </a:prstGeom>
        </p:spPr>
      </p:pic>
    </p:spTree>
    <p:extLst>
      <p:ext uri="{BB962C8B-B14F-4D97-AF65-F5344CB8AC3E}">
        <p14:creationId xmlns:p14="http://schemas.microsoft.com/office/powerpoint/2010/main" val="24794089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- 2021-Achat IG RUB</a:t>
            </a:r>
          </a:p>
        </p:txBody>
      </p:sp>
      <p:pic>
        <p:nvPicPr>
          <p:cNvPr id="12" name="Image 11">
            <a:extLst>
              <a:ext uri="{FF2B5EF4-FFF2-40B4-BE49-F238E27FC236}">
                <a16:creationId xmlns:a16="http://schemas.microsoft.com/office/drawing/2014/main" id="{A6C73E38-D1F8-4759-8EB6-ADEE16F94915}"/>
              </a:ext>
            </a:extLst>
          </p:cNvPr>
          <p:cNvPicPr>
            <a:picLocks noChangeAspect="1"/>
          </p:cNvPicPr>
          <p:nvPr/>
        </p:nvPicPr>
        <p:blipFill>
          <a:blip r:embed="rId2"/>
          <a:stretch>
            <a:fillRect/>
          </a:stretch>
        </p:blipFill>
        <p:spPr>
          <a:xfrm>
            <a:off x="236220" y="2349500"/>
            <a:ext cx="4200508" cy="3569208"/>
          </a:xfrm>
          <a:prstGeom prst="rect">
            <a:avLst/>
          </a:prstGeom>
        </p:spPr>
      </p:pic>
      <p:pic>
        <p:nvPicPr>
          <p:cNvPr id="14" name="Image 13">
            <a:extLst>
              <a:ext uri="{FF2B5EF4-FFF2-40B4-BE49-F238E27FC236}">
                <a16:creationId xmlns:a16="http://schemas.microsoft.com/office/drawing/2014/main" id="{BCE5C419-EF0D-466A-B671-60FAB46974C8}"/>
              </a:ext>
            </a:extLst>
          </p:cNvPr>
          <p:cNvPicPr>
            <a:picLocks noChangeAspect="1"/>
          </p:cNvPicPr>
          <p:nvPr/>
        </p:nvPicPr>
        <p:blipFill>
          <a:blip r:embed="rId3"/>
          <a:stretch>
            <a:fillRect/>
          </a:stretch>
        </p:blipFill>
        <p:spPr>
          <a:xfrm>
            <a:off x="4747911" y="2349500"/>
            <a:ext cx="4206605" cy="3572566"/>
          </a:xfrm>
          <a:prstGeom prst="rect">
            <a:avLst/>
          </a:prstGeom>
        </p:spPr>
      </p:pic>
    </p:spTree>
    <p:extLst>
      <p:ext uri="{BB962C8B-B14F-4D97-AF65-F5344CB8AC3E}">
        <p14:creationId xmlns:p14="http://schemas.microsoft.com/office/powerpoint/2010/main" val="35105876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EURTRY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EURTRY - Historical &amp; Planned</a:t>
            </a:r>
            <a:endParaRPr lang="en-US" dirty="0"/>
          </a:p>
        </p:txBody>
      </p:sp>
      <p:pic>
        <p:nvPicPr>
          <p:cNvPr id="3" name="Image 2">
            <a:extLst>
              <a:ext uri="{FF2B5EF4-FFF2-40B4-BE49-F238E27FC236}">
                <a16:creationId xmlns:a16="http://schemas.microsoft.com/office/drawing/2014/main" id="{994C92AB-9CD2-4EB5-9A19-0019464ECBCD}"/>
              </a:ext>
            </a:extLst>
          </p:cNvPr>
          <p:cNvPicPr>
            <a:picLocks noChangeAspect="1"/>
          </p:cNvPicPr>
          <p:nvPr/>
        </p:nvPicPr>
        <p:blipFill>
          <a:blip r:embed="rId2"/>
          <a:stretch>
            <a:fillRect/>
          </a:stretch>
        </p:blipFill>
        <p:spPr>
          <a:xfrm>
            <a:off x="825500" y="1270000"/>
            <a:ext cx="7377684" cy="5027676"/>
          </a:xfrm>
          <a:prstGeom prst="rect">
            <a:avLst/>
          </a:prstGeom>
        </p:spPr>
      </p:pic>
    </p:spTree>
    <p:extLst>
      <p:ext uri="{BB962C8B-B14F-4D97-AF65-F5344CB8AC3E}">
        <p14:creationId xmlns:p14="http://schemas.microsoft.com/office/powerpoint/2010/main" val="33314316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EURTRY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EURTRY - Synthesis</a:t>
            </a:r>
          </a:p>
        </p:txBody>
      </p:sp>
      <p:pic>
        <p:nvPicPr>
          <p:cNvPr id="7" name="Image 6">
            <a:extLst>
              <a:ext uri="{FF2B5EF4-FFF2-40B4-BE49-F238E27FC236}">
                <a16:creationId xmlns:a16="http://schemas.microsoft.com/office/drawing/2014/main" id="{2A3F7930-118B-408C-B98E-07695BE47481}"/>
              </a:ext>
            </a:extLst>
          </p:cNvPr>
          <p:cNvPicPr>
            <a:picLocks noChangeAspect="1"/>
          </p:cNvPicPr>
          <p:nvPr/>
        </p:nvPicPr>
        <p:blipFill>
          <a:blip r:embed="rId2"/>
          <a:stretch>
            <a:fillRect/>
          </a:stretch>
        </p:blipFill>
        <p:spPr>
          <a:xfrm>
            <a:off x="825500" y="1270000"/>
            <a:ext cx="7379208" cy="5029200"/>
          </a:xfrm>
          <a:prstGeom prst="rect">
            <a:avLst/>
          </a:prstGeom>
        </p:spPr>
      </p:pic>
    </p:spTree>
    <p:extLst>
      <p:ext uri="{BB962C8B-B14F-4D97-AF65-F5344CB8AC3E}">
        <p14:creationId xmlns:p14="http://schemas.microsoft.com/office/powerpoint/2010/main" val="5070843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EURTRY - 2020-Bitume TRY</a:t>
            </a:r>
          </a:p>
        </p:txBody>
      </p:sp>
      <p:pic>
        <p:nvPicPr>
          <p:cNvPr id="10" name="Image 9">
            <a:extLst>
              <a:ext uri="{FF2B5EF4-FFF2-40B4-BE49-F238E27FC236}">
                <a16:creationId xmlns:a16="http://schemas.microsoft.com/office/drawing/2014/main" id="{718725E0-922F-4540-96D8-997F92C20E71}"/>
              </a:ext>
            </a:extLst>
          </p:cNvPr>
          <p:cNvPicPr>
            <a:picLocks noChangeAspect="1"/>
          </p:cNvPicPr>
          <p:nvPr/>
        </p:nvPicPr>
        <p:blipFill>
          <a:blip r:embed="rId2"/>
          <a:stretch>
            <a:fillRect/>
          </a:stretch>
        </p:blipFill>
        <p:spPr>
          <a:xfrm>
            <a:off x="240428" y="2349499"/>
            <a:ext cx="4200508" cy="3569207"/>
          </a:xfrm>
          <a:prstGeom prst="rect">
            <a:avLst/>
          </a:prstGeom>
        </p:spPr>
      </p:pic>
      <p:pic>
        <p:nvPicPr>
          <p:cNvPr id="12" name="Image 11">
            <a:extLst>
              <a:ext uri="{FF2B5EF4-FFF2-40B4-BE49-F238E27FC236}">
                <a16:creationId xmlns:a16="http://schemas.microsoft.com/office/drawing/2014/main" id="{5AAA2422-382F-416E-84DC-12C4E2309912}"/>
              </a:ext>
            </a:extLst>
          </p:cNvPr>
          <p:cNvPicPr>
            <a:picLocks noChangeAspect="1"/>
          </p:cNvPicPr>
          <p:nvPr/>
        </p:nvPicPr>
        <p:blipFill>
          <a:blip r:embed="rId3"/>
          <a:stretch>
            <a:fillRect/>
          </a:stretch>
        </p:blipFill>
        <p:spPr>
          <a:xfrm>
            <a:off x="4749800" y="2349499"/>
            <a:ext cx="4206605" cy="3569207"/>
          </a:xfrm>
          <a:prstGeom prst="rect">
            <a:avLst/>
          </a:prstGeom>
        </p:spPr>
      </p:pic>
    </p:spTree>
    <p:extLst>
      <p:ext uri="{BB962C8B-B14F-4D97-AF65-F5344CB8AC3E}">
        <p14:creationId xmlns:p14="http://schemas.microsoft.com/office/powerpoint/2010/main" val="585768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615B01AE-F81F-4E24-BF75-68B44D28E3A2}"/>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34125779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7" name="Image 6">
            <a:extLst>
              <a:ext uri="{FF2B5EF4-FFF2-40B4-BE49-F238E27FC236}">
                <a16:creationId xmlns:a16="http://schemas.microsoft.com/office/drawing/2014/main" id="{AE2395AF-EB4E-4CEA-B970-8C9A11A1DA70}"/>
              </a:ext>
            </a:extLst>
          </p:cNvPr>
          <p:cNvPicPr>
            <a:picLocks noChangeAspect="1"/>
          </p:cNvPicPr>
          <p:nvPr/>
        </p:nvPicPr>
        <p:blipFill>
          <a:blip r:embed="rId2"/>
          <a:stretch>
            <a:fillRect/>
          </a:stretch>
        </p:blipFill>
        <p:spPr>
          <a:xfrm>
            <a:off x="825501" y="1270000"/>
            <a:ext cx="7379208" cy="5029200"/>
          </a:xfrm>
          <a:prstGeom prst="rect">
            <a:avLst/>
          </a:prstGeom>
        </p:spPr>
      </p:pic>
    </p:spTree>
    <p:extLst>
      <p:ext uri="{BB962C8B-B14F-4D97-AF65-F5344CB8AC3E}">
        <p14:creationId xmlns:p14="http://schemas.microsoft.com/office/powerpoint/2010/main" val="10398441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- 2020-Achat MAL</a:t>
            </a:r>
          </a:p>
        </p:txBody>
      </p:sp>
      <p:pic>
        <p:nvPicPr>
          <p:cNvPr id="10" name="Image 9">
            <a:extLst>
              <a:ext uri="{FF2B5EF4-FFF2-40B4-BE49-F238E27FC236}">
                <a16:creationId xmlns:a16="http://schemas.microsoft.com/office/drawing/2014/main" id="{2AA51BA2-0DFC-4A6F-9AE3-AFE4C5F902FC}"/>
              </a:ext>
            </a:extLst>
          </p:cNvPr>
          <p:cNvPicPr>
            <a:picLocks noChangeAspect="1"/>
          </p:cNvPicPr>
          <p:nvPr/>
        </p:nvPicPr>
        <p:blipFill>
          <a:blip r:embed="rId2"/>
          <a:stretch>
            <a:fillRect/>
          </a:stretch>
        </p:blipFill>
        <p:spPr>
          <a:xfrm>
            <a:off x="240428" y="2349500"/>
            <a:ext cx="4200508" cy="3569208"/>
          </a:xfrm>
          <a:prstGeom prst="rect">
            <a:avLst/>
          </a:prstGeom>
        </p:spPr>
      </p:pic>
      <p:pic>
        <p:nvPicPr>
          <p:cNvPr id="12" name="Image 11">
            <a:extLst>
              <a:ext uri="{FF2B5EF4-FFF2-40B4-BE49-F238E27FC236}">
                <a16:creationId xmlns:a16="http://schemas.microsoft.com/office/drawing/2014/main" id="{154ECE3C-A5C9-43B0-8E7E-0ABD92E4701A}"/>
              </a:ext>
            </a:extLst>
          </p:cNvPr>
          <p:cNvPicPr>
            <a:picLocks noChangeAspect="1"/>
          </p:cNvPicPr>
          <p:nvPr/>
        </p:nvPicPr>
        <p:blipFill>
          <a:blip r:embed="rId3"/>
          <a:stretch>
            <a:fillRect/>
          </a:stretch>
        </p:blipFill>
        <p:spPr>
          <a:xfrm>
            <a:off x="4754008" y="2349500"/>
            <a:ext cx="4200508" cy="3569208"/>
          </a:xfrm>
          <a:prstGeom prst="rect">
            <a:avLst/>
          </a:prstGeom>
        </p:spPr>
      </p:pic>
    </p:spTree>
    <p:extLst>
      <p:ext uri="{BB962C8B-B14F-4D97-AF65-F5344CB8AC3E}">
        <p14:creationId xmlns:p14="http://schemas.microsoft.com/office/powerpoint/2010/main" val="4139561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34705111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- 2020-Prêt IG USD</a:t>
            </a:r>
          </a:p>
        </p:txBody>
      </p:sp>
      <p:pic>
        <p:nvPicPr>
          <p:cNvPr id="10" name="Image 9">
            <a:extLst>
              <a:ext uri="{FF2B5EF4-FFF2-40B4-BE49-F238E27FC236}">
                <a16:creationId xmlns:a16="http://schemas.microsoft.com/office/drawing/2014/main" id="{C28AB347-F490-4031-ACD5-CAB7D32FDEF6}"/>
              </a:ext>
            </a:extLst>
          </p:cNvPr>
          <p:cNvPicPr>
            <a:picLocks noChangeAspect="1"/>
          </p:cNvPicPr>
          <p:nvPr/>
        </p:nvPicPr>
        <p:blipFill>
          <a:blip r:embed="rId2"/>
          <a:stretch>
            <a:fillRect/>
          </a:stretch>
        </p:blipFill>
        <p:spPr>
          <a:xfrm>
            <a:off x="234331" y="2349501"/>
            <a:ext cx="4206605" cy="3569208"/>
          </a:xfrm>
          <a:prstGeom prst="rect">
            <a:avLst/>
          </a:prstGeom>
        </p:spPr>
      </p:pic>
      <p:pic>
        <p:nvPicPr>
          <p:cNvPr id="12" name="Image 11">
            <a:extLst>
              <a:ext uri="{FF2B5EF4-FFF2-40B4-BE49-F238E27FC236}">
                <a16:creationId xmlns:a16="http://schemas.microsoft.com/office/drawing/2014/main" id="{8986CDD9-8626-4759-B648-331F981D92F4}"/>
              </a:ext>
            </a:extLst>
          </p:cNvPr>
          <p:cNvPicPr>
            <a:picLocks noChangeAspect="1"/>
          </p:cNvPicPr>
          <p:nvPr/>
        </p:nvPicPr>
        <p:blipFill>
          <a:blip r:embed="rId3"/>
          <a:stretch>
            <a:fillRect/>
          </a:stretch>
        </p:blipFill>
        <p:spPr>
          <a:xfrm>
            <a:off x="4749800" y="2349499"/>
            <a:ext cx="4200508" cy="3569207"/>
          </a:xfrm>
          <a:prstGeom prst="rect">
            <a:avLst/>
          </a:prstGeom>
        </p:spPr>
      </p:pic>
    </p:spTree>
    <p:extLst>
      <p:ext uri="{BB962C8B-B14F-4D97-AF65-F5344CB8AC3E}">
        <p14:creationId xmlns:p14="http://schemas.microsoft.com/office/powerpoint/2010/main" val="42727919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- 2020-Royalties USD</a:t>
            </a:r>
          </a:p>
        </p:txBody>
      </p:sp>
      <p:pic>
        <p:nvPicPr>
          <p:cNvPr id="3" name="EURUSD_ImageALLOC">
            <a:extLst>
              <a:ext uri="{FF2B5EF4-FFF2-40B4-BE49-F238E27FC236}">
                <a16:creationId xmlns:a16="http://schemas.microsoft.com/office/drawing/2014/main" id="{F7422655-2E94-4370-A342-88F1593A0BBE}"/>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007F28B0-4FC0-49B8-9D28-2F91C8B640AD}"/>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27403147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- 2020-Vente IG USD</a:t>
            </a:r>
          </a:p>
        </p:txBody>
      </p:sp>
      <p:pic>
        <p:nvPicPr>
          <p:cNvPr id="10" name="Image 9">
            <a:extLst>
              <a:ext uri="{FF2B5EF4-FFF2-40B4-BE49-F238E27FC236}">
                <a16:creationId xmlns:a16="http://schemas.microsoft.com/office/drawing/2014/main" id="{947D957F-71EF-44F8-9487-2769C3929513}"/>
              </a:ext>
            </a:extLst>
          </p:cNvPr>
          <p:cNvPicPr>
            <a:picLocks noChangeAspect="1"/>
          </p:cNvPicPr>
          <p:nvPr/>
        </p:nvPicPr>
        <p:blipFill>
          <a:blip r:embed="rId2"/>
          <a:stretch>
            <a:fillRect/>
          </a:stretch>
        </p:blipFill>
        <p:spPr>
          <a:xfrm>
            <a:off x="240428" y="2346142"/>
            <a:ext cx="4200508" cy="3572566"/>
          </a:xfrm>
          <a:prstGeom prst="rect">
            <a:avLst/>
          </a:prstGeom>
        </p:spPr>
      </p:pic>
      <p:pic>
        <p:nvPicPr>
          <p:cNvPr id="12" name="Image 11">
            <a:extLst>
              <a:ext uri="{FF2B5EF4-FFF2-40B4-BE49-F238E27FC236}">
                <a16:creationId xmlns:a16="http://schemas.microsoft.com/office/drawing/2014/main" id="{2C8221A0-05AB-4FA2-A0D8-5952C550AC2E}"/>
              </a:ext>
            </a:extLst>
          </p:cNvPr>
          <p:cNvPicPr>
            <a:picLocks noChangeAspect="1"/>
          </p:cNvPicPr>
          <p:nvPr/>
        </p:nvPicPr>
        <p:blipFill>
          <a:blip r:embed="rId3"/>
          <a:stretch>
            <a:fillRect/>
          </a:stretch>
        </p:blipFill>
        <p:spPr>
          <a:xfrm>
            <a:off x="4749800" y="2346143"/>
            <a:ext cx="4206605" cy="3570732"/>
          </a:xfrm>
          <a:prstGeom prst="rect">
            <a:avLst/>
          </a:prstGeom>
        </p:spPr>
      </p:pic>
    </p:spTree>
    <p:extLst>
      <p:ext uri="{BB962C8B-B14F-4D97-AF65-F5344CB8AC3E}">
        <p14:creationId xmlns:p14="http://schemas.microsoft.com/office/powerpoint/2010/main" val="39927626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9200F1E9-0DC0-4440-B980-030AA5EECEC7}"/>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C1607E19-4601-45A4-BFB6-DE83FE519C35}"/>
              </a:ext>
            </a:extLst>
          </p:cNvPr>
          <p:cNvPicPr>
            <a:picLocks noChangeAspect="1"/>
          </p:cNvPicPr>
          <p:nvPr/>
        </p:nvPicPr>
        <p:blipFill>
          <a:blip r:embed="rId2"/>
          <a:stretch>
            <a:fillRect/>
          </a:stretch>
        </p:blipFill>
        <p:spPr>
          <a:xfrm>
            <a:off x="127000" y="1524000"/>
            <a:ext cx="8890000" cy="3190325"/>
          </a:xfrm>
          <a:prstGeom prst="rect">
            <a:avLst/>
          </a:prstGeom>
        </p:spPr>
      </p:pic>
    </p:spTree>
    <p:extLst>
      <p:ext uri="{BB962C8B-B14F-4D97-AF65-F5344CB8AC3E}">
        <p14:creationId xmlns:p14="http://schemas.microsoft.com/office/powerpoint/2010/main" val="3029341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C3E0C3C1-B8D2-4717-A4C2-BB4F34F409FF}"/>
              </a:ext>
            </a:extLst>
          </p:cNvPr>
          <p:cNvPicPr>
            <a:picLocks noChangeAspect="1"/>
          </p:cNvPicPr>
          <p:nvPr/>
        </p:nvPicPr>
        <p:blipFill>
          <a:blip r:embed="rId2"/>
          <a:stretch>
            <a:fillRect/>
          </a:stretch>
        </p:blipFill>
        <p:spPr>
          <a:xfrm>
            <a:off x="127000" y="1524000"/>
            <a:ext cx="8890000" cy="2859191"/>
          </a:xfrm>
          <a:prstGeom prst="rect">
            <a:avLst/>
          </a:prstGeom>
        </p:spPr>
      </p:pic>
    </p:spTree>
    <p:extLst>
      <p:ext uri="{BB962C8B-B14F-4D97-AF65-F5344CB8AC3E}">
        <p14:creationId xmlns:p14="http://schemas.microsoft.com/office/powerpoint/2010/main" val="3458163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69219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NY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EURCNY - Historical &amp; Planned</a:t>
            </a:r>
            <a:endParaRPr lang="en-US" dirty="0"/>
          </a:p>
        </p:txBody>
      </p:sp>
      <p:pic>
        <p:nvPicPr>
          <p:cNvPr id="3" name="Image 2">
            <a:extLst>
              <a:ext uri="{FF2B5EF4-FFF2-40B4-BE49-F238E27FC236}">
                <a16:creationId xmlns:a16="http://schemas.microsoft.com/office/drawing/2014/main" id="{CE76BBDD-EF81-41E6-8FFA-1A7060D4002B}"/>
              </a:ext>
            </a:extLst>
          </p:cNvPr>
          <p:cNvPicPr>
            <a:picLocks noChangeAspect="1"/>
          </p:cNvPicPr>
          <p:nvPr/>
        </p:nvPicPr>
        <p:blipFill>
          <a:blip r:embed="rId2"/>
          <a:stretch>
            <a:fillRect/>
          </a:stretch>
        </p:blipFill>
        <p:spPr>
          <a:xfrm>
            <a:off x="825500" y="1270000"/>
            <a:ext cx="7377684" cy="5027676"/>
          </a:xfrm>
          <a:prstGeom prst="rect">
            <a:avLst/>
          </a:prstGeom>
        </p:spPr>
      </p:pic>
    </p:spTree>
    <p:extLst>
      <p:ext uri="{BB962C8B-B14F-4D97-AF65-F5344CB8AC3E}">
        <p14:creationId xmlns:p14="http://schemas.microsoft.com/office/powerpoint/2010/main" val="788124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NY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Synthesis</a:t>
            </a:r>
          </a:p>
        </p:txBody>
      </p:sp>
      <p:pic>
        <p:nvPicPr>
          <p:cNvPr id="7" name="Image 6">
            <a:extLst>
              <a:ext uri="{FF2B5EF4-FFF2-40B4-BE49-F238E27FC236}">
                <a16:creationId xmlns:a16="http://schemas.microsoft.com/office/drawing/2014/main" id="{509BF466-EBE6-4FD8-A5A1-23A2B714F115}"/>
              </a:ext>
            </a:extLst>
          </p:cNvPr>
          <p:cNvPicPr>
            <a:picLocks noChangeAspect="1"/>
          </p:cNvPicPr>
          <p:nvPr/>
        </p:nvPicPr>
        <p:blipFill>
          <a:blip r:embed="rId2"/>
          <a:stretch>
            <a:fillRect/>
          </a:stretch>
        </p:blipFill>
        <p:spPr>
          <a:xfrm>
            <a:off x="825501" y="1270000"/>
            <a:ext cx="7379208" cy="5029200"/>
          </a:xfrm>
          <a:prstGeom prst="rect">
            <a:avLst/>
          </a:prstGeom>
        </p:spPr>
      </p:pic>
    </p:spTree>
    <p:extLst>
      <p:ext uri="{BB962C8B-B14F-4D97-AF65-F5344CB8AC3E}">
        <p14:creationId xmlns:p14="http://schemas.microsoft.com/office/powerpoint/2010/main" val="3415901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- 2020-Vente IG CNY</a:t>
            </a:r>
          </a:p>
        </p:txBody>
      </p:sp>
      <p:pic>
        <p:nvPicPr>
          <p:cNvPr id="10" name="Image 9">
            <a:extLst>
              <a:ext uri="{FF2B5EF4-FFF2-40B4-BE49-F238E27FC236}">
                <a16:creationId xmlns:a16="http://schemas.microsoft.com/office/drawing/2014/main" id="{171731B3-BF80-49FD-AEA5-F53CAE9D7EE7}"/>
              </a:ext>
            </a:extLst>
          </p:cNvPr>
          <p:cNvPicPr>
            <a:picLocks noChangeAspect="1"/>
          </p:cNvPicPr>
          <p:nvPr/>
        </p:nvPicPr>
        <p:blipFill>
          <a:blip r:embed="rId2"/>
          <a:stretch>
            <a:fillRect/>
          </a:stretch>
        </p:blipFill>
        <p:spPr>
          <a:xfrm>
            <a:off x="240428" y="2349500"/>
            <a:ext cx="4200508" cy="3569208"/>
          </a:xfrm>
          <a:prstGeom prst="rect">
            <a:avLst/>
          </a:prstGeom>
        </p:spPr>
      </p:pic>
      <p:pic>
        <p:nvPicPr>
          <p:cNvPr id="12" name="Image 11">
            <a:extLst>
              <a:ext uri="{FF2B5EF4-FFF2-40B4-BE49-F238E27FC236}">
                <a16:creationId xmlns:a16="http://schemas.microsoft.com/office/drawing/2014/main" id="{919BA00D-B80E-4359-A665-D6EAFA32ED6E}"/>
              </a:ext>
            </a:extLst>
          </p:cNvPr>
          <p:cNvPicPr>
            <a:picLocks noChangeAspect="1"/>
          </p:cNvPicPr>
          <p:nvPr/>
        </p:nvPicPr>
        <p:blipFill>
          <a:blip r:embed="rId3"/>
          <a:stretch>
            <a:fillRect/>
          </a:stretch>
        </p:blipFill>
        <p:spPr>
          <a:xfrm>
            <a:off x="4754008" y="2349500"/>
            <a:ext cx="4200508" cy="3569208"/>
          </a:xfrm>
          <a:prstGeom prst="rect">
            <a:avLst/>
          </a:prstGeom>
        </p:spPr>
      </p:pic>
    </p:spTree>
    <p:extLst>
      <p:ext uri="{BB962C8B-B14F-4D97-AF65-F5344CB8AC3E}">
        <p14:creationId xmlns:p14="http://schemas.microsoft.com/office/powerpoint/2010/main" val="3724918829"/>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5730</TotalTime>
  <Words>724</Words>
  <Application>Microsoft Office PowerPoint</Application>
  <PresentationFormat>Affichage à l'écran (4:3)</PresentationFormat>
  <Paragraphs>85</Paragraphs>
  <Slides>34</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34</vt:i4>
      </vt:variant>
    </vt:vector>
  </HeadingPairs>
  <TitlesOfParts>
    <vt:vector size="41"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EURCNY - Historical &amp; Planned</vt:lpstr>
      <vt:lpstr>EURCNY - Synthesis</vt:lpstr>
      <vt:lpstr>EURCNY - 2020-Vente IG CNY</vt:lpstr>
      <vt:lpstr>EURGBP - Historical &amp; Planned</vt:lpstr>
      <vt:lpstr>EURGBP - Synthesis</vt:lpstr>
      <vt:lpstr>EURGBP - 2020-Vente IG UK</vt:lpstr>
      <vt:lpstr>EURPLN - Historical &amp; Planned</vt:lpstr>
      <vt:lpstr>EURPLN - Synthesis</vt:lpstr>
      <vt:lpstr>EURPLN - 2020-Achat IG PLN</vt:lpstr>
      <vt:lpstr>EURRUB - Historical &amp; Planned</vt:lpstr>
      <vt:lpstr>EURRUB - Synthesis</vt:lpstr>
      <vt:lpstr>EURRUB - 2020-Achat IG RUB</vt:lpstr>
      <vt:lpstr>EURRUB - 2020-AugmCap</vt:lpstr>
      <vt:lpstr>EURRUB - 2020-Dividende</vt:lpstr>
      <vt:lpstr>EURRUB - 2020-Pret IG RUB</vt:lpstr>
      <vt:lpstr>EURRUB - 2020-Royalties</vt:lpstr>
      <vt:lpstr>EURRUB - 2021-Achat IG RUB</vt:lpstr>
      <vt:lpstr>EURTRY - Historical &amp; Planned</vt:lpstr>
      <vt:lpstr>EURTRY - Synthesis</vt:lpstr>
      <vt:lpstr>EURTRY - 2020-Bitume TRY</vt:lpstr>
      <vt:lpstr>EURUSD - Historical &amp; Planned</vt:lpstr>
      <vt:lpstr>EURUSD - Synthesis</vt:lpstr>
      <vt:lpstr>EURUSD - 2020-Achat MAL</vt:lpstr>
      <vt:lpstr>EURUSD - 2020-Prêt IG USD</vt:lpstr>
      <vt:lpstr>EURUSD - 2020-Royalties USD</vt:lpstr>
      <vt:lpstr>EURUSD - 2020-Vente IG USD</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Marion DONDIN</cp:lastModifiedBy>
  <cp:revision>709</cp:revision>
  <cp:lastPrinted>2012-02-01T10:00:25Z</cp:lastPrinted>
  <dcterms:created xsi:type="dcterms:W3CDTF">2010-04-23T15:09:35Z</dcterms:created>
  <dcterms:modified xsi:type="dcterms:W3CDTF">2020-08-07T08:06:27Z</dcterms:modified>
</cp:coreProperties>
</file>