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2"/>
  </p:notesMasterIdLst>
  <p:sldIdLst>
    <p:sldId id="256" r:id="rId3"/>
    <p:sldId id="466" r:id="rId4"/>
    <p:sldId id="476" r:id="rId5"/>
    <p:sldId id="493" r:id="rId6"/>
    <p:sldId id="494" r:id="rId7"/>
    <p:sldId id="523" r:id="rId8"/>
    <p:sldId id="524" r:id="rId9"/>
    <p:sldId id="525" r:id="rId10"/>
    <p:sldId id="526" r:id="rId11"/>
    <p:sldId id="531" r:id="rId12"/>
    <p:sldId id="520" r:id="rId13"/>
    <p:sldId id="528" r:id="rId14"/>
    <p:sldId id="519" r:id="rId15"/>
    <p:sldId id="527" r:id="rId16"/>
    <p:sldId id="522" r:id="rId17"/>
    <p:sldId id="529" r:id="rId18"/>
    <p:sldId id="530" r:id="rId19"/>
    <p:sldId id="409" r:id="rId20"/>
    <p:sldId id="410" r:id="rId21"/>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12</a:t>
            </a:fld>
            <a:endParaRPr lang="fr-FR" dirty="0"/>
          </a:p>
        </p:txBody>
      </p:sp>
    </p:spTree>
    <p:extLst>
      <p:ext uri="{BB962C8B-B14F-4D97-AF65-F5344CB8AC3E}">
        <p14:creationId xmlns:p14="http://schemas.microsoft.com/office/powerpoint/2010/main" val="17715898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30/11/2018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Bitumen/EUR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60C528EF-C282-4BD7-88E0-42E3FB7EF765}"/>
              </a:ext>
            </a:extLst>
          </p:cNvPr>
          <p:cNvPicPr>
            <a:picLocks noChangeAspect="1"/>
          </p:cNvPicPr>
          <p:nvPr/>
        </p:nvPicPr>
        <p:blipFill>
          <a:blip r:embed="rId2"/>
          <a:stretch>
            <a:fillRect/>
          </a:stretch>
        </p:blipFill>
        <p:spPr>
          <a:xfrm>
            <a:off x="1114936" y="1130400"/>
            <a:ext cx="6914125" cy="5506460"/>
          </a:xfrm>
          <a:prstGeom prst="rect">
            <a:avLst/>
          </a:prstGeom>
        </p:spPr>
      </p:pic>
    </p:spTree>
    <p:extLst>
      <p:ext uri="{BB962C8B-B14F-4D97-AF65-F5344CB8AC3E}">
        <p14:creationId xmlns:p14="http://schemas.microsoft.com/office/powerpoint/2010/main" val="1687142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8" name="Image 7">
            <a:extLst>
              <a:ext uri="{FF2B5EF4-FFF2-40B4-BE49-F238E27FC236}">
                <a16:creationId xmlns:a16="http://schemas.microsoft.com/office/drawing/2014/main" id="{567ECDB7-0ADC-43AC-ADC5-F7B3A2814282}"/>
              </a:ext>
            </a:extLst>
          </p:cNvPr>
          <p:cNvPicPr>
            <a:picLocks noChangeAspect="1"/>
          </p:cNvPicPr>
          <p:nvPr/>
        </p:nvPicPr>
        <p:blipFill rotWithShape="1">
          <a:blip r:embed="rId2"/>
          <a:srcRect l="679" t="1966" r="1068" b="555"/>
          <a:stretch/>
        </p:blipFill>
        <p:spPr>
          <a:xfrm>
            <a:off x="62144" y="1104406"/>
            <a:ext cx="8984202" cy="5248769"/>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6" name="Image 5">
            <a:extLst>
              <a:ext uri="{FF2B5EF4-FFF2-40B4-BE49-F238E27FC236}">
                <a16:creationId xmlns:a16="http://schemas.microsoft.com/office/drawing/2014/main" id="{8C172875-D742-4B50-8430-D8EA8B32CB8B}"/>
              </a:ext>
            </a:extLst>
          </p:cNvPr>
          <p:cNvPicPr>
            <a:picLocks noChangeAspect="1"/>
          </p:cNvPicPr>
          <p:nvPr/>
        </p:nvPicPr>
        <p:blipFill rotWithShape="1">
          <a:blip r:embed="rId3"/>
          <a:srcRect l="1191" t="1824" r="1191" b="1371"/>
          <a:stretch/>
        </p:blipFill>
        <p:spPr>
          <a:xfrm>
            <a:off x="108936" y="1058685"/>
            <a:ext cx="8926125" cy="5387835"/>
          </a:xfrm>
          <a:prstGeom prst="rect">
            <a:avLst/>
          </a:prstGeom>
        </p:spPr>
      </p:pic>
    </p:spTree>
    <p:extLst>
      <p:ext uri="{BB962C8B-B14F-4D97-AF65-F5344CB8AC3E}">
        <p14:creationId xmlns:p14="http://schemas.microsoft.com/office/powerpoint/2010/main" val="3249494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a:t>Paper </a:t>
            </a:r>
            <a:r>
              <a:rPr lang="fr-FR" dirty="0" err="1"/>
              <a:t>Hedging</a:t>
            </a:r>
            <a:r>
              <a:rPr lang="fr-FR" dirty="0"/>
              <a:t> </a:t>
            </a:r>
            <a:r>
              <a:rPr lang="fr-FR" dirty="0" err="1"/>
              <a:t>Summary</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761E7B09-361B-45B9-9BFF-2C178D71C317}"/>
              </a:ext>
            </a:extLst>
          </p:cNvPr>
          <p:cNvPicPr>
            <a:picLocks noChangeAspect="1"/>
          </p:cNvPicPr>
          <p:nvPr/>
        </p:nvPicPr>
        <p:blipFill>
          <a:blip r:embed="rId2"/>
          <a:stretch>
            <a:fillRect/>
          </a:stretch>
        </p:blipFill>
        <p:spPr>
          <a:xfrm>
            <a:off x="281345" y="1629384"/>
            <a:ext cx="8581305" cy="4098213"/>
          </a:xfrm>
          <a:prstGeom prst="rect">
            <a:avLst/>
          </a:prstGeom>
        </p:spPr>
      </p:pic>
    </p:spTree>
    <p:extLst>
      <p:ext uri="{BB962C8B-B14F-4D97-AF65-F5344CB8AC3E}">
        <p14:creationId xmlns:p14="http://schemas.microsoft.com/office/powerpoint/2010/main" val="1474365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2" name="Image 1">
            <a:extLst>
              <a:ext uri="{FF2B5EF4-FFF2-40B4-BE49-F238E27FC236}">
                <a16:creationId xmlns:a16="http://schemas.microsoft.com/office/drawing/2014/main" id="{AFFEAEDE-AF1E-43CF-A177-975630645614}"/>
              </a:ext>
            </a:extLst>
          </p:cNvPr>
          <p:cNvPicPr>
            <a:picLocks noChangeAspect="1"/>
          </p:cNvPicPr>
          <p:nvPr/>
        </p:nvPicPr>
        <p:blipFill rotWithShape="1">
          <a:blip r:embed="rId2"/>
          <a:srcRect l="600" t="1291" r="1062" b="727"/>
          <a:stretch/>
        </p:blipFill>
        <p:spPr>
          <a:xfrm>
            <a:off x="108585" y="1098549"/>
            <a:ext cx="8926830" cy="5340351"/>
          </a:xfrm>
          <a:prstGeom prst="rect">
            <a:avLst/>
          </a:prstGeom>
        </p:spPr>
      </p:pic>
    </p:spTree>
    <p:extLst>
      <p:ext uri="{BB962C8B-B14F-4D97-AF65-F5344CB8AC3E}">
        <p14:creationId xmlns:p14="http://schemas.microsoft.com/office/powerpoint/2010/main" val="1643954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8C7A6E33-1271-4810-9FE4-7FCE20BBF117}"/>
              </a:ext>
            </a:extLst>
          </p:cNvPr>
          <p:cNvSpPr>
            <a:spLocks noGrp="1"/>
          </p:cNvSpPr>
          <p:nvPr>
            <p:ph type="title"/>
          </p:nvPr>
        </p:nvSpPr>
        <p:spPr>
          <a:xfrm>
            <a:off x="2247562" y="113288"/>
            <a:ext cx="4948238" cy="889577"/>
          </a:xfrm>
        </p:spPr>
        <p:txBody>
          <a:bodyPr/>
          <a:lstStyle/>
          <a:p>
            <a:r>
              <a:rPr lang="fr-FR" dirty="0"/>
              <a:t>Polycarbonate </a:t>
            </a:r>
            <a:r>
              <a:rPr lang="fr-FR" dirty="0" err="1"/>
              <a:t>Hedging</a:t>
            </a:r>
            <a:r>
              <a:rPr lang="fr-FR" dirty="0"/>
              <a:t> </a:t>
            </a:r>
            <a:r>
              <a:rPr lang="fr-FR" dirty="0" err="1"/>
              <a:t>Summary</a:t>
            </a:r>
            <a:endParaRPr lang="en-US" dirty="0"/>
          </a:p>
        </p:txBody>
      </p:sp>
      <p:pic>
        <p:nvPicPr>
          <p:cNvPr id="5" name="Image 4">
            <a:extLst>
              <a:ext uri="{FF2B5EF4-FFF2-40B4-BE49-F238E27FC236}">
                <a16:creationId xmlns:a16="http://schemas.microsoft.com/office/drawing/2014/main" id="{6B852448-F036-4A41-90C8-55124A43DEEA}"/>
              </a:ext>
            </a:extLst>
          </p:cNvPr>
          <p:cNvPicPr>
            <a:picLocks noChangeAspect="1"/>
          </p:cNvPicPr>
          <p:nvPr/>
        </p:nvPicPr>
        <p:blipFill>
          <a:blip r:embed="rId2"/>
          <a:stretch>
            <a:fillRect/>
          </a:stretch>
        </p:blipFill>
        <p:spPr>
          <a:xfrm>
            <a:off x="158610" y="1614189"/>
            <a:ext cx="8826780" cy="1102378"/>
          </a:xfrm>
          <a:prstGeom prst="rect">
            <a:avLst/>
          </a:prstGeom>
        </p:spPr>
      </p:pic>
    </p:spTree>
    <p:extLst>
      <p:ext uri="{BB962C8B-B14F-4D97-AF65-F5344CB8AC3E}">
        <p14:creationId xmlns:p14="http://schemas.microsoft.com/office/powerpoint/2010/main" val="4044991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3" name="Image 2">
            <a:extLst>
              <a:ext uri="{FF2B5EF4-FFF2-40B4-BE49-F238E27FC236}">
                <a16:creationId xmlns:a16="http://schemas.microsoft.com/office/drawing/2014/main" id="{A77F31BE-C175-439B-A3DF-131A52DE9828}"/>
              </a:ext>
            </a:extLst>
          </p:cNvPr>
          <p:cNvPicPr>
            <a:picLocks noChangeAspect="1"/>
          </p:cNvPicPr>
          <p:nvPr/>
        </p:nvPicPr>
        <p:blipFill rotWithShape="1">
          <a:blip r:embed="rId2"/>
          <a:srcRect l="622" t="994" r="622" b="685"/>
          <a:stretch/>
        </p:blipFill>
        <p:spPr>
          <a:xfrm>
            <a:off x="68580" y="1104899"/>
            <a:ext cx="9006840" cy="5328861"/>
          </a:xfrm>
          <a:prstGeom prst="rect">
            <a:avLst/>
          </a:prstGeom>
        </p:spPr>
      </p:pic>
    </p:spTree>
    <p:extLst>
      <p:ext uri="{BB962C8B-B14F-4D97-AF65-F5344CB8AC3E}">
        <p14:creationId xmlns:p14="http://schemas.microsoft.com/office/powerpoint/2010/main" val="3607134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a:xfrm>
            <a:off x="2201662" y="113288"/>
            <a:ext cx="5060272" cy="889577"/>
          </a:xfrm>
        </p:spPr>
        <p:txBody>
          <a:bodyPr/>
          <a:lstStyle/>
          <a:p>
            <a:r>
              <a:rPr lang="fr-FR" dirty="0" err="1"/>
              <a:t>Other</a:t>
            </a:r>
            <a:r>
              <a:rPr lang="fr-FR" dirty="0"/>
              <a:t> </a:t>
            </a:r>
            <a:r>
              <a:rPr lang="fr-FR" dirty="0" err="1"/>
              <a:t>Commodities</a:t>
            </a:r>
            <a:r>
              <a:rPr lang="fr-FR" dirty="0"/>
              <a:t> </a:t>
            </a:r>
            <a:r>
              <a:rPr lang="fr-FR" dirty="0" err="1"/>
              <a:t>Hedging</a:t>
            </a:r>
            <a:r>
              <a:rPr lang="fr-FR" dirty="0"/>
              <a:t> </a:t>
            </a:r>
            <a:r>
              <a:rPr lang="fr-FR" dirty="0" err="1"/>
              <a:t>Summary</a:t>
            </a:r>
            <a:endParaRPr lang="en-US" dirty="0"/>
          </a:p>
        </p:txBody>
      </p:sp>
      <p:pic>
        <p:nvPicPr>
          <p:cNvPr id="6" name="Image 5">
            <a:extLst>
              <a:ext uri="{FF2B5EF4-FFF2-40B4-BE49-F238E27FC236}">
                <a16:creationId xmlns:a16="http://schemas.microsoft.com/office/drawing/2014/main" id="{8C5295AC-3083-4C1A-9E07-92C684CF94C1}"/>
              </a:ext>
            </a:extLst>
          </p:cNvPr>
          <p:cNvPicPr>
            <a:picLocks noChangeAspect="1"/>
          </p:cNvPicPr>
          <p:nvPr/>
        </p:nvPicPr>
        <p:blipFill>
          <a:blip r:embed="rId2"/>
          <a:stretch>
            <a:fillRect/>
          </a:stretch>
        </p:blipFill>
        <p:spPr>
          <a:xfrm>
            <a:off x="69004" y="1653866"/>
            <a:ext cx="9005992" cy="1079478"/>
          </a:xfrm>
          <a:prstGeom prst="rect">
            <a:avLst/>
          </a:prstGeom>
        </p:spPr>
      </p:pic>
    </p:spTree>
    <p:extLst>
      <p:ext uri="{BB962C8B-B14F-4D97-AF65-F5344CB8AC3E}">
        <p14:creationId xmlns:p14="http://schemas.microsoft.com/office/powerpoint/2010/main" val="1510265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Journet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5016758"/>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Paper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Polycarbonate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Other Commodities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 by commodity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sp>
        <p:nvSpPr>
          <p:cNvPr id="7" name="ZoneTexte 6">
            <a:extLst>
              <a:ext uri="{FF2B5EF4-FFF2-40B4-BE49-F238E27FC236}">
                <a16:creationId xmlns:a16="http://schemas.microsoft.com/office/drawing/2014/main" id="{A4C6EB1A-A290-4AE3-8ACC-56E4F0985A60}"/>
              </a:ext>
            </a:extLst>
          </p:cNvPr>
          <p:cNvSpPr txBox="1"/>
          <p:nvPr/>
        </p:nvSpPr>
        <p:spPr>
          <a:xfrm>
            <a:off x="114829" y="5855927"/>
            <a:ext cx="1360372" cy="369332"/>
          </a:xfrm>
          <a:prstGeom prst="rect">
            <a:avLst/>
          </a:prstGeom>
          <a:noFill/>
        </p:spPr>
        <p:txBody>
          <a:bodyPr wrap="none" rtlCol="0">
            <a:spAutoFit/>
          </a:bodyPr>
          <a:lstStyle/>
          <a:p>
            <a:r>
              <a:rPr lang="en-US" dirty="0"/>
              <a:t>* Metric Ton</a:t>
            </a:r>
          </a:p>
        </p:txBody>
      </p:sp>
      <p:pic>
        <p:nvPicPr>
          <p:cNvPr id="9" name="Image 8">
            <a:extLst>
              <a:ext uri="{FF2B5EF4-FFF2-40B4-BE49-F238E27FC236}">
                <a16:creationId xmlns:a16="http://schemas.microsoft.com/office/drawing/2014/main" id="{4ABD8D35-FCE8-457E-BF86-909B1114A880}"/>
              </a:ext>
            </a:extLst>
          </p:cNvPr>
          <p:cNvPicPr>
            <a:picLocks noChangeAspect="1"/>
          </p:cNvPicPr>
          <p:nvPr/>
        </p:nvPicPr>
        <p:blipFill>
          <a:blip r:embed="rId2"/>
          <a:stretch>
            <a:fillRect/>
          </a:stretch>
        </p:blipFill>
        <p:spPr>
          <a:xfrm>
            <a:off x="114829" y="1398026"/>
            <a:ext cx="8914342" cy="4257264"/>
          </a:xfrm>
          <a:prstGeom prst="rect">
            <a:avLst/>
          </a:prstGeom>
        </p:spPr>
      </p:pic>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Titre 6">
            <a:extLst>
              <a:ext uri="{FF2B5EF4-FFF2-40B4-BE49-F238E27FC236}">
                <a16:creationId xmlns:a16="http://schemas.microsoft.com/office/drawing/2014/main" id="{EBE35FC5-C8A6-45B8-9869-69C64FFFD53E}"/>
              </a:ext>
            </a:extLst>
          </p:cNvPr>
          <p:cNvSpPr>
            <a:spLocks noGrp="1"/>
          </p:cNvSpPr>
          <p:nvPr>
            <p:ph type="title"/>
          </p:nvPr>
        </p:nvSpPr>
        <p:spPr>
          <a:xfrm>
            <a:off x="0" y="113288"/>
            <a:ext cx="9144000" cy="889577"/>
          </a:xfrm>
        </p:spPr>
        <p:txBody>
          <a:bodyPr/>
          <a:lstStyle/>
          <a:p>
            <a:r>
              <a:rPr lang="en-US" dirty="0"/>
              <a:t>Bitumen/USD - Synthesis</a:t>
            </a:r>
          </a:p>
        </p:txBody>
      </p:sp>
      <p:pic>
        <p:nvPicPr>
          <p:cNvPr id="9" name="Image 8">
            <a:extLst>
              <a:ext uri="{FF2B5EF4-FFF2-40B4-BE49-F238E27FC236}">
                <a16:creationId xmlns:a16="http://schemas.microsoft.com/office/drawing/2014/main" id="{0FC9EDC6-B2D7-4111-8CB4-BF2202103A04}"/>
              </a:ext>
            </a:extLst>
          </p:cNvPr>
          <p:cNvPicPr>
            <a:picLocks noChangeAspect="1"/>
          </p:cNvPicPr>
          <p:nvPr/>
        </p:nvPicPr>
        <p:blipFill>
          <a:blip r:embed="rId2"/>
          <a:stretch>
            <a:fillRect/>
          </a:stretch>
        </p:blipFill>
        <p:spPr>
          <a:xfrm>
            <a:off x="616111" y="1219424"/>
            <a:ext cx="7901211" cy="5394441"/>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Bitumen/USD - 2018</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2604BBBA-3A8A-41C9-8BE0-8F4A15DAB5FD}"/>
              </a:ext>
            </a:extLst>
          </p:cNvPr>
          <p:cNvPicPr>
            <a:picLocks noChangeAspect="1"/>
          </p:cNvPicPr>
          <p:nvPr/>
        </p:nvPicPr>
        <p:blipFill>
          <a:blip r:embed="rId2"/>
          <a:stretch>
            <a:fillRect/>
          </a:stretch>
        </p:blipFill>
        <p:spPr>
          <a:xfrm>
            <a:off x="1114936" y="1130400"/>
            <a:ext cx="6914124" cy="5506460"/>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D6354437-29C0-4EC9-8437-1BC0743E1A87}"/>
              </a:ext>
            </a:extLst>
          </p:cNvPr>
          <p:cNvPicPr>
            <a:picLocks noChangeAspect="1"/>
          </p:cNvPicPr>
          <p:nvPr/>
        </p:nvPicPr>
        <p:blipFill>
          <a:blip r:embed="rId2"/>
          <a:stretch>
            <a:fillRect/>
          </a:stretch>
        </p:blipFill>
        <p:spPr>
          <a:xfrm>
            <a:off x="473878" y="1210947"/>
            <a:ext cx="8196244" cy="5411873"/>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Bitumen/PLN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CA2CA4E-5E9D-43F2-85BA-21CE0FC2EAC1}"/>
              </a:ext>
            </a:extLst>
          </p:cNvPr>
          <p:cNvPicPr>
            <a:picLocks noChangeAspect="1"/>
          </p:cNvPicPr>
          <p:nvPr/>
        </p:nvPicPr>
        <p:blipFill>
          <a:blip r:embed="rId2"/>
          <a:stretch>
            <a:fillRect/>
          </a:stretch>
        </p:blipFill>
        <p:spPr>
          <a:xfrm>
            <a:off x="473878" y="1210947"/>
            <a:ext cx="8196244" cy="5411872"/>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Bitumen/TRY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14424D34-5B60-4859-89DF-BD2C5440F128}"/>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Bitumen/EUR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10" name="Image 9">
            <a:extLst>
              <a:ext uri="{FF2B5EF4-FFF2-40B4-BE49-F238E27FC236}">
                <a16:creationId xmlns:a16="http://schemas.microsoft.com/office/drawing/2014/main" id="{9C42C311-E170-4C9E-A8A6-3A3C61B463A9}"/>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130801481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5964</TotalTime>
  <Words>534</Words>
  <Application>Microsoft Office PowerPoint</Application>
  <PresentationFormat>Affichage à l'écran (4:3)</PresentationFormat>
  <Paragraphs>70</Paragraphs>
  <Slides>19</Slides>
  <Notes>1</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19</vt:i4>
      </vt:variant>
    </vt:vector>
  </HeadingPairs>
  <TitlesOfParts>
    <vt:vector size="28"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Bitumen/USD - Synthesis</vt:lpstr>
      <vt:lpstr>Bitumen/USD - 2018</vt:lpstr>
      <vt:lpstr>Bitumen/RUB - Synthesis</vt:lpstr>
      <vt:lpstr>Bitumen/PLN - Synthesis</vt:lpstr>
      <vt:lpstr>Bitumen/TRY - Synthesis</vt:lpstr>
      <vt:lpstr>Bitumen/EUR - Synthesis</vt:lpstr>
      <vt:lpstr>Bitumen/EUR - 2019</vt:lpstr>
      <vt:lpstr>Historical prices</vt:lpstr>
      <vt:lpstr>Historical prices</vt:lpstr>
      <vt:lpstr>Paper Hedging Summary</vt:lpstr>
      <vt:lpstr>Historical prices</vt:lpstr>
      <vt:lpstr>Polycarbonate Hedging Summary</vt:lpstr>
      <vt:lpstr>Historical prices</vt:lpstr>
      <vt:lpstr>Other Commodities Hedging 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730</cp:revision>
  <cp:lastPrinted>2012-02-01T10:00:25Z</cp:lastPrinted>
  <dcterms:created xsi:type="dcterms:W3CDTF">2010-04-23T15:09:35Z</dcterms:created>
  <dcterms:modified xsi:type="dcterms:W3CDTF">2018-12-04T13:32:52Z</dcterms:modified>
</cp:coreProperties>
</file>