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541" r:id="rId6"/>
    <p:sldId id="523" r:id="rId7"/>
    <p:sldId id="540" r:id="rId8"/>
    <p:sldId id="524" r:id="rId9"/>
    <p:sldId id="532" r:id="rId10"/>
    <p:sldId id="525" r:id="rId11"/>
    <p:sldId id="536" r:id="rId12"/>
    <p:sldId id="526" r:id="rId13"/>
    <p:sldId id="531" r:id="rId14"/>
    <p:sldId id="534" r:id="rId15"/>
    <p:sldId id="542" r:id="rId16"/>
    <p:sldId id="493" r:id="rId17"/>
    <p:sldId id="533" r:id="rId18"/>
    <p:sldId id="520" r:id="rId19"/>
    <p:sldId id="528" r:id="rId20"/>
    <p:sldId id="539" r:id="rId21"/>
    <p:sldId id="409" r:id="rId22"/>
    <p:sldId id="410" r:id="rId23"/>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0000"/>
    <a:srgbClr val="EE8012"/>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85" d="100"/>
          <a:sy n="85" d="100"/>
        </p:scale>
        <p:origin x="-1445"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05/03/2019</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149642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18</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19</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3/5/2019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3/5/2019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3/5/2019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3/5/2019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3/5/2019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3/5/2019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3/5/2019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3/5/2019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3/5/2019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3/5/2019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3/5/2019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3/5/2019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3/5/2019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smtClean="0">
                <a:solidFill>
                  <a:srgbClr val="302421"/>
                </a:solidFill>
                <a:latin typeface="Calibri" pitchFamily="34" charset="0"/>
              </a:rPr>
              <a:t>28/02/2019</a:t>
            </a:r>
            <a:endParaRPr lang="fr-FR" dirty="0">
              <a:solidFill>
                <a:srgbClr val="302421"/>
              </a:solidFill>
              <a:latin typeface="Calibri" pitchFamily="34" charset="0"/>
            </a:endParaRP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xmlns="" id="{4F54E955-4B19-474D-889A-5DA306D0B04F}"/>
              </a:ext>
            </a:extLst>
          </p:cNvPr>
          <p:cNvPicPr>
            <a:picLocks noChangeAspect="1"/>
          </p:cNvPicPr>
          <p:nvPr/>
        </p:nvPicPr>
        <p:blipFill>
          <a:blip r:embed="rId2"/>
          <a:stretch>
            <a:fillRect/>
          </a:stretch>
        </p:blipFill>
        <p:spPr>
          <a:xfrm>
            <a:off x="1114936" y="1128499"/>
            <a:ext cx="6914125" cy="5514740"/>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xmlns="" id="{8F9A1FD7-E590-4362-80F8-E2CBDC83A051}"/>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1DDAA98C-8DA0-4CF8-B498-4FC31995654D}"/>
              </a:ext>
            </a:extLst>
          </p:cNvPr>
          <p:cNvPicPr>
            <a:picLocks noChangeAspect="1"/>
          </p:cNvPicPr>
          <p:nvPr/>
        </p:nvPicPr>
        <p:blipFill>
          <a:blip r:embed="rId2"/>
          <a:stretch>
            <a:fillRect/>
          </a:stretch>
        </p:blipFill>
        <p:spPr>
          <a:xfrm>
            <a:off x="1114936" y="1130398"/>
            <a:ext cx="6914125" cy="5506459"/>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A125B978-8314-40E8-B159-A1C29B30F6C7}"/>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57A3E736-FC0B-4C43-BB13-F321E17EFEC9}"/>
              </a:ext>
            </a:extLst>
          </p:cNvPr>
          <p:cNvPicPr>
            <a:picLocks noChangeAspect="1"/>
          </p:cNvPicPr>
          <p:nvPr/>
        </p:nvPicPr>
        <p:blipFill>
          <a:blip r:embed="rId2"/>
          <a:stretch>
            <a:fillRect/>
          </a:stretch>
        </p:blipFill>
        <p:spPr>
          <a:xfrm>
            <a:off x="1114936" y="1130398"/>
            <a:ext cx="6914125" cy="5506459"/>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13" name="Title">
            <a:extLst>
              <a:ext uri="{FF2B5EF4-FFF2-40B4-BE49-F238E27FC236}">
                <a16:creationId xmlns:a16="http://schemas.microsoft.com/office/drawing/2014/main" xmlns="" id="{507E54F5-0FC3-407E-B7AD-FA0378CEEFE9}"/>
              </a:ext>
            </a:extLst>
          </p:cNvPr>
          <p:cNvSpPr>
            <a:spLocks noGrp="1"/>
          </p:cNvSpPr>
          <p:nvPr>
            <p:ph type="title"/>
          </p:nvPr>
        </p:nvSpPr>
        <p:spPr>
          <a:xfrm>
            <a:off x="2247562" y="113288"/>
            <a:ext cx="4948238" cy="889577"/>
          </a:xfrm>
        </p:spPr>
        <p:txBody>
          <a:bodyPr/>
          <a:lstStyle/>
          <a:p>
            <a:r>
              <a:rPr lang="en-US" dirty="0"/>
              <a:t>US subsidiary - Synthesis</a:t>
            </a:r>
          </a:p>
        </p:txBody>
      </p:sp>
      <p:pic>
        <p:nvPicPr>
          <p:cNvPr id="7" name="Image 6">
            <a:extLst>
              <a:ext uri="{FF2B5EF4-FFF2-40B4-BE49-F238E27FC236}">
                <a16:creationId xmlns:a16="http://schemas.microsoft.com/office/drawing/2014/main" xmlns="" id="{E338BDAF-5FAD-4EE1-8EE2-DCCBCDD187EA}"/>
              </a:ext>
            </a:extLst>
          </p:cNvPr>
          <p:cNvPicPr>
            <a:picLocks noChangeAspect="1"/>
          </p:cNvPicPr>
          <p:nvPr/>
        </p:nvPicPr>
        <p:blipFill>
          <a:blip r:embed="rId2"/>
          <a:stretch>
            <a:fillRect/>
          </a:stretch>
        </p:blipFill>
        <p:spPr>
          <a:xfrm>
            <a:off x="473878" y="1215167"/>
            <a:ext cx="8196243" cy="541186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96E8D7E9-E8D2-4E31-AC16-3A4B80F9B0E2}"/>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xmlns="" id="{4DEC89A9-17DC-4CE7-B42E-E93BE998CE17}"/>
              </a:ext>
            </a:extLst>
          </p:cNvPr>
          <p:cNvPicPr>
            <a:picLocks noChangeAspect="1"/>
          </p:cNvPicPr>
          <p:nvPr/>
        </p:nvPicPr>
        <p:blipFill rotWithShape="1">
          <a:blip r:embed="rId2"/>
          <a:srcRect l="418" t="1205" r="604" b="892"/>
          <a:stretch/>
        </p:blipFill>
        <p:spPr>
          <a:xfrm>
            <a:off x="100668" y="1065401"/>
            <a:ext cx="8925886" cy="5083729"/>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5" name="Rectangle 4">
            <a:extLst>
              <a:ext uri="{FF2B5EF4-FFF2-40B4-BE49-F238E27FC236}">
                <a16:creationId xmlns:a16="http://schemas.microsoft.com/office/drawing/2014/main" xmlns="" id="{5F1D7E7B-7DE7-48E8-B78D-F5381848A10C}"/>
              </a:ext>
            </a:extLst>
          </p:cNvPr>
          <p:cNvSpPr/>
          <p:nvPr/>
        </p:nvSpPr>
        <p:spPr>
          <a:xfrm>
            <a:off x="37750" y="6568039"/>
            <a:ext cx="9068499" cy="276999"/>
          </a:xfrm>
          <a:prstGeom prst="rect">
            <a:avLst/>
          </a:prstGeom>
        </p:spPr>
        <p:txBody>
          <a:bodyPr wrap="square">
            <a:spAutoFit/>
          </a:bodyPr>
          <a:lstStyle/>
          <a:p>
            <a:r>
              <a:rPr lang="en-US" sz="1200" dirty="0">
                <a:solidFill>
                  <a:srgbClr val="000000"/>
                </a:solidFill>
                <a:latin typeface="Calibri" panose="020F0502020204030204" pitchFamily="34" charset="0"/>
              </a:rPr>
              <a:t>313,2 USD = 274,5 * 1,141 (EURUSD Fixing Bloomberg end of Month)</a:t>
            </a:r>
            <a:r>
              <a:rPr lang="en-US" sz="1200" dirty="0"/>
              <a:t> </a:t>
            </a:r>
          </a:p>
        </p:txBody>
      </p:sp>
      <p:pic>
        <p:nvPicPr>
          <p:cNvPr id="10" name="Image 9">
            <a:extLst>
              <a:ext uri="{FF2B5EF4-FFF2-40B4-BE49-F238E27FC236}">
                <a16:creationId xmlns:a16="http://schemas.microsoft.com/office/drawing/2014/main" xmlns="" id="{176C44AB-AD8E-45D6-B7DF-246F5AA39198}"/>
              </a:ext>
            </a:extLst>
          </p:cNvPr>
          <p:cNvPicPr>
            <a:picLocks noChangeAspect="1"/>
          </p:cNvPicPr>
          <p:nvPr/>
        </p:nvPicPr>
        <p:blipFill>
          <a:blip r:embed="rId3"/>
          <a:stretch>
            <a:fillRect/>
          </a:stretch>
        </p:blipFill>
        <p:spPr>
          <a:xfrm>
            <a:off x="98570" y="1073792"/>
            <a:ext cx="8946859" cy="5318620"/>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xmlns="" id="{1B3B0B0D-55B5-4B73-9787-8604949EDA26}"/>
              </a:ext>
            </a:extLst>
          </p:cNvPr>
          <p:cNvSpPr/>
          <p:nvPr/>
        </p:nvSpPr>
        <p:spPr>
          <a:xfrm>
            <a:off x="37750" y="6568039"/>
            <a:ext cx="9068499" cy="276999"/>
          </a:xfrm>
          <a:prstGeom prst="rect">
            <a:avLst/>
          </a:prstGeom>
        </p:spPr>
        <p:txBody>
          <a:bodyPr wrap="square">
            <a:spAutoFit/>
          </a:bodyPr>
          <a:lstStyle/>
          <a:p>
            <a:r>
              <a:rPr lang="en-US" sz="1200" dirty="0">
                <a:solidFill>
                  <a:srgbClr val="000000"/>
                </a:solidFill>
                <a:latin typeface="Calibri" panose="020F0502020204030204" pitchFamily="34" charset="0"/>
              </a:rPr>
              <a:t>59,29 USD = Average Strike Rate</a:t>
            </a:r>
            <a:endParaRPr lang="en-US" sz="1200" dirty="0"/>
          </a:p>
        </p:txBody>
      </p:sp>
      <p:pic>
        <p:nvPicPr>
          <p:cNvPr id="11" name="Image 10">
            <a:extLst>
              <a:ext uri="{FF2B5EF4-FFF2-40B4-BE49-F238E27FC236}">
                <a16:creationId xmlns:a16="http://schemas.microsoft.com/office/drawing/2014/main" xmlns="" id="{B1E6F514-53A9-4C8D-960F-10B5BD28E929}"/>
              </a:ext>
            </a:extLst>
          </p:cNvPr>
          <p:cNvPicPr>
            <a:picLocks noChangeAspect="1"/>
          </p:cNvPicPr>
          <p:nvPr/>
        </p:nvPicPr>
        <p:blipFill>
          <a:blip r:embed="rId3"/>
          <a:stretch>
            <a:fillRect/>
          </a:stretch>
        </p:blipFill>
        <p:spPr>
          <a:xfrm>
            <a:off x="85987" y="1107348"/>
            <a:ext cx="8972026" cy="528506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373948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RUB Hedging Summary</a:t>
            </a:r>
            <a:endParaRPr lang="en-GB" sz="1400" dirty="0">
              <a:latin typeface="Calibri" panose="020F0502020204030204" pitchFamily="34" charset="0"/>
            </a:endParaRP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xmlns=""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2" name="Image 1">
            <a:extLst>
              <a:ext uri="{FF2B5EF4-FFF2-40B4-BE49-F238E27FC236}">
                <a16:creationId xmlns:a16="http://schemas.microsoft.com/office/drawing/2014/main" xmlns="" id="{C34E1A63-C98E-4154-B4E0-DAD3F5051F0D}"/>
              </a:ext>
            </a:extLst>
          </p:cNvPr>
          <p:cNvPicPr>
            <a:picLocks noChangeAspect="1"/>
          </p:cNvPicPr>
          <p:nvPr/>
        </p:nvPicPr>
        <p:blipFill>
          <a:blip r:embed="rId3"/>
          <a:stretch>
            <a:fillRect/>
          </a:stretch>
        </p:blipFill>
        <p:spPr>
          <a:xfrm>
            <a:off x="0" y="1343473"/>
            <a:ext cx="9144000" cy="4171053"/>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xmlns=""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a:t>RUB </a:t>
            </a:r>
            <a:r>
              <a:rPr lang="fr-FR" dirty="0" err="1"/>
              <a:t>Hedging</a:t>
            </a:r>
            <a:r>
              <a:rPr lang="fr-FR" dirty="0"/>
              <a:t> </a:t>
            </a:r>
            <a:r>
              <a:rPr lang="fr-FR" dirty="0" err="1"/>
              <a:t>Summary</a:t>
            </a:r>
            <a:endParaRPr lang="en-US" dirty="0"/>
          </a:p>
        </p:txBody>
      </p:sp>
      <p:sp>
        <p:nvSpPr>
          <p:cNvPr id="6" name="ZoneTexte 5">
            <a:extLst>
              <a:ext uri="{FF2B5EF4-FFF2-40B4-BE49-F238E27FC236}">
                <a16:creationId xmlns:a16="http://schemas.microsoft.com/office/drawing/2014/main" xmlns=""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3" name="Image 2">
            <a:extLst>
              <a:ext uri="{FF2B5EF4-FFF2-40B4-BE49-F238E27FC236}">
                <a16:creationId xmlns:a16="http://schemas.microsoft.com/office/drawing/2014/main" xmlns="" id="{BF645391-BF6F-424E-9D6C-AEEDAFD38467}"/>
              </a:ext>
            </a:extLst>
          </p:cNvPr>
          <p:cNvPicPr>
            <a:picLocks noChangeAspect="1"/>
          </p:cNvPicPr>
          <p:nvPr/>
        </p:nvPicPr>
        <p:blipFill>
          <a:blip r:embed="rId3"/>
          <a:stretch>
            <a:fillRect/>
          </a:stretch>
        </p:blipFill>
        <p:spPr>
          <a:xfrm>
            <a:off x="1123629" y="1426130"/>
            <a:ext cx="6896742" cy="2488636"/>
          </a:xfrm>
          <a:prstGeom prst="rect">
            <a:avLst/>
          </a:prstGeom>
        </p:spPr>
      </p:pic>
    </p:spTree>
    <p:extLst>
      <p:ext uri="{BB962C8B-B14F-4D97-AF65-F5344CB8AC3E}">
        <p14:creationId xmlns:p14="http://schemas.microsoft.com/office/powerpoint/2010/main" val="181255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xmlns=""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8" name="Image 7">
            <a:extLst>
              <a:ext uri="{FF2B5EF4-FFF2-40B4-BE49-F238E27FC236}">
                <a16:creationId xmlns:a16="http://schemas.microsoft.com/office/drawing/2014/main" xmlns="" id="{6DEDFB47-B1D4-425F-B4FA-E8B55AFD88F3}"/>
              </a:ext>
            </a:extLst>
          </p:cNvPr>
          <p:cNvPicPr>
            <a:picLocks noChangeAspect="1"/>
          </p:cNvPicPr>
          <p:nvPr/>
        </p:nvPicPr>
        <p:blipFill>
          <a:blip r:embed="rId2"/>
          <a:stretch>
            <a:fillRect/>
          </a:stretch>
        </p:blipFill>
        <p:spPr>
          <a:xfrm>
            <a:off x="473878" y="1210949"/>
            <a:ext cx="8196243" cy="5250911"/>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xmlns="" id="{69A60FCE-6578-400A-82BC-D73D412A79AF}"/>
              </a:ext>
            </a:extLst>
          </p:cNvPr>
          <p:cNvPicPr>
            <a:picLocks noChangeAspect="1"/>
          </p:cNvPicPr>
          <p:nvPr/>
        </p:nvPicPr>
        <p:blipFill>
          <a:blip r:embed="rId2"/>
          <a:stretch>
            <a:fillRect/>
          </a:stretch>
        </p:blipFill>
        <p:spPr>
          <a:xfrm>
            <a:off x="4664281" y="1956799"/>
            <a:ext cx="4417279" cy="3523245"/>
          </a:xfrm>
          <a:prstGeom prst="rect">
            <a:avLst/>
          </a:prstGeom>
        </p:spPr>
      </p:pic>
      <p:pic>
        <p:nvPicPr>
          <p:cNvPr id="11" name="Image 10">
            <a:extLst>
              <a:ext uri="{FF2B5EF4-FFF2-40B4-BE49-F238E27FC236}">
                <a16:creationId xmlns:a16="http://schemas.microsoft.com/office/drawing/2014/main" xmlns="" id="{C7DFE4A6-B3DA-4306-8875-EC60775BF40B}"/>
              </a:ext>
            </a:extLst>
          </p:cNvPr>
          <p:cNvPicPr>
            <a:picLocks noChangeAspect="1"/>
          </p:cNvPicPr>
          <p:nvPr/>
        </p:nvPicPr>
        <p:blipFill>
          <a:blip r:embed="rId3"/>
          <a:stretch>
            <a:fillRect/>
          </a:stretch>
        </p:blipFill>
        <p:spPr>
          <a:xfrm>
            <a:off x="62439" y="1956798"/>
            <a:ext cx="4417278" cy="3523245"/>
          </a:xfrm>
          <a:prstGeom prst="rect">
            <a:avLst/>
          </a:prstGeom>
        </p:spPr>
      </p:pic>
      <p:sp>
        <p:nvSpPr>
          <p:cNvPr id="6" name="Rectangle 5">
            <a:extLst>
              <a:ext uri="{FF2B5EF4-FFF2-40B4-BE49-F238E27FC236}">
                <a16:creationId xmlns:a16="http://schemas.microsoft.com/office/drawing/2014/main" xmlns="" id="{671C3E2F-B32E-4C27-9198-23DE2DE10223}"/>
              </a:ext>
            </a:extLst>
          </p:cNvPr>
          <p:cNvSpPr/>
          <p:nvPr/>
        </p:nvSpPr>
        <p:spPr>
          <a:xfrm>
            <a:off x="-34791" y="6581001"/>
            <a:ext cx="8729222" cy="276999"/>
          </a:xfrm>
          <a:prstGeom prst="rect">
            <a:avLst/>
          </a:prstGeom>
        </p:spPr>
        <p:txBody>
          <a:bodyPr wrap="square">
            <a:spAutoFit/>
          </a:bodyPr>
          <a:lstStyle/>
          <a:p>
            <a:r>
              <a:rPr lang="en-US" sz="1200" dirty="0">
                <a:solidFill>
                  <a:srgbClr val="000000"/>
                </a:solidFill>
                <a:latin typeface="Calibri" panose="020F0502020204030204" pitchFamily="34" charset="0"/>
                <a:cs typeface="Calibri" panose="020F0502020204030204" pitchFamily="34" charset="0"/>
              </a:rPr>
              <a:t>3897 RUB =  59,29 USD (Average Hedge Rate) * 65,722 (USDRUB Fixing Bloomberg end of Month)</a:t>
            </a:r>
            <a:r>
              <a:rPr lang="en-US"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8968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2" name="Image 11">
            <a:extLst>
              <a:ext uri="{FF2B5EF4-FFF2-40B4-BE49-F238E27FC236}">
                <a16:creationId xmlns:a16="http://schemas.microsoft.com/office/drawing/2014/main" xmlns="" id="{62C0E85D-6BAF-4E09-AB50-433CA65FEE65}"/>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0" name="Image 9">
            <a:extLst>
              <a:ext uri="{FF2B5EF4-FFF2-40B4-BE49-F238E27FC236}">
                <a16:creationId xmlns:a16="http://schemas.microsoft.com/office/drawing/2014/main" xmlns="" id="{7E758E68-B70C-4892-BBBA-ACEF87E9EA38}"/>
              </a:ext>
            </a:extLst>
          </p:cNvPr>
          <p:cNvPicPr>
            <a:picLocks noChangeAspect="1"/>
          </p:cNvPicPr>
          <p:nvPr/>
        </p:nvPicPr>
        <p:blipFill>
          <a:blip r:embed="rId2"/>
          <a:stretch>
            <a:fillRect/>
          </a:stretch>
        </p:blipFill>
        <p:spPr>
          <a:xfrm>
            <a:off x="1114936" y="1130400"/>
            <a:ext cx="6914124" cy="5504360"/>
          </a:xfrm>
          <a:prstGeom prst="rect">
            <a:avLst/>
          </a:prstGeom>
        </p:spPr>
      </p:pic>
    </p:spTree>
    <p:extLst>
      <p:ext uri="{BB962C8B-B14F-4D97-AF65-F5344CB8AC3E}">
        <p14:creationId xmlns:p14="http://schemas.microsoft.com/office/powerpoint/2010/main" val="162620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xmlns="" id="{430A4C61-D7AC-43DE-AE8A-99C0E6E09908}"/>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9225098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7505</TotalTime>
  <Words>574</Words>
  <Application>Microsoft Office PowerPoint</Application>
  <PresentationFormat>Affichage à l'écran (4:3)</PresentationFormat>
  <Paragraphs>77</Paragraphs>
  <Slides>21</Slides>
  <Notes>4</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Inspiration</vt:lpstr>
      <vt:lpstr>1_Inspiration</vt:lpstr>
      <vt:lpstr> Global Hedge Position</vt:lpstr>
      <vt:lpstr>Contents</vt:lpstr>
      <vt:lpstr> </vt:lpstr>
      <vt:lpstr> </vt:lpstr>
      <vt:lpstr>Bitumen/RUB - Synthesis</vt:lpstr>
      <vt:lpstr>Russian subsidiary - 2019</vt:lpstr>
      <vt:lpstr>Polish subsidiary - Synthesis</vt:lpstr>
      <vt:lpstr>Polish subsidiary - 2019</vt:lpstr>
      <vt:lpstr>Turkish subsidiary - Synthesis</vt:lpstr>
      <vt:lpstr>Turkish subsidiary - 2019</vt:lpstr>
      <vt:lpstr>Spanish subsidiary - Synthesis</vt:lpstr>
      <vt:lpstr>Spanish subsidiary - 2019</vt:lpstr>
      <vt:lpstr>Malaysian subsidiary - Synthesis</vt:lpstr>
      <vt:lpstr>Malaysian subsidiary - 2019</vt:lpstr>
      <vt:lpstr>US subsidiary - Synthesis</vt:lpstr>
      <vt:lpstr>Bitumen/BRL - Synthesis</vt:lpstr>
      <vt:lpstr>Historical prices</vt:lpstr>
      <vt:lpstr>Historical prices</vt:lpstr>
      <vt:lpstr>Historical prices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821</cp:revision>
  <cp:lastPrinted>2019-02-12T13:53:47Z</cp:lastPrinted>
  <dcterms:created xsi:type="dcterms:W3CDTF">2010-04-23T15:09:35Z</dcterms:created>
  <dcterms:modified xsi:type="dcterms:W3CDTF">2019-03-05T08:53:12Z</dcterms:modified>
</cp:coreProperties>
</file>