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4"/>
  </p:notesMasterIdLst>
  <p:sldIdLst>
    <p:sldId id="256" r:id="rId3"/>
    <p:sldId id="466" r:id="rId4"/>
    <p:sldId id="476" r:id="rId5"/>
    <p:sldId id="541" r:id="rId6"/>
    <p:sldId id="523" r:id="rId7"/>
    <p:sldId id="540" r:id="rId8"/>
    <p:sldId id="524" r:id="rId9"/>
    <p:sldId id="532" r:id="rId10"/>
    <p:sldId id="525" r:id="rId11"/>
    <p:sldId id="536" r:id="rId12"/>
    <p:sldId id="526" r:id="rId13"/>
    <p:sldId id="531" r:id="rId14"/>
    <p:sldId id="534" r:id="rId15"/>
    <p:sldId id="542" r:id="rId16"/>
    <p:sldId id="493" r:id="rId17"/>
    <p:sldId id="533" r:id="rId18"/>
    <p:sldId id="520" r:id="rId19"/>
    <p:sldId id="528" r:id="rId20"/>
    <p:sldId id="539" r:id="rId21"/>
    <p:sldId id="409" r:id="rId22"/>
    <p:sldId id="410" r:id="rId23"/>
  </p:sldIdLst>
  <p:sldSz cx="9144000" cy="6858000" type="screen4x3"/>
  <p:notesSz cx="6805613" cy="9939338"/>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8012"/>
    <a:srgbClr val="00CC66"/>
    <a:srgbClr val="FF0000"/>
    <a:srgbClr val="BD8803"/>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537" autoAdjust="0"/>
    <p:restoredTop sz="96374" autoAdjust="0"/>
  </p:normalViewPr>
  <p:slideViewPr>
    <p:cSldViewPr snapToGrid="0">
      <p:cViewPr varScale="1">
        <p:scale>
          <a:sx n="85" d="100"/>
          <a:sy n="85" d="100"/>
        </p:scale>
        <p:origin x="-1445" y="-72"/>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1"/>
            <a:ext cx="2949302" cy="496427"/>
          </a:xfrm>
          <a:prstGeom prst="rect">
            <a:avLst/>
          </a:prstGeom>
        </p:spPr>
        <p:txBody>
          <a:bodyPr vert="horz" lIns="134473" tIns="67236" rIns="134473" bIns="67236" rtlCol="0"/>
          <a:lstStyle>
            <a:lvl1pPr algn="l" fontAlgn="auto">
              <a:spcBef>
                <a:spcPts val="0"/>
              </a:spcBef>
              <a:spcAft>
                <a:spcPts val="0"/>
              </a:spcAft>
              <a:defRPr sz="1800">
                <a:latin typeface="+mn-lt"/>
              </a:defRPr>
            </a:lvl1pPr>
          </a:lstStyle>
          <a:p>
            <a:pPr>
              <a:defRPr/>
            </a:pPr>
            <a:endParaRPr lang="fr-FR"/>
          </a:p>
        </p:txBody>
      </p:sp>
      <p:sp>
        <p:nvSpPr>
          <p:cNvPr id="3" name="Espace réservé de la date 2"/>
          <p:cNvSpPr>
            <a:spLocks noGrp="1"/>
          </p:cNvSpPr>
          <p:nvPr>
            <p:ph type="dt" idx="1"/>
          </p:nvPr>
        </p:nvSpPr>
        <p:spPr>
          <a:xfrm>
            <a:off x="3854790" y="1"/>
            <a:ext cx="2949302" cy="496427"/>
          </a:xfrm>
          <a:prstGeom prst="rect">
            <a:avLst/>
          </a:prstGeom>
        </p:spPr>
        <p:txBody>
          <a:bodyPr vert="horz" lIns="134473" tIns="67236" rIns="134473" bIns="67236" rtlCol="0"/>
          <a:lstStyle>
            <a:lvl1pPr algn="r" fontAlgn="auto">
              <a:spcBef>
                <a:spcPts val="0"/>
              </a:spcBef>
              <a:spcAft>
                <a:spcPts val="0"/>
              </a:spcAft>
              <a:defRPr sz="1800">
                <a:latin typeface="+mn-lt"/>
              </a:defRPr>
            </a:lvl1pPr>
          </a:lstStyle>
          <a:p>
            <a:pPr>
              <a:defRPr/>
            </a:pPr>
            <a:fld id="{D7E6CC61-8B47-4913-A23D-9C7D41B34782}" type="datetimeFigureOut">
              <a:rPr lang="fr-FR"/>
              <a:pPr>
                <a:defRPr/>
              </a:pPr>
              <a:t>04/04/2019</a:t>
            </a:fld>
            <a:endParaRPr lang="fr-FR" dirty="0"/>
          </a:p>
        </p:txBody>
      </p:sp>
      <p:sp>
        <p:nvSpPr>
          <p:cNvPr id="4" name="Espace réservé de l'image des diapositives 3"/>
          <p:cNvSpPr>
            <a:spLocks noGrp="1" noRot="1" noChangeAspect="1"/>
          </p:cNvSpPr>
          <p:nvPr>
            <p:ph type="sldImg" idx="2"/>
          </p:nvPr>
        </p:nvSpPr>
        <p:spPr>
          <a:xfrm>
            <a:off x="919163" y="746125"/>
            <a:ext cx="4967287" cy="3725863"/>
          </a:xfrm>
          <a:prstGeom prst="rect">
            <a:avLst/>
          </a:prstGeom>
          <a:noFill/>
          <a:ln w="12700">
            <a:solidFill>
              <a:prstClr val="black"/>
            </a:solidFill>
          </a:ln>
        </p:spPr>
        <p:txBody>
          <a:bodyPr vert="horz" lIns="134473" tIns="67236" rIns="134473" bIns="67236" rtlCol="0" anchor="ctr"/>
          <a:lstStyle/>
          <a:p>
            <a:pPr lvl="0"/>
            <a:endParaRPr lang="fr-FR" noProof="0" dirty="0"/>
          </a:p>
        </p:txBody>
      </p:sp>
      <p:sp>
        <p:nvSpPr>
          <p:cNvPr id="5" name="Espace réservé des commentaires 4"/>
          <p:cNvSpPr>
            <a:spLocks noGrp="1"/>
          </p:cNvSpPr>
          <p:nvPr>
            <p:ph type="body" sz="quarter" idx="3"/>
          </p:nvPr>
        </p:nvSpPr>
        <p:spPr>
          <a:xfrm>
            <a:off x="678735" y="4720684"/>
            <a:ext cx="5448143" cy="4472471"/>
          </a:xfrm>
          <a:prstGeom prst="rect">
            <a:avLst/>
          </a:prstGeom>
        </p:spPr>
        <p:txBody>
          <a:bodyPr vert="horz" lIns="134473" tIns="67236" rIns="134473" bIns="67236"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441369"/>
            <a:ext cx="2949302" cy="496427"/>
          </a:xfrm>
          <a:prstGeom prst="rect">
            <a:avLst/>
          </a:prstGeom>
        </p:spPr>
        <p:txBody>
          <a:bodyPr vert="horz" lIns="134473" tIns="67236" rIns="134473" bIns="67236" rtlCol="0" anchor="b"/>
          <a:lstStyle>
            <a:lvl1pPr algn="l" fontAlgn="auto">
              <a:spcBef>
                <a:spcPts val="0"/>
              </a:spcBef>
              <a:spcAft>
                <a:spcPts val="0"/>
              </a:spcAft>
              <a:defRPr sz="18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3854790" y="9441369"/>
            <a:ext cx="2949302" cy="496427"/>
          </a:xfrm>
          <a:prstGeom prst="rect">
            <a:avLst/>
          </a:prstGeom>
        </p:spPr>
        <p:txBody>
          <a:bodyPr vert="horz" lIns="134473" tIns="67236" rIns="134473" bIns="67236" rtlCol="0" anchor="b"/>
          <a:lstStyle>
            <a:lvl1pPr algn="r" fontAlgn="auto">
              <a:spcBef>
                <a:spcPts val="0"/>
              </a:spcBef>
              <a:spcAft>
                <a:spcPts val="0"/>
              </a:spcAft>
              <a:defRPr sz="18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pPr>
              <a:defRPr/>
            </a:pPr>
            <a:fld id="{801D8B6E-8953-46C1-A2E6-E95F79C90842}" type="slidenum">
              <a:rPr lang="fr-FR" smtClean="0"/>
              <a:pPr>
                <a:defRPr/>
              </a:pPr>
              <a:t>3</a:t>
            </a:fld>
            <a:endParaRPr lang="fr-FR" dirty="0"/>
          </a:p>
        </p:txBody>
      </p:sp>
    </p:spTree>
    <p:extLst>
      <p:ext uri="{BB962C8B-B14F-4D97-AF65-F5344CB8AC3E}">
        <p14:creationId xmlns:p14="http://schemas.microsoft.com/office/powerpoint/2010/main" val="1338279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pPr>
              <a:defRPr/>
            </a:pPr>
            <a:fld id="{801D8B6E-8953-46C1-A2E6-E95F79C90842}" type="slidenum">
              <a:rPr lang="fr-FR" smtClean="0"/>
              <a:pPr>
                <a:defRPr/>
              </a:pPr>
              <a:t>4</a:t>
            </a:fld>
            <a:endParaRPr lang="fr-FR" dirty="0"/>
          </a:p>
        </p:txBody>
      </p:sp>
    </p:spTree>
    <p:extLst>
      <p:ext uri="{BB962C8B-B14F-4D97-AF65-F5344CB8AC3E}">
        <p14:creationId xmlns:p14="http://schemas.microsoft.com/office/powerpoint/2010/main" val="14964235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pPr>
              <a:defRPr/>
            </a:pPr>
            <a:fld id="{801D8B6E-8953-46C1-A2E6-E95F79C90842}" type="slidenum">
              <a:rPr lang="fr-FR" smtClean="0"/>
              <a:pPr>
                <a:defRPr/>
              </a:pPr>
              <a:t>18</a:t>
            </a:fld>
            <a:endParaRPr lang="fr-FR" dirty="0"/>
          </a:p>
        </p:txBody>
      </p:sp>
    </p:spTree>
    <p:extLst>
      <p:ext uri="{BB962C8B-B14F-4D97-AF65-F5344CB8AC3E}">
        <p14:creationId xmlns:p14="http://schemas.microsoft.com/office/powerpoint/2010/main" val="17715898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pPr>
              <a:defRPr/>
            </a:pPr>
            <a:fld id="{801D8B6E-8953-46C1-A2E6-E95F79C90842}" type="slidenum">
              <a:rPr lang="fr-FR" smtClean="0"/>
              <a:pPr>
                <a:defRPr/>
              </a:pPr>
              <a:t>19</a:t>
            </a:fld>
            <a:endParaRPr lang="fr-FR" dirty="0"/>
          </a:p>
        </p:txBody>
      </p:sp>
    </p:spTree>
    <p:extLst>
      <p:ext uri="{BB962C8B-B14F-4D97-AF65-F5344CB8AC3E}">
        <p14:creationId xmlns:p14="http://schemas.microsoft.com/office/powerpoint/2010/main" val="36628195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4/4/2019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Image 7">
            <a:extLst>
              <a:ext uri="{FF2B5EF4-FFF2-40B4-BE49-F238E27FC236}">
                <a16:creationId xmlns:a16="http://schemas.microsoft.com/office/drawing/2014/main" xmlns="" id="{35282229-44C9-44B7-8B62-AA7853151010}"/>
              </a:ext>
            </a:extLst>
          </p:cNvPr>
          <p:cNvPicPr>
            <a:picLocks noChangeAspect="1"/>
          </p:cNvPicPr>
          <p:nvPr userDrawn="1"/>
        </p:nvPicPr>
        <p:blipFill>
          <a:blip r:embed="rId3"/>
          <a:stretch>
            <a:fillRect/>
          </a:stretch>
        </p:blipFill>
        <p:spPr>
          <a:xfrm>
            <a:off x="3390995" y="2494331"/>
            <a:ext cx="2465792" cy="784906"/>
          </a:xfrm>
          <a:prstGeom prst="rect">
            <a:avLst/>
          </a:prstGeom>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4/4/2019</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4/4/2019</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4/4/2019</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4/4/2019</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4/4/2019</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4/4/2019</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4/4/2019</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4/4/2019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4/4/2019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4/4/2019</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Image 6">
            <a:extLst>
              <a:ext uri="{FF2B5EF4-FFF2-40B4-BE49-F238E27FC236}">
                <a16:creationId xmlns:a16="http://schemas.microsoft.com/office/drawing/2014/main" xmlns="" id="{516C98AB-72AB-4957-9E87-BC62A12A85A4}"/>
              </a:ext>
            </a:extLst>
          </p:cNvPr>
          <p:cNvPicPr>
            <a:picLocks noChangeAspect="1"/>
          </p:cNvPicPr>
          <p:nvPr userDrawn="1"/>
        </p:nvPicPr>
        <p:blipFill>
          <a:blip r:embed="rId3"/>
          <a:stretch>
            <a:fillRect/>
          </a:stretch>
        </p:blipFill>
        <p:spPr>
          <a:xfrm>
            <a:off x="7759581" y="352186"/>
            <a:ext cx="1028105" cy="327264"/>
          </a:xfrm>
          <a:prstGeom prst="rect">
            <a:avLst/>
          </a:prstGeom>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4/4/2019</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4/4/2019</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4/4/2019</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4/4/2019</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4/4/2019</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4/4/2019</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4/4/2019</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4/4/2019</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4/4/2019</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4/4/2019</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4/4/2019</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4/4/2019</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4/4/2019</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4/4/2019</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4/4/2019</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4/4/2019</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4/4/2019</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4/4/2019</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4/4/2019</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4/4/2019</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4/4/2019</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4/4/2019</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4/4/2019</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4/4/2019</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4/4/2019</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4/4/2019</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329915" y="3592705"/>
            <a:ext cx="6742937" cy="784906"/>
          </a:xfrm>
        </p:spPr>
        <p:txBody>
          <a:bodyPr/>
          <a:lstStyle/>
          <a:p>
            <a:r>
              <a:rPr lang="en-GB" dirty="0"/>
              <a:t/>
            </a:r>
            <a:br>
              <a:rPr lang="en-GB" dirty="0"/>
            </a:br>
            <a:r>
              <a:rPr lang="fr-FR" dirty="0"/>
              <a:t>Global </a:t>
            </a:r>
            <a:r>
              <a:rPr lang="fr-FR" dirty="0" err="1"/>
              <a:t>Hedge</a:t>
            </a:r>
            <a:r>
              <a:rPr lang="fr-FR" dirty="0"/>
              <a:t> Position</a:t>
            </a: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dirty="0">
                <a:solidFill>
                  <a:srgbClr val="302421"/>
                </a:solidFill>
                <a:latin typeface="Calibri" pitchFamily="34" charset="0"/>
              </a:rPr>
              <a:t>31/03/2019</a:t>
            </a:r>
          </a:p>
        </p:txBody>
      </p:sp>
      <p:sp>
        <p:nvSpPr>
          <p:cNvPr id="7"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0" y="113288"/>
            <a:ext cx="9144000" cy="889577"/>
          </a:xfrm>
        </p:spPr>
        <p:txBody>
          <a:bodyPr/>
          <a:lstStyle/>
          <a:p>
            <a:r>
              <a:rPr lang="en-US" dirty="0"/>
              <a:t>Turkish subsidiary - 2019</a:t>
            </a:r>
          </a:p>
        </p:txBody>
      </p:sp>
      <p:sp>
        <p:nvSpPr>
          <p:cNvPr id="4" name="EtiquettePerformanceMIN">
            <a:extLst>
              <a:ext uri="{FF2B5EF4-FFF2-40B4-BE49-F238E27FC236}">
                <a16:creationId xmlns:a16="http://schemas.microsoft.com/office/drawing/2014/main" xmlns=""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7" name="Image 6">
            <a:extLst>
              <a:ext uri="{FF2B5EF4-FFF2-40B4-BE49-F238E27FC236}">
                <a16:creationId xmlns:a16="http://schemas.microsoft.com/office/drawing/2014/main" xmlns="" id="{E0455B4C-298C-4FF1-AB3A-B0BA5E702A78}"/>
              </a:ext>
            </a:extLst>
          </p:cNvPr>
          <p:cNvPicPr>
            <a:picLocks noChangeAspect="1"/>
          </p:cNvPicPr>
          <p:nvPr/>
        </p:nvPicPr>
        <p:blipFill>
          <a:blip r:embed="rId2"/>
          <a:stretch>
            <a:fillRect/>
          </a:stretch>
        </p:blipFill>
        <p:spPr>
          <a:xfrm>
            <a:off x="1114936" y="1128499"/>
            <a:ext cx="6914125" cy="5506459"/>
          </a:xfrm>
          <a:prstGeom prst="rect">
            <a:avLst/>
          </a:prstGeom>
        </p:spPr>
      </p:pic>
    </p:spTree>
    <p:extLst>
      <p:ext uri="{BB962C8B-B14F-4D97-AF65-F5344CB8AC3E}">
        <p14:creationId xmlns:p14="http://schemas.microsoft.com/office/powerpoint/2010/main" val="32544335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t>Spanish subsidiary - Synthesis</a:t>
            </a:r>
          </a:p>
        </p:txBody>
      </p:sp>
      <p:sp>
        <p:nvSpPr>
          <p:cNvPr id="4" name="EtiquetteSummaryMIN">
            <a:extLst>
              <a:ext uri="{FF2B5EF4-FFF2-40B4-BE49-F238E27FC236}">
                <a16:creationId xmlns:a16="http://schemas.microsoft.com/office/drawing/2014/main" xmlns=""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xmlns=""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10" name="Image 9">
            <a:extLst>
              <a:ext uri="{FF2B5EF4-FFF2-40B4-BE49-F238E27FC236}">
                <a16:creationId xmlns:a16="http://schemas.microsoft.com/office/drawing/2014/main" xmlns="" id="{8F9A1FD7-E590-4362-80F8-E2CBDC83A051}"/>
              </a:ext>
            </a:extLst>
          </p:cNvPr>
          <p:cNvPicPr>
            <a:picLocks noChangeAspect="1"/>
          </p:cNvPicPr>
          <p:nvPr/>
        </p:nvPicPr>
        <p:blipFill>
          <a:blip r:embed="rId2"/>
          <a:stretch>
            <a:fillRect/>
          </a:stretch>
        </p:blipFill>
        <p:spPr>
          <a:xfrm>
            <a:off x="473878" y="1215167"/>
            <a:ext cx="8196244" cy="5411870"/>
          </a:xfrm>
          <a:prstGeom prst="rect">
            <a:avLst/>
          </a:prstGeom>
        </p:spPr>
      </p:pic>
    </p:spTree>
    <p:extLst>
      <p:ext uri="{BB962C8B-B14F-4D97-AF65-F5344CB8AC3E}">
        <p14:creationId xmlns:p14="http://schemas.microsoft.com/office/powerpoint/2010/main" val="13080148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0" y="113288"/>
            <a:ext cx="9144000" cy="889577"/>
          </a:xfrm>
        </p:spPr>
        <p:txBody>
          <a:bodyPr/>
          <a:lstStyle/>
          <a:p>
            <a:r>
              <a:rPr lang="en-US" dirty="0"/>
              <a:t>Spanish subsidiary - 2019</a:t>
            </a:r>
          </a:p>
        </p:txBody>
      </p:sp>
      <p:sp>
        <p:nvSpPr>
          <p:cNvPr id="4" name="EtiquettePerformanceMIN">
            <a:extLst>
              <a:ext uri="{FF2B5EF4-FFF2-40B4-BE49-F238E27FC236}">
                <a16:creationId xmlns:a16="http://schemas.microsoft.com/office/drawing/2014/main" xmlns=""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xmlns=""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7" name="Image 6">
            <a:extLst>
              <a:ext uri="{FF2B5EF4-FFF2-40B4-BE49-F238E27FC236}">
                <a16:creationId xmlns:a16="http://schemas.microsoft.com/office/drawing/2014/main" xmlns="" id="{549592B0-5973-4E46-ACD6-CB43358F7485}"/>
              </a:ext>
            </a:extLst>
          </p:cNvPr>
          <p:cNvPicPr>
            <a:picLocks noChangeAspect="1"/>
          </p:cNvPicPr>
          <p:nvPr/>
        </p:nvPicPr>
        <p:blipFill>
          <a:blip r:embed="rId2"/>
          <a:stretch>
            <a:fillRect/>
          </a:stretch>
        </p:blipFill>
        <p:spPr>
          <a:xfrm>
            <a:off x="1114936" y="1130398"/>
            <a:ext cx="6914125" cy="5506459"/>
          </a:xfrm>
          <a:prstGeom prst="rect">
            <a:avLst/>
          </a:prstGeom>
        </p:spPr>
      </p:pic>
    </p:spTree>
    <p:extLst>
      <p:ext uri="{BB962C8B-B14F-4D97-AF65-F5344CB8AC3E}">
        <p14:creationId xmlns:p14="http://schemas.microsoft.com/office/powerpoint/2010/main" val="16871423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t>Malaysian subsidiary - Synthesis</a:t>
            </a:r>
          </a:p>
        </p:txBody>
      </p:sp>
      <p:sp>
        <p:nvSpPr>
          <p:cNvPr id="4" name="EtiquetteSummaryMIN">
            <a:extLst>
              <a:ext uri="{FF2B5EF4-FFF2-40B4-BE49-F238E27FC236}">
                <a16:creationId xmlns:a16="http://schemas.microsoft.com/office/drawing/2014/main" xmlns=""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xmlns=""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8" name="Image 7">
            <a:extLst>
              <a:ext uri="{FF2B5EF4-FFF2-40B4-BE49-F238E27FC236}">
                <a16:creationId xmlns:a16="http://schemas.microsoft.com/office/drawing/2014/main" xmlns="" id="{ECF34D57-C669-4638-9D09-B4DA449F627F}"/>
              </a:ext>
            </a:extLst>
          </p:cNvPr>
          <p:cNvPicPr>
            <a:picLocks noChangeAspect="1"/>
          </p:cNvPicPr>
          <p:nvPr/>
        </p:nvPicPr>
        <p:blipFill>
          <a:blip r:embed="rId2"/>
          <a:stretch>
            <a:fillRect/>
          </a:stretch>
        </p:blipFill>
        <p:spPr>
          <a:xfrm>
            <a:off x="473877" y="1215167"/>
            <a:ext cx="8196243" cy="5400302"/>
          </a:xfrm>
          <a:prstGeom prst="rect">
            <a:avLst/>
          </a:prstGeom>
        </p:spPr>
      </p:pic>
    </p:spTree>
    <p:extLst>
      <p:ext uri="{BB962C8B-B14F-4D97-AF65-F5344CB8AC3E}">
        <p14:creationId xmlns:p14="http://schemas.microsoft.com/office/powerpoint/2010/main" val="11652529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0" y="113288"/>
            <a:ext cx="9144000" cy="889577"/>
          </a:xfrm>
        </p:spPr>
        <p:txBody>
          <a:bodyPr/>
          <a:lstStyle/>
          <a:p>
            <a:r>
              <a:rPr lang="en-US" dirty="0"/>
              <a:t>Malaysian subsidiary - 2019</a:t>
            </a:r>
          </a:p>
        </p:txBody>
      </p:sp>
      <p:sp>
        <p:nvSpPr>
          <p:cNvPr id="4" name="EtiquettePerformanceMIN">
            <a:extLst>
              <a:ext uri="{FF2B5EF4-FFF2-40B4-BE49-F238E27FC236}">
                <a16:creationId xmlns:a16="http://schemas.microsoft.com/office/drawing/2014/main" xmlns=""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xmlns=""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8" name="Image 7">
            <a:extLst>
              <a:ext uri="{FF2B5EF4-FFF2-40B4-BE49-F238E27FC236}">
                <a16:creationId xmlns:a16="http://schemas.microsoft.com/office/drawing/2014/main" xmlns="" id="{5CCAE35A-338C-4D55-8FED-80ABD4AE34DD}"/>
              </a:ext>
            </a:extLst>
          </p:cNvPr>
          <p:cNvPicPr>
            <a:picLocks noChangeAspect="1"/>
          </p:cNvPicPr>
          <p:nvPr/>
        </p:nvPicPr>
        <p:blipFill>
          <a:blip r:embed="rId2"/>
          <a:stretch>
            <a:fillRect/>
          </a:stretch>
        </p:blipFill>
        <p:spPr>
          <a:xfrm>
            <a:off x="1114936" y="1130398"/>
            <a:ext cx="6914125" cy="5506459"/>
          </a:xfrm>
          <a:prstGeom prst="rect">
            <a:avLst/>
          </a:prstGeom>
        </p:spPr>
      </p:pic>
    </p:spTree>
    <p:extLst>
      <p:ext uri="{BB962C8B-B14F-4D97-AF65-F5344CB8AC3E}">
        <p14:creationId xmlns:p14="http://schemas.microsoft.com/office/powerpoint/2010/main" val="3518505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tiquetteSummaryMIN">
            <a:extLst>
              <a:ext uri="{FF2B5EF4-FFF2-40B4-BE49-F238E27FC236}">
                <a16:creationId xmlns:a16="http://schemas.microsoft.com/office/drawing/2014/main" xmlns=""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xmlns=""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13" name="Title">
            <a:extLst>
              <a:ext uri="{FF2B5EF4-FFF2-40B4-BE49-F238E27FC236}">
                <a16:creationId xmlns:a16="http://schemas.microsoft.com/office/drawing/2014/main" xmlns="" id="{507E54F5-0FC3-407E-B7AD-FA0378CEEFE9}"/>
              </a:ext>
            </a:extLst>
          </p:cNvPr>
          <p:cNvSpPr>
            <a:spLocks noGrp="1"/>
          </p:cNvSpPr>
          <p:nvPr>
            <p:ph type="title"/>
          </p:nvPr>
        </p:nvSpPr>
        <p:spPr>
          <a:xfrm>
            <a:off x="2247562" y="113288"/>
            <a:ext cx="4948238" cy="889577"/>
          </a:xfrm>
        </p:spPr>
        <p:txBody>
          <a:bodyPr/>
          <a:lstStyle/>
          <a:p>
            <a:r>
              <a:rPr lang="en-US" dirty="0"/>
              <a:t>US subsidiary - Synthesis</a:t>
            </a:r>
          </a:p>
        </p:txBody>
      </p:sp>
      <p:pic>
        <p:nvPicPr>
          <p:cNvPr id="7" name="Image 6">
            <a:extLst>
              <a:ext uri="{FF2B5EF4-FFF2-40B4-BE49-F238E27FC236}">
                <a16:creationId xmlns:a16="http://schemas.microsoft.com/office/drawing/2014/main" xmlns="" id="{E338BDAF-5FAD-4EE1-8EE2-DCCBCDD187EA}"/>
              </a:ext>
            </a:extLst>
          </p:cNvPr>
          <p:cNvPicPr>
            <a:picLocks noChangeAspect="1"/>
          </p:cNvPicPr>
          <p:nvPr/>
        </p:nvPicPr>
        <p:blipFill>
          <a:blip r:embed="rId2"/>
          <a:stretch>
            <a:fillRect/>
          </a:stretch>
        </p:blipFill>
        <p:spPr>
          <a:xfrm>
            <a:off x="473878" y="1215167"/>
            <a:ext cx="8196243" cy="5411869"/>
          </a:xfrm>
          <a:prstGeom prst="rect">
            <a:avLst/>
          </a:prstGeom>
        </p:spPr>
      </p:pic>
    </p:spTree>
    <p:extLst>
      <p:ext uri="{BB962C8B-B14F-4D97-AF65-F5344CB8AC3E}">
        <p14:creationId xmlns:p14="http://schemas.microsoft.com/office/powerpoint/2010/main" val="30293415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t>Bitumen/BRL - Synthesis</a:t>
            </a:r>
          </a:p>
        </p:txBody>
      </p:sp>
      <p:sp>
        <p:nvSpPr>
          <p:cNvPr id="4" name="EtiquetteSummaryMIN">
            <a:extLst>
              <a:ext uri="{FF2B5EF4-FFF2-40B4-BE49-F238E27FC236}">
                <a16:creationId xmlns:a16="http://schemas.microsoft.com/office/drawing/2014/main" xmlns=""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xmlns=""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7" name="Image 6">
            <a:extLst>
              <a:ext uri="{FF2B5EF4-FFF2-40B4-BE49-F238E27FC236}">
                <a16:creationId xmlns:a16="http://schemas.microsoft.com/office/drawing/2014/main" xmlns="" id="{96E8D7E9-E8D2-4E31-AC16-3A4B80F9B0E2}"/>
              </a:ext>
            </a:extLst>
          </p:cNvPr>
          <p:cNvPicPr>
            <a:picLocks noChangeAspect="1"/>
          </p:cNvPicPr>
          <p:nvPr/>
        </p:nvPicPr>
        <p:blipFill>
          <a:blip r:embed="rId2"/>
          <a:stretch>
            <a:fillRect/>
          </a:stretch>
        </p:blipFill>
        <p:spPr>
          <a:xfrm>
            <a:off x="473878" y="1215167"/>
            <a:ext cx="8196244" cy="5411870"/>
          </a:xfrm>
          <a:prstGeom prst="rect">
            <a:avLst/>
          </a:prstGeom>
        </p:spPr>
      </p:pic>
    </p:spTree>
    <p:extLst>
      <p:ext uri="{BB962C8B-B14F-4D97-AF65-F5344CB8AC3E}">
        <p14:creationId xmlns:p14="http://schemas.microsoft.com/office/powerpoint/2010/main" val="33543158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fr-FR" dirty="0" err="1"/>
              <a:t>Historical</a:t>
            </a:r>
            <a:r>
              <a:rPr lang="fr-FR" dirty="0"/>
              <a:t> </a:t>
            </a:r>
            <a:r>
              <a:rPr lang="fr-FR" dirty="0" err="1"/>
              <a:t>prices</a:t>
            </a:r>
            <a:endParaRPr lang="en-US" dirty="0"/>
          </a:p>
        </p:txBody>
      </p:sp>
      <p:pic>
        <p:nvPicPr>
          <p:cNvPr id="6" name="Image 5">
            <a:extLst>
              <a:ext uri="{FF2B5EF4-FFF2-40B4-BE49-F238E27FC236}">
                <a16:creationId xmlns:a16="http://schemas.microsoft.com/office/drawing/2014/main" xmlns="" id="{E63C9B4C-A118-4753-ADB0-2351F8F9CAEE}"/>
              </a:ext>
            </a:extLst>
          </p:cNvPr>
          <p:cNvPicPr>
            <a:picLocks noChangeAspect="1"/>
          </p:cNvPicPr>
          <p:nvPr/>
        </p:nvPicPr>
        <p:blipFill>
          <a:blip r:embed="rId2"/>
          <a:stretch>
            <a:fillRect/>
          </a:stretch>
        </p:blipFill>
        <p:spPr>
          <a:xfrm>
            <a:off x="0" y="999438"/>
            <a:ext cx="9144000" cy="5380099"/>
          </a:xfrm>
          <a:prstGeom prst="rect">
            <a:avLst/>
          </a:prstGeom>
        </p:spPr>
      </p:pic>
    </p:spTree>
    <p:extLst>
      <p:ext uri="{BB962C8B-B14F-4D97-AF65-F5344CB8AC3E}">
        <p14:creationId xmlns:p14="http://schemas.microsoft.com/office/powerpoint/2010/main" val="28979842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fr-FR" dirty="0" err="1"/>
              <a:t>Historical</a:t>
            </a:r>
            <a:r>
              <a:rPr lang="fr-FR" dirty="0"/>
              <a:t> </a:t>
            </a:r>
            <a:r>
              <a:rPr lang="fr-FR" dirty="0" err="1"/>
              <a:t>prices</a:t>
            </a:r>
            <a:endParaRPr lang="en-US" dirty="0"/>
          </a:p>
        </p:txBody>
      </p:sp>
      <p:sp>
        <p:nvSpPr>
          <p:cNvPr id="5" name="Rectangle 4">
            <a:extLst>
              <a:ext uri="{FF2B5EF4-FFF2-40B4-BE49-F238E27FC236}">
                <a16:creationId xmlns:a16="http://schemas.microsoft.com/office/drawing/2014/main" xmlns="" id="{5F1D7E7B-7DE7-48E8-B78D-F5381848A10C}"/>
              </a:ext>
            </a:extLst>
          </p:cNvPr>
          <p:cNvSpPr/>
          <p:nvPr/>
        </p:nvSpPr>
        <p:spPr>
          <a:xfrm>
            <a:off x="0" y="6636990"/>
            <a:ext cx="8569355" cy="215444"/>
          </a:xfrm>
          <a:prstGeom prst="rect">
            <a:avLst/>
          </a:prstGeom>
        </p:spPr>
        <p:txBody>
          <a:bodyPr wrap="square">
            <a:spAutoFit/>
          </a:bodyPr>
          <a:lstStyle/>
          <a:p>
            <a:r>
              <a:rPr lang="en-US" sz="800" dirty="0"/>
              <a:t>308,33 USD = 274,5 * 1,12325 (</a:t>
            </a:r>
            <a:r>
              <a:rPr lang="en-US" sz="800" dirty="0">
                <a:latin typeface="Calibri" panose="020F0502020204030204" pitchFamily="34" charset="0"/>
                <a:cs typeface="Calibri" panose="020F0502020204030204" pitchFamily="34" charset="0"/>
              </a:rPr>
              <a:t>EURUSD</a:t>
            </a:r>
            <a:r>
              <a:rPr lang="en-US" sz="800" dirty="0"/>
              <a:t> Fixing Bloomberg end of Month) </a:t>
            </a:r>
          </a:p>
        </p:txBody>
      </p:sp>
      <p:pic>
        <p:nvPicPr>
          <p:cNvPr id="6" name="Image 5">
            <a:extLst>
              <a:ext uri="{FF2B5EF4-FFF2-40B4-BE49-F238E27FC236}">
                <a16:creationId xmlns:a16="http://schemas.microsoft.com/office/drawing/2014/main" xmlns="" id="{A22D8975-D035-40D4-9997-6F5D96D869B9}"/>
              </a:ext>
            </a:extLst>
          </p:cNvPr>
          <p:cNvPicPr>
            <a:picLocks noChangeAspect="1"/>
          </p:cNvPicPr>
          <p:nvPr/>
        </p:nvPicPr>
        <p:blipFill>
          <a:blip r:embed="rId3"/>
          <a:stretch>
            <a:fillRect/>
          </a:stretch>
        </p:blipFill>
        <p:spPr>
          <a:xfrm>
            <a:off x="0" y="1002865"/>
            <a:ext cx="9144000" cy="5414713"/>
          </a:xfrm>
          <a:prstGeom prst="rect">
            <a:avLst/>
          </a:prstGeom>
        </p:spPr>
      </p:pic>
    </p:spTree>
    <p:extLst>
      <p:ext uri="{BB962C8B-B14F-4D97-AF65-F5344CB8AC3E}">
        <p14:creationId xmlns:p14="http://schemas.microsoft.com/office/powerpoint/2010/main" val="32494947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fr-FR" dirty="0" err="1"/>
              <a:t>Historical</a:t>
            </a:r>
            <a:r>
              <a:rPr lang="fr-FR" dirty="0"/>
              <a:t> </a:t>
            </a:r>
            <a:r>
              <a:rPr lang="fr-FR" dirty="0" err="1"/>
              <a:t>prices</a:t>
            </a:r>
            <a:endParaRPr lang="en-US" dirty="0"/>
          </a:p>
        </p:txBody>
      </p:sp>
      <p:sp>
        <p:nvSpPr>
          <p:cNvPr id="9" name="Rectangle 8">
            <a:extLst>
              <a:ext uri="{FF2B5EF4-FFF2-40B4-BE49-F238E27FC236}">
                <a16:creationId xmlns:a16="http://schemas.microsoft.com/office/drawing/2014/main" xmlns="" id="{1B3B0B0D-55B5-4B73-9787-8604949EDA26}"/>
              </a:ext>
            </a:extLst>
          </p:cNvPr>
          <p:cNvSpPr/>
          <p:nvPr/>
        </p:nvSpPr>
        <p:spPr>
          <a:xfrm>
            <a:off x="24479" y="6636990"/>
            <a:ext cx="9068499" cy="215444"/>
          </a:xfrm>
          <a:prstGeom prst="rect">
            <a:avLst/>
          </a:prstGeom>
        </p:spPr>
        <p:txBody>
          <a:bodyPr wrap="square">
            <a:spAutoFit/>
          </a:bodyPr>
          <a:lstStyle/>
          <a:p>
            <a:r>
              <a:rPr lang="en-US" sz="800" dirty="0">
                <a:solidFill>
                  <a:srgbClr val="000000"/>
                </a:solidFill>
                <a:latin typeface="Calibri" panose="020F0502020204030204" pitchFamily="34" charset="0"/>
              </a:rPr>
              <a:t>59,28 USD = </a:t>
            </a:r>
            <a:r>
              <a:rPr lang="en-US" sz="800" dirty="0">
                <a:solidFill>
                  <a:srgbClr val="000000"/>
                </a:solidFill>
                <a:cs typeface="Arial" panose="020B0604020202020204" pitchFamily="34" charset="0"/>
              </a:rPr>
              <a:t>Average</a:t>
            </a:r>
            <a:r>
              <a:rPr lang="en-US" sz="800" dirty="0">
                <a:solidFill>
                  <a:srgbClr val="000000"/>
                </a:solidFill>
                <a:latin typeface="Calibri" panose="020F0502020204030204" pitchFamily="34" charset="0"/>
              </a:rPr>
              <a:t> Strike Rate</a:t>
            </a:r>
            <a:endParaRPr lang="en-US" sz="800" dirty="0"/>
          </a:p>
        </p:txBody>
      </p:sp>
      <p:pic>
        <p:nvPicPr>
          <p:cNvPr id="7" name="Image 6">
            <a:extLst>
              <a:ext uri="{FF2B5EF4-FFF2-40B4-BE49-F238E27FC236}">
                <a16:creationId xmlns:a16="http://schemas.microsoft.com/office/drawing/2014/main" xmlns="" id="{B5ECDC38-9821-4C00-AA09-41F8E2DFEF1C}"/>
              </a:ext>
            </a:extLst>
          </p:cNvPr>
          <p:cNvPicPr>
            <a:picLocks noChangeAspect="1"/>
          </p:cNvPicPr>
          <p:nvPr/>
        </p:nvPicPr>
        <p:blipFill>
          <a:blip r:embed="rId3"/>
          <a:stretch>
            <a:fillRect/>
          </a:stretch>
        </p:blipFill>
        <p:spPr>
          <a:xfrm>
            <a:off x="0" y="1002866"/>
            <a:ext cx="9144000" cy="5414712"/>
          </a:xfrm>
          <a:prstGeom prst="rect">
            <a:avLst/>
          </a:prstGeom>
        </p:spPr>
      </p:pic>
    </p:spTree>
    <p:extLst>
      <p:ext uri="{BB962C8B-B14F-4D97-AF65-F5344CB8AC3E}">
        <p14:creationId xmlns:p14="http://schemas.microsoft.com/office/powerpoint/2010/main" val="2433359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647825" y="1559257"/>
            <a:ext cx="7848350" cy="3739485"/>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400" dirty="0">
                <a:latin typeface="Calibri" panose="020F0502020204030204" pitchFamily="34" charset="0"/>
              </a:rPr>
              <a:t>Global view</a:t>
            </a:r>
          </a:p>
          <a:p>
            <a:pPr marL="742950" lvl="1" indent="-285750">
              <a:lnSpc>
                <a:spcPct val="150000"/>
              </a:lnSpc>
              <a:spcBef>
                <a:spcPts val="600"/>
              </a:spcBef>
              <a:buFont typeface="Arial" panose="020B0604020202020204" pitchFamily="34" charset="0"/>
              <a:buChar char="•"/>
            </a:pPr>
            <a:r>
              <a:rPr lang="en-GB" dirty="0">
                <a:latin typeface="Calibri" panose="020F0502020204030204" pitchFamily="34" charset="0"/>
              </a:rPr>
              <a:t>Bitumen Hedging Summary</a:t>
            </a:r>
          </a:p>
          <a:p>
            <a:pPr marL="742950" lvl="1" indent="-285750">
              <a:lnSpc>
                <a:spcPct val="150000"/>
              </a:lnSpc>
              <a:spcBef>
                <a:spcPts val="600"/>
              </a:spcBef>
              <a:buFont typeface="Arial" panose="020B0604020202020204" pitchFamily="34" charset="0"/>
              <a:buChar char="•"/>
            </a:pPr>
            <a:r>
              <a:rPr lang="en-GB" dirty="0">
                <a:latin typeface="Calibri" panose="020F0502020204030204" pitchFamily="34" charset="0"/>
              </a:rPr>
              <a:t>RUB Hedging Summary</a:t>
            </a:r>
            <a:endParaRPr lang="en-GB" sz="1400" dirty="0">
              <a:latin typeface="Calibri" panose="020F0502020204030204" pitchFamily="34" charset="0"/>
            </a:endParaRPr>
          </a:p>
          <a:p>
            <a:pPr marL="742950" lvl="1" indent="-285750">
              <a:spcBef>
                <a:spcPts val="600"/>
              </a:spcBef>
              <a:buFont typeface="Arial" panose="020B0604020202020204" pitchFamily="34" charset="0"/>
              <a:buChar char="•"/>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400" dirty="0">
                <a:latin typeface="Calibri" panose="020F0502020204030204" pitchFamily="34" charset="0"/>
              </a:rPr>
              <a:t>Detailed analysis</a:t>
            </a:r>
          </a:p>
          <a:p>
            <a:pPr marL="742950" lvl="2" indent="-285750">
              <a:lnSpc>
                <a:spcPct val="150000"/>
              </a:lnSpc>
              <a:spcBef>
                <a:spcPts val="600"/>
              </a:spcBef>
              <a:buFont typeface="Arial" panose="020B0604020202020204" pitchFamily="34" charset="0"/>
              <a:buChar char="•"/>
            </a:pPr>
            <a:r>
              <a:rPr lang="en-GB" dirty="0">
                <a:latin typeface="Calibri" panose="020F0502020204030204" pitchFamily="34" charset="0"/>
              </a:rPr>
              <a:t>Synthesis by subsidiary/currency</a:t>
            </a:r>
          </a:p>
          <a:p>
            <a:pPr marL="742950" lvl="2" indent="-285750">
              <a:lnSpc>
                <a:spcPct val="150000"/>
              </a:lnSpc>
              <a:spcBef>
                <a:spcPts val="600"/>
              </a:spcBef>
              <a:buFont typeface="Arial" panose="020B0604020202020204" pitchFamily="34" charset="0"/>
              <a:buChar char="•"/>
            </a:pPr>
            <a:r>
              <a:rPr lang="en-GB" dirty="0">
                <a:latin typeface="Calibri" panose="020F0502020204030204" pitchFamily="34" charset="0"/>
              </a:rPr>
              <a:t>Historical prices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0519488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0" name="Rectangle 3"/>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Blandonnet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fr-FR" dirty="0"/>
              <a:t> </a:t>
            </a:r>
            <a:endParaRPr lang="en-US" dirty="0"/>
          </a:p>
        </p:txBody>
      </p:sp>
      <p:sp>
        <p:nvSpPr>
          <p:cNvPr id="5" name="Title">
            <a:extLst>
              <a:ext uri="{FF2B5EF4-FFF2-40B4-BE49-F238E27FC236}">
                <a16:creationId xmlns:a16="http://schemas.microsoft.com/office/drawing/2014/main" xmlns="" id="{533DA188-B1B2-4FCC-81C7-4565C09E97D1}"/>
              </a:ext>
            </a:extLst>
          </p:cNvPr>
          <p:cNvSpPr txBox="1">
            <a:spLocks/>
          </p:cNvSpPr>
          <p:nvPr/>
        </p:nvSpPr>
        <p:spPr bwMode="auto">
          <a:xfrm>
            <a:off x="0" y="113288"/>
            <a:ext cx="9144000" cy="889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r>
              <a:rPr lang="fr-FR" dirty="0" err="1"/>
              <a:t>Bitumen</a:t>
            </a:r>
            <a:r>
              <a:rPr lang="fr-FR" dirty="0"/>
              <a:t> </a:t>
            </a:r>
            <a:r>
              <a:rPr lang="fr-FR" dirty="0" err="1"/>
              <a:t>Hedging</a:t>
            </a:r>
            <a:r>
              <a:rPr lang="fr-FR" dirty="0"/>
              <a:t> </a:t>
            </a:r>
            <a:r>
              <a:rPr lang="fr-FR" dirty="0" err="1"/>
              <a:t>Summary</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12339"/>
            <a:ext cx="9144000" cy="387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705111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fr-FR" dirty="0"/>
              <a:t> </a:t>
            </a:r>
            <a:endParaRPr lang="en-US" dirty="0"/>
          </a:p>
        </p:txBody>
      </p:sp>
      <p:sp>
        <p:nvSpPr>
          <p:cNvPr id="5" name="Title">
            <a:extLst>
              <a:ext uri="{FF2B5EF4-FFF2-40B4-BE49-F238E27FC236}">
                <a16:creationId xmlns:a16="http://schemas.microsoft.com/office/drawing/2014/main" xmlns="" id="{533DA188-B1B2-4FCC-81C7-4565C09E97D1}"/>
              </a:ext>
            </a:extLst>
          </p:cNvPr>
          <p:cNvSpPr txBox="1">
            <a:spLocks/>
          </p:cNvSpPr>
          <p:nvPr/>
        </p:nvSpPr>
        <p:spPr bwMode="auto">
          <a:xfrm>
            <a:off x="0" y="113288"/>
            <a:ext cx="9144000" cy="889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r>
              <a:rPr lang="fr-FR" dirty="0"/>
              <a:t>RUB </a:t>
            </a:r>
            <a:r>
              <a:rPr lang="fr-FR" dirty="0" err="1"/>
              <a:t>Hedging</a:t>
            </a:r>
            <a:r>
              <a:rPr lang="fr-FR" dirty="0"/>
              <a:t> </a:t>
            </a:r>
            <a:r>
              <a:rPr lang="fr-FR" dirty="0" err="1"/>
              <a:t>Summary</a:t>
            </a:r>
            <a:endParaRPr lang="en-US" dirty="0"/>
          </a:p>
        </p:txBody>
      </p:sp>
      <p:sp>
        <p:nvSpPr>
          <p:cNvPr id="6" name="ZoneTexte 5">
            <a:extLst>
              <a:ext uri="{FF2B5EF4-FFF2-40B4-BE49-F238E27FC236}">
                <a16:creationId xmlns:a16="http://schemas.microsoft.com/office/drawing/2014/main" xmlns="" id="{2EF7C095-4788-43EA-9420-65E1A12EE80A}"/>
              </a:ext>
            </a:extLst>
          </p:cNvPr>
          <p:cNvSpPr txBox="1"/>
          <p:nvPr/>
        </p:nvSpPr>
        <p:spPr>
          <a:xfrm>
            <a:off x="0" y="4232243"/>
            <a:ext cx="3137462" cy="276999"/>
          </a:xfrm>
          <a:prstGeom prst="rect">
            <a:avLst/>
          </a:prstGeom>
          <a:noFill/>
        </p:spPr>
        <p:txBody>
          <a:bodyPr wrap="none" rtlCol="0">
            <a:spAutoFit/>
          </a:bodyPr>
          <a:lstStyle/>
          <a:p>
            <a:r>
              <a:rPr lang="en-US" sz="1200" dirty="0">
                <a:latin typeface="Calibri" panose="020F0502020204030204" pitchFamily="34" charset="0"/>
                <a:cs typeface="Calibri" panose="020F0502020204030204" pitchFamily="34" charset="0"/>
              </a:rPr>
              <a:t>Conversion rate from Brent barrels to MT : 7,33</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2358637"/>
            <a:ext cx="9137419" cy="17113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125546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t>Bitumen/RUB - Synthesis</a:t>
            </a:r>
          </a:p>
        </p:txBody>
      </p:sp>
      <p:sp>
        <p:nvSpPr>
          <p:cNvPr id="4" name="EtiquetteSummaryMIN">
            <a:extLst>
              <a:ext uri="{FF2B5EF4-FFF2-40B4-BE49-F238E27FC236}">
                <a16:creationId xmlns:a16="http://schemas.microsoft.com/office/drawing/2014/main" xmlns=""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xmlns=""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6" name="ZoneTexte 5">
            <a:extLst>
              <a:ext uri="{FF2B5EF4-FFF2-40B4-BE49-F238E27FC236}">
                <a16:creationId xmlns:a16="http://schemas.microsoft.com/office/drawing/2014/main" xmlns="" id="{2EF7C095-4788-43EA-9420-65E1A12EE80A}"/>
              </a:ext>
            </a:extLst>
          </p:cNvPr>
          <p:cNvSpPr txBox="1"/>
          <p:nvPr/>
        </p:nvSpPr>
        <p:spPr>
          <a:xfrm>
            <a:off x="0" y="6581001"/>
            <a:ext cx="3137462" cy="276999"/>
          </a:xfrm>
          <a:prstGeom prst="rect">
            <a:avLst/>
          </a:prstGeom>
          <a:noFill/>
        </p:spPr>
        <p:txBody>
          <a:bodyPr wrap="none" rtlCol="0">
            <a:spAutoFit/>
          </a:bodyPr>
          <a:lstStyle/>
          <a:p>
            <a:r>
              <a:rPr lang="en-US" sz="1200" dirty="0">
                <a:latin typeface="Calibri" panose="020F0502020204030204" pitchFamily="34" charset="0"/>
                <a:cs typeface="Calibri" panose="020F0502020204030204" pitchFamily="34" charset="0"/>
              </a:rPr>
              <a:t>Conversion rate from Brent barrels to MT : 7,33</a:t>
            </a:r>
          </a:p>
        </p:txBody>
      </p:sp>
      <p:pic>
        <p:nvPicPr>
          <p:cNvPr id="8" name="Image 7">
            <a:extLst>
              <a:ext uri="{FF2B5EF4-FFF2-40B4-BE49-F238E27FC236}">
                <a16:creationId xmlns:a16="http://schemas.microsoft.com/office/drawing/2014/main" xmlns="" id="{6DEDFB47-B1D4-425F-B4FA-E8B55AFD88F3}"/>
              </a:ext>
            </a:extLst>
          </p:cNvPr>
          <p:cNvPicPr>
            <a:picLocks noChangeAspect="1"/>
          </p:cNvPicPr>
          <p:nvPr/>
        </p:nvPicPr>
        <p:blipFill>
          <a:blip r:embed="rId2"/>
          <a:stretch>
            <a:fillRect/>
          </a:stretch>
        </p:blipFill>
        <p:spPr>
          <a:xfrm>
            <a:off x="473878" y="1210949"/>
            <a:ext cx="8196243" cy="5250911"/>
          </a:xfrm>
          <a:prstGeom prst="rect">
            <a:avLst/>
          </a:prstGeom>
        </p:spPr>
      </p:pic>
    </p:spTree>
    <p:extLst>
      <p:ext uri="{BB962C8B-B14F-4D97-AF65-F5344CB8AC3E}">
        <p14:creationId xmlns:p14="http://schemas.microsoft.com/office/powerpoint/2010/main" val="24659796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0" y="113288"/>
            <a:ext cx="9144000" cy="889577"/>
          </a:xfrm>
        </p:spPr>
        <p:txBody>
          <a:bodyPr/>
          <a:lstStyle/>
          <a:p>
            <a:r>
              <a:rPr lang="en-US" dirty="0"/>
              <a:t>Russian subsidiary - 2019</a:t>
            </a:r>
          </a:p>
        </p:txBody>
      </p:sp>
      <p:sp>
        <p:nvSpPr>
          <p:cNvPr id="4" name="EtiquettePerformanceMIN">
            <a:extLst>
              <a:ext uri="{FF2B5EF4-FFF2-40B4-BE49-F238E27FC236}">
                <a16:creationId xmlns:a16="http://schemas.microsoft.com/office/drawing/2014/main" xmlns=""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xmlns="" id="{EA4C740E-97F8-42D5-A00A-F32415F0AF8A}"/>
              </a:ext>
            </a:extLst>
          </p:cNvPr>
          <p:cNvSpPr txBox="1">
            <a:spLocks/>
          </p:cNvSpPr>
          <p:nvPr/>
        </p:nvSpPr>
        <p:spPr bwMode="auto">
          <a:xfrm>
            <a:off x="2700020" y="3718423"/>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6" name="Rectangle 5">
            <a:extLst>
              <a:ext uri="{FF2B5EF4-FFF2-40B4-BE49-F238E27FC236}">
                <a16:creationId xmlns:a16="http://schemas.microsoft.com/office/drawing/2014/main" xmlns="" id="{671C3E2F-B32E-4C27-9198-23DE2DE10223}"/>
              </a:ext>
            </a:extLst>
          </p:cNvPr>
          <p:cNvSpPr/>
          <p:nvPr/>
        </p:nvSpPr>
        <p:spPr>
          <a:xfrm>
            <a:off x="-34791" y="6581001"/>
            <a:ext cx="8729222" cy="276999"/>
          </a:xfrm>
          <a:prstGeom prst="rect">
            <a:avLst/>
          </a:prstGeom>
        </p:spPr>
        <p:txBody>
          <a:bodyPr wrap="square">
            <a:spAutoFit/>
          </a:bodyPr>
          <a:lstStyle/>
          <a:p>
            <a:r>
              <a:rPr lang="en-US" sz="1200" dirty="0">
                <a:solidFill>
                  <a:srgbClr val="000000"/>
                </a:solidFill>
                <a:latin typeface="Calibri" panose="020F0502020204030204" pitchFamily="34" charset="0"/>
                <a:cs typeface="Calibri" panose="020F0502020204030204" pitchFamily="34" charset="0"/>
              </a:rPr>
              <a:t>3844 RUB =  59,28 USD (Average Hedge Rate) * 64,846 (USDRUB Fixing Bloomberg end of Month)</a:t>
            </a:r>
            <a:r>
              <a:rPr lang="en-US" sz="1200" dirty="0">
                <a:latin typeface="Calibri" panose="020F0502020204030204" pitchFamily="34" charset="0"/>
                <a:cs typeface="Calibri" panose="020F0502020204030204" pitchFamily="34" charset="0"/>
              </a:rPr>
              <a:t> </a:t>
            </a:r>
          </a:p>
        </p:txBody>
      </p:sp>
      <p:pic>
        <p:nvPicPr>
          <p:cNvPr id="12" name="Image 11">
            <a:extLst>
              <a:ext uri="{FF2B5EF4-FFF2-40B4-BE49-F238E27FC236}">
                <a16:creationId xmlns:a16="http://schemas.microsoft.com/office/drawing/2014/main" xmlns="" id="{3AC22267-5C30-4930-99EE-5C892515DDE7}"/>
              </a:ext>
            </a:extLst>
          </p:cNvPr>
          <p:cNvPicPr>
            <a:picLocks noChangeAspect="1"/>
          </p:cNvPicPr>
          <p:nvPr/>
        </p:nvPicPr>
        <p:blipFill>
          <a:blip r:embed="rId2"/>
          <a:stretch>
            <a:fillRect/>
          </a:stretch>
        </p:blipFill>
        <p:spPr>
          <a:xfrm>
            <a:off x="4664281" y="1956799"/>
            <a:ext cx="4417280" cy="3523244"/>
          </a:xfrm>
          <a:prstGeom prst="rect">
            <a:avLst/>
          </a:prstGeom>
        </p:spPr>
      </p:pic>
      <p:pic>
        <p:nvPicPr>
          <p:cNvPr id="10" name="Image 9">
            <a:extLst>
              <a:ext uri="{FF2B5EF4-FFF2-40B4-BE49-F238E27FC236}">
                <a16:creationId xmlns:a16="http://schemas.microsoft.com/office/drawing/2014/main" xmlns="" id="{D88527FC-427A-4034-909F-D4937270C9F7}"/>
              </a:ext>
            </a:extLst>
          </p:cNvPr>
          <p:cNvPicPr>
            <a:picLocks noChangeAspect="1"/>
          </p:cNvPicPr>
          <p:nvPr/>
        </p:nvPicPr>
        <p:blipFill>
          <a:blip r:embed="rId3"/>
          <a:stretch>
            <a:fillRect/>
          </a:stretch>
        </p:blipFill>
        <p:spPr>
          <a:xfrm>
            <a:off x="62438" y="1956799"/>
            <a:ext cx="4417279" cy="3523244"/>
          </a:xfrm>
          <a:prstGeom prst="rect">
            <a:avLst/>
          </a:prstGeom>
        </p:spPr>
      </p:pic>
    </p:spTree>
    <p:extLst>
      <p:ext uri="{BB962C8B-B14F-4D97-AF65-F5344CB8AC3E}">
        <p14:creationId xmlns:p14="http://schemas.microsoft.com/office/powerpoint/2010/main" val="37896855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t>Polish subsidiary - Synthesis</a:t>
            </a:r>
          </a:p>
        </p:txBody>
      </p:sp>
      <p:sp>
        <p:nvSpPr>
          <p:cNvPr id="4" name="EtiquetteSummaryMIN">
            <a:extLst>
              <a:ext uri="{FF2B5EF4-FFF2-40B4-BE49-F238E27FC236}">
                <a16:creationId xmlns:a16="http://schemas.microsoft.com/office/drawing/2014/main" xmlns=""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xmlns=""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12" name="Image 11">
            <a:extLst>
              <a:ext uri="{FF2B5EF4-FFF2-40B4-BE49-F238E27FC236}">
                <a16:creationId xmlns:a16="http://schemas.microsoft.com/office/drawing/2014/main" xmlns="" id="{62C0E85D-6BAF-4E09-AB50-433CA65FEE65}"/>
              </a:ext>
            </a:extLst>
          </p:cNvPr>
          <p:cNvPicPr>
            <a:picLocks noChangeAspect="1"/>
          </p:cNvPicPr>
          <p:nvPr/>
        </p:nvPicPr>
        <p:blipFill>
          <a:blip r:embed="rId2"/>
          <a:stretch>
            <a:fillRect/>
          </a:stretch>
        </p:blipFill>
        <p:spPr>
          <a:xfrm>
            <a:off x="473877" y="1208693"/>
            <a:ext cx="8196243" cy="5411870"/>
          </a:xfrm>
          <a:prstGeom prst="rect">
            <a:avLst/>
          </a:prstGeom>
        </p:spPr>
      </p:pic>
    </p:spTree>
    <p:extLst>
      <p:ext uri="{BB962C8B-B14F-4D97-AF65-F5344CB8AC3E}">
        <p14:creationId xmlns:p14="http://schemas.microsoft.com/office/powerpoint/2010/main" val="20656714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0" y="113288"/>
            <a:ext cx="9144000" cy="889577"/>
          </a:xfrm>
        </p:spPr>
        <p:txBody>
          <a:bodyPr/>
          <a:lstStyle/>
          <a:p>
            <a:r>
              <a:rPr lang="en-US" dirty="0"/>
              <a:t>Polish subsidiary - 2019</a:t>
            </a:r>
          </a:p>
        </p:txBody>
      </p:sp>
      <p:sp>
        <p:nvSpPr>
          <p:cNvPr id="4" name="EtiquettePerformanceMIN">
            <a:extLst>
              <a:ext uri="{FF2B5EF4-FFF2-40B4-BE49-F238E27FC236}">
                <a16:creationId xmlns:a16="http://schemas.microsoft.com/office/drawing/2014/main" xmlns=""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xmlns="" id="{EA4C740E-97F8-42D5-A00A-F32415F0AF8A}"/>
              </a:ext>
            </a:extLst>
          </p:cNvPr>
          <p:cNvSpPr txBox="1">
            <a:spLocks/>
          </p:cNvSpPr>
          <p:nvPr/>
        </p:nvSpPr>
        <p:spPr bwMode="auto">
          <a:xfrm>
            <a:off x="2700020" y="3718423"/>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8" name="Image 7">
            <a:extLst>
              <a:ext uri="{FF2B5EF4-FFF2-40B4-BE49-F238E27FC236}">
                <a16:creationId xmlns:a16="http://schemas.microsoft.com/office/drawing/2014/main" xmlns="" id="{4A29A0A5-31CF-46C1-A73D-CF0E9FBCE2FD}"/>
              </a:ext>
            </a:extLst>
          </p:cNvPr>
          <p:cNvPicPr>
            <a:picLocks noChangeAspect="1"/>
          </p:cNvPicPr>
          <p:nvPr/>
        </p:nvPicPr>
        <p:blipFill>
          <a:blip r:embed="rId2"/>
          <a:stretch>
            <a:fillRect/>
          </a:stretch>
        </p:blipFill>
        <p:spPr>
          <a:xfrm>
            <a:off x="1114936" y="1130400"/>
            <a:ext cx="6911490" cy="5504360"/>
          </a:xfrm>
          <a:prstGeom prst="rect">
            <a:avLst/>
          </a:prstGeom>
        </p:spPr>
      </p:pic>
    </p:spTree>
    <p:extLst>
      <p:ext uri="{BB962C8B-B14F-4D97-AF65-F5344CB8AC3E}">
        <p14:creationId xmlns:p14="http://schemas.microsoft.com/office/powerpoint/2010/main" val="16262041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t>Turkish subsidiary - Synthesis</a:t>
            </a:r>
          </a:p>
        </p:txBody>
      </p:sp>
      <p:sp>
        <p:nvSpPr>
          <p:cNvPr id="4" name="EtiquetteSummaryMIN">
            <a:extLst>
              <a:ext uri="{FF2B5EF4-FFF2-40B4-BE49-F238E27FC236}">
                <a16:creationId xmlns:a16="http://schemas.microsoft.com/office/drawing/2014/main" xmlns=""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xmlns=""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8" name="Image 7">
            <a:extLst>
              <a:ext uri="{FF2B5EF4-FFF2-40B4-BE49-F238E27FC236}">
                <a16:creationId xmlns:a16="http://schemas.microsoft.com/office/drawing/2014/main" xmlns="" id="{430A4C61-D7AC-43DE-AE8A-99C0E6E09908}"/>
              </a:ext>
            </a:extLst>
          </p:cNvPr>
          <p:cNvPicPr>
            <a:picLocks noChangeAspect="1"/>
          </p:cNvPicPr>
          <p:nvPr/>
        </p:nvPicPr>
        <p:blipFill>
          <a:blip r:embed="rId2"/>
          <a:stretch>
            <a:fillRect/>
          </a:stretch>
        </p:blipFill>
        <p:spPr>
          <a:xfrm>
            <a:off x="473877" y="1208693"/>
            <a:ext cx="8196243" cy="5411870"/>
          </a:xfrm>
          <a:prstGeom prst="rect">
            <a:avLst/>
          </a:prstGeom>
        </p:spPr>
      </p:pic>
    </p:spTree>
    <p:extLst>
      <p:ext uri="{BB962C8B-B14F-4D97-AF65-F5344CB8AC3E}">
        <p14:creationId xmlns:p14="http://schemas.microsoft.com/office/powerpoint/2010/main" val="2922509863"/>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7582</TotalTime>
  <Words>574</Words>
  <Application>Microsoft Office PowerPoint</Application>
  <PresentationFormat>Affichage à l'écran (4:3)</PresentationFormat>
  <Paragraphs>77</Paragraphs>
  <Slides>21</Slides>
  <Notes>4</Notes>
  <HiddenSlides>0</HiddenSlides>
  <MMClips>0</MMClips>
  <ScaleCrop>false</ScaleCrop>
  <HeadingPairs>
    <vt:vector size="4" baseType="variant">
      <vt:variant>
        <vt:lpstr>Thème</vt:lpstr>
      </vt:variant>
      <vt:variant>
        <vt:i4>2</vt:i4>
      </vt:variant>
      <vt:variant>
        <vt:lpstr>Titres des diapositives</vt:lpstr>
      </vt:variant>
      <vt:variant>
        <vt:i4>21</vt:i4>
      </vt:variant>
    </vt:vector>
  </HeadingPairs>
  <TitlesOfParts>
    <vt:vector size="23" baseType="lpstr">
      <vt:lpstr>Inspiration</vt:lpstr>
      <vt:lpstr>1_Inspiration</vt:lpstr>
      <vt:lpstr> Global Hedge Position</vt:lpstr>
      <vt:lpstr>Contents</vt:lpstr>
      <vt:lpstr> </vt:lpstr>
      <vt:lpstr> </vt:lpstr>
      <vt:lpstr>Bitumen/RUB - Synthesis</vt:lpstr>
      <vt:lpstr>Russian subsidiary - 2019</vt:lpstr>
      <vt:lpstr>Polish subsidiary - Synthesis</vt:lpstr>
      <vt:lpstr>Polish subsidiary - 2019</vt:lpstr>
      <vt:lpstr>Turkish subsidiary - Synthesis</vt:lpstr>
      <vt:lpstr>Turkish subsidiary - 2019</vt:lpstr>
      <vt:lpstr>Spanish subsidiary - Synthesis</vt:lpstr>
      <vt:lpstr>Spanish subsidiary - 2019</vt:lpstr>
      <vt:lpstr>Malaysian subsidiary - Synthesis</vt:lpstr>
      <vt:lpstr>Malaysian subsidiary - 2019</vt:lpstr>
      <vt:lpstr>US subsidiary - Synthesis</vt:lpstr>
      <vt:lpstr>Bitumen/BRL - Synthesis</vt:lpstr>
      <vt:lpstr>Historical prices</vt:lpstr>
      <vt:lpstr>Historical prices</vt:lpstr>
      <vt:lpstr>Historical prices</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Maxime Dentroux - Kerius Finance</cp:lastModifiedBy>
  <cp:revision>837</cp:revision>
  <cp:lastPrinted>2019-02-12T13:53:47Z</cp:lastPrinted>
  <dcterms:created xsi:type="dcterms:W3CDTF">2010-04-23T15:09:35Z</dcterms:created>
  <dcterms:modified xsi:type="dcterms:W3CDTF">2019-04-04T07:58:21Z</dcterms:modified>
</cp:coreProperties>
</file>