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545" r:id="rId6"/>
    <p:sldId id="523" r:id="rId7"/>
    <p:sldId id="540" r:id="rId8"/>
    <p:sldId id="524" r:id="rId9"/>
    <p:sldId id="532" r:id="rId10"/>
    <p:sldId id="543" r:id="rId11"/>
    <p:sldId id="525" r:id="rId12"/>
    <p:sldId id="536" r:id="rId13"/>
    <p:sldId id="526" r:id="rId14"/>
    <p:sldId id="531" r:id="rId15"/>
    <p:sldId id="544" r:id="rId16"/>
    <p:sldId id="534" r:id="rId17"/>
    <p:sldId id="542" r:id="rId18"/>
    <p:sldId id="493" r:id="rId19"/>
    <p:sldId id="533" r:id="rId20"/>
    <p:sldId id="520" r:id="rId21"/>
    <p:sldId id="528" r:id="rId22"/>
    <p:sldId id="539" r:id="rId23"/>
    <p:sldId id="409" r:id="rId24"/>
    <p:sldId id="410" r:id="rId2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4" d="100"/>
          <a:sy n="114" d="100"/>
        </p:scale>
        <p:origin x="170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30/04/2019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30A4C61-D7AC-43DE-AE8A-99C0E6E09908}"/>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EF6ED94-90B2-43DF-8EC7-5928A7B90FE9}"/>
              </a:ext>
            </a:extLst>
          </p:cNvPr>
          <p:cNvPicPr>
            <a:picLocks noChangeAspect="1"/>
          </p:cNvPicPr>
          <p:nvPr/>
        </p:nvPicPr>
        <p:blipFill>
          <a:blip r:embed="rId2"/>
          <a:stretch>
            <a:fillRect/>
          </a:stretch>
        </p:blipFill>
        <p:spPr>
          <a:xfrm>
            <a:off x="1114936" y="1128499"/>
            <a:ext cx="6914125" cy="5506458"/>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996DDAD-65CE-4FC1-8EE3-8E31D6D030EE}"/>
              </a:ext>
            </a:extLst>
          </p:cNvPr>
          <p:cNvPicPr>
            <a:picLocks noChangeAspect="1"/>
          </p:cNvPicPr>
          <p:nvPr/>
        </p:nvPicPr>
        <p:blipFill>
          <a:blip r:embed="rId2"/>
          <a:stretch>
            <a:fillRect/>
          </a:stretch>
        </p:blipFill>
        <p:spPr>
          <a:xfrm>
            <a:off x="527398" y="1215167"/>
            <a:ext cx="8196244" cy="5411870"/>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31851482-7175-4D6A-B0FA-437081A04444}"/>
              </a:ext>
            </a:extLst>
          </p:cNvPr>
          <p:cNvPicPr>
            <a:picLocks noChangeAspect="1"/>
          </p:cNvPicPr>
          <p:nvPr/>
        </p:nvPicPr>
        <p:blipFill>
          <a:blip r:embed="rId2"/>
          <a:stretch>
            <a:fillRect/>
          </a:stretch>
        </p:blipFill>
        <p:spPr>
          <a:xfrm>
            <a:off x="1114936" y="1130397"/>
            <a:ext cx="6914125" cy="5506459"/>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5999B9B-11D2-4A74-84C1-84AB7130D94C}"/>
              </a:ext>
            </a:extLst>
          </p:cNvPr>
          <p:cNvPicPr>
            <a:picLocks noChangeAspect="1"/>
          </p:cNvPicPr>
          <p:nvPr/>
        </p:nvPicPr>
        <p:blipFill>
          <a:blip r:embed="rId2"/>
          <a:stretch>
            <a:fillRect/>
          </a:stretch>
        </p:blipFill>
        <p:spPr>
          <a:xfrm>
            <a:off x="1114936" y="1130397"/>
            <a:ext cx="6914125" cy="5506459"/>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ECF34D57-C669-4638-9D09-B4DA449F627F}"/>
              </a:ext>
            </a:extLst>
          </p:cNvPr>
          <p:cNvPicPr>
            <a:picLocks noChangeAspect="1"/>
          </p:cNvPicPr>
          <p:nvPr/>
        </p:nvPicPr>
        <p:blipFill>
          <a:blip r:embed="rId2"/>
          <a:stretch>
            <a:fillRect/>
          </a:stretch>
        </p:blipFill>
        <p:spPr>
          <a:xfrm>
            <a:off x="473877" y="1215167"/>
            <a:ext cx="8196243" cy="5400302"/>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646BBBC-AB2B-400B-AA62-EFEA9E5995B0}"/>
              </a:ext>
            </a:extLst>
          </p:cNvPr>
          <p:cNvPicPr>
            <a:picLocks noChangeAspect="1"/>
          </p:cNvPicPr>
          <p:nvPr/>
        </p:nvPicPr>
        <p:blipFill>
          <a:blip r:embed="rId2"/>
          <a:stretch>
            <a:fillRect/>
          </a:stretch>
        </p:blipFill>
        <p:spPr>
          <a:xfrm>
            <a:off x="1114936" y="1130398"/>
            <a:ext cx="6914125" cy="5506458"/>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13" name="Title">
            <a:extLst>
              <a:ext uri="{FF2B5EF4-FFF2-40B4-BE49-F238E27FC236}">
                <a16:creationId xmlns:a16="http://schemas.microsoft.com/office/drawing/2014/main" id="{507E54F5-0FC3-407E-B7AD-FA0378CEEFE9}"/>
              </a:ext>
            </a:extLst>
          </p:cNvPr>
          <p:cNvSpPr>
            <a:spLocks noGrp="1"/>
          </p:cNvSpPr>
          <p:nvPr>
            <p:ph type="title"/>
          </p:nvPr>
        </p:nvSpPr>
        <p:spPr>
          <a:xfrm>
            <a:off x="2247562" y="113288"/>
            <a:ext cx="4948238" cy="889577"/>
          </a:xfrm>
        </p:spPr>
        <p:txBody>
          <a:bodyPr/>
          <a:lstStyle/>
          <a:p>
            <a:r>
              <a:rPr lang="en-US" dirty="0"/>
              <a:t>US subsidiary - Synthesis</a:t>
            </a:r>
          </a:p>
        </p:txBody>
      </p:sp>
      <p:pic>
        <p:nvPicPr>
          <p:cNvPr id="8" name="Image 7">
            <a:extLst>
              <a:ext uri="{FF2B5EF4-FFF2-40B4-BE49-F238E27FC236}">
                <a16:creationId xmlns:a16="http://schemas.microsoft.com/office/drawing/2014/main" id="{E7E5435D-89FA-4FCB-8E0B-4CEAAA527E13}"/>
              </a:ext>
            </a:extLst>
          </p:cNvPr>
          <p:cNvPicPr>
            <a:picLocks noChangeAspect="1"/>
          </p:cNvPicPr>
          <p:nvPr/>
        </p:nvPicPr>
        <p:blipFill>
          <a:blip r:embed="rId2"/>
          <a:stretch>
            <a:fillRect/>
          </a:stretch>
        </p:blipFill>
        <p:spPr>
          <a:xfrm>
            <a:off x="473878" y="1215167"/>
            <a:ext cx="8196243" cy="541186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6E8D7E9-E8D2-4E31-AC16-3A4B80F9B0E2}"/>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7C1BB641-CEB4-4489-A4D1-37FCA6ECCE4D}"/>
              </a:ext>
            </a:extLst>
          </p:cNvPr>
          <p:cNvPicPr>
            <a:picLocks noChangeAspect="1"/>
          </p:cNvPicPr>
          <p:nvPr/>
        </p:nvPicPr>
        <p:blipFill>
          <a:blip r:embed="rId2"/>
          <a:stretch>
            <a:fillRect/>
          </a:stretch>
        </p:blipFill>
        <p:spPr>
          <a:xfrm>
            <a:off x="0" y="999437"/>
            <a:ext cx="9144000" cy="5380099"/>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373948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RUB Hedging Summary</a:t>
            </a:r>
            <a:endParaRPr lang="en-GB" sz="1400" dirty="0">
              <a:latin typeface="Calibri" panose="020F0502020204030204" pitchFamily="34" charset="0"/>
            </a:endParaRP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7" name="Image 6">
            <a:extLst>
              <a:ext uri="{FF2B5EF4-FFF2-40B4-BE49-F238E27FC236}">
                <a16:creationId xmlns:a16="http://schemas.microsoft.com/office/drawing/2014/main" id="{77EDBA2F-C448-4C80-ACBA-222B954B074A}"/>
              </a:ext>
            </a:extLst>
          </p:cNvPr>
          <p:cNvPicPr>
            <a:picLocks noChangeAspect="1"/>
          </p:cNvPicPr>
          <p:nvPr/>
        </p:nvPicPr>
        <p:blipFill>
          <a:blip r:embed="rId3"/>
          <a:stretch>
            <a:fillRect/>
          </a:stretch>
        </p:blipFill>
        <p:spPr>
          <a:xfrm>
            <a:off x="0" y="1002865"/>
            <a:ext cx="9144000" cy="5575316"/>
          </a:xfrm>
          <a:prstGeom prst="rect">
            <a:avLst/>
          </a:prstGeom>
        </p:spPr>
      </p:pic>
      <p:sp>
        <p:nvSpPr>
          <p:cNvPr id="3" name="Rectangle 2">
            <a:extLst>
              <a:ext uri="{FF2B5EF4-FFF2-40B4-BE49-F238E27FC236}">
                <a16:creationId xmlns:a16="http://schemas.microsoft.com/office/drawing/2014/main" id="{8130C8FB-4EA4-4490-B6E2-7B5A49296294}"/>
              </a:ext>
            </a:extLst>
          </p:cNvPr>
          <p:cNvSpPr/>
          <p:nvPr/>
        </p:nvSpPr>
        <p:spPr>
          <a:xfrm>
            <a:off x="-38438" y="6621601"/>
            <a:ext cx="4572000" cy="246221"/>
          </a:xfrm>
          <a:prstGeom prst="rect">
            <a:avLst/>
          </a:prstGeom>
        </p:spPr>
        <p:txBody>
          <a:bodyPr>
            <a:spAutoFit/>
          </a:bodyPr>
          <a:lstStyle/>
          <a:p>
            <a:r>
              <a:rPr lang="en-US" sz="1000" dirty="0">
                <a:solidFill>
                  <a:srgbClr val="000000"/>
                </a:solidFill>
                <a:latin typeface="Calibri" panose="020F0502020204030204" pitchFamily="34" charset="0"/>
              </a:rPr>
              <a:t>307,95 USD = 274,5 * 1,12185 (EURUSD Fixing Bloomberg end of Month)</a:t>
            </a:r>
            <a:r>
              <a:rPr lang="en-US" sz="1000" dirty="0"/>
              <a:t> </a:t>
            </a:r>
          </a:p>
        </p:txBody>
      </p:sp>
    </p:spTree>
    <p:extLst>
      <p:ext uri="{BB962C8B-B14F-4D97-AF65-F5344CB8AC3E}">
        <p14:creationId xmlns:p14="http://schemas.microsoft.com/office/powerpoint/2010/main" val="324949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636990"/>
            <a:ext cx="9068499" cy="215444"/>
          </a:xfrm>
          <a:prstGeom prst="rect">
            <a:avLst/>
          </a:prstGeom>
        </p:spPr>
        <p:txBody>
          <a:bodyPr wrap="square">
            <a:spAutoFit/>
          </a:bodyPr>
          <a:lstStyle/>
          <a:p>
            <a:r>
              <a:rPr lang="en-US" sz="800" dirty="0">
                <a:solidFill>
                  <a:srgbClr val="000000"/>
                </a:solidFill>
                <a:latin typeface="Calibri" panose="020F0502020204030204" pitchFamily="34" charset="0"/>
              </a:rPr>
              <a:t>59,22 USD = </a:t>
            </a:r>
            <a:r>
              <a:rPr lang="en-US" sz="800" dirty="0">
                <a:solidFill>
                  <a:srgbClr val="000000"/>
                </a:solidFill>
                <a:cs typeface="Arial" panose="020B0604020202020204" pitchFamily="34" charset="0"/>
              </a:rPr>
              <a:t>Average</a:t>
            </a:r>
            <a:r>
              <a:rPr lang="en-US" sz="800" dirty="0">
                <a:solidFill>
                  <a:srgbClr val="000000"/>
                </a:solidFill>
                <a:latin typeface="Calibri" panose="020F0502020204030204" pitchFamily="34" charset="0"/>
              </a:rPr>
              <a:t> Strike Rate</a:t>
            </a:r>
            <a:endParaRPr lang="en-US" sz="800" dirty="0"/>
          </a:p>
        </p:txBody>
      </p:sp>
      <p:pic>
        <p:nvPicPr>
          <p:cNvPr id="6" name="Image 5">
            <a:extLst>
              <a:ext uri="{FF2B5EF4-FFF2-40B4-BE49-F238E27FC236}">
                <a16:creationId xmlns:a16="http://schemas.microsoft.com/office/drawing/2014/main" id="{08E5951C-E3A7-4AFC-9CAF-E9A8797CF52B}"/>
              </a:ext>
            </a:extLst>
          </p:cNvPr>
          <p:cNvPicPr>
            <a:picLocks noChangeAspect="1"/>
          </p:cNvPicPr>
          <p:nvPr/>
        </p:nvPicPr>
        <p:blipFill>
          <a:blip r:embed="rId3"/>
          <a:stretch>
            <a:fillRect/>
          </a:stretch>
        </p:blipFill>
        <p:spPr>
          <a:xfrm>
            <a:off x="0" y="1002865"/>
            <a:ext cx="9144000" cy="541471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681D9527-8CD6-4B76-A9EF-A1428E25CF94}"/>
              </a:ext>
            </a:extLst>
          </p:cNvPr>
          <p:cNvPicPr>
            <a:picLocks noChangeAspect="1"/>
          </p:cNvPicPr>
          <p:nvPr/>
        </p:nvPicPr>
        <p:blipFill>
          <a:blip r:embed="rId3"/>
          <a:stretch>
            <a:fillRect/>
          </a:stretch>
        </p:blipFill>
        <p:spPr>
          <a:xfrm>
            <a:off x="0" y="1933933"/>
            <a:ext cx="9144000" cy="3443140"/>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2" name="Image 1">
            <a:extLst>
              <a:ext uri="{FF2B5EF4-FFF2-40B4-BE49-F238E27FC236}">
                <a16:creationId xmlns:a16="http://schemas.microsoft.com/office/drawing/2014/main" id="{22375F36-D131-4F85-B78C-EE54CC42E6ED}"/>
              </a:ext>
            </a:extLst>
          </p:cNvPr>
          <p:cNvPicPr>
            <a:picLocks noChangeAspect="1"/>
          </p:cNvPicPr>
          <p:nvPr/>
        </p:nvPicPr>
        <p:blipFill>
          <a:blip r:embed="rId3"/>
          <a:stretch>
            <a:fillRect/>
          </a:stretch>
        </p:blipFill>
        <p:spPr>
          <a:xfrm>
            <a:off x="0" y="2581577"/>
            <a:ext cx="9144000" cy="1694846"/>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9" name="Image 8">
            <a:extLst>
              <a:ext uri="{FF2B5EF4-FFF2-40B4-BE49-F238E27FC236}">
                <a16:creationId xmlns:a16="http://schemas.microsoft.com/office/drawing/2014/main" id="{EB5C3009-3CAD-4CCB-B9B4-D2301494C014}"/>
              </a:ext>
            </a:extLst>
          </p:cNvPr>
          <p:cNvPicPr>
            <a:picLocks noChangeAspect="1"/>
          </p:cNvPicPr>
          <p:nvPr/>
        </p:nvPicPr>
        <p:blipFill>
          <a:blip r:embed="rId2"/>
          <a:stretch>
            <a:fillRect/>
          </a:stretch>
        </p:blipFill>
        <p:spPr>
          <a:xfrm>
            <a:off x="473878" y="1210949"/>
            <a:ext cx="8193734" cy="5250911"/>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id="{AF36C199-22DD-4F58-B9E7-F2B856033878}"/>
              </a:ext>
            </a:extLst>
          </p:cNvPr>
          <p:cNvPicPr>
            <a:picLocks noChangeAspect="1"/>
          </p:cNvPicPr>
          <p:nvPr/>
        </p:nvPicPr>
        <p:blipFill>
          <a:blip r:embed="rId2"/>
          <a:stretch>
            <a:fillRect/>
          </a:stretch>
        </p:blipFill>
        <p:spPr>
          <a:xfrm>
            <a:off x="62438" y="1956797"/>
            <a:ext cx="4417280" cy="3523243"/>
          </a:xfrm>
          <a:prstGeom prst="rect">
            <a:avLst/>
          </a:prstGeom>
        </p:spPr>
      </p:pic>
      <p:sp>
        <p:nvSpPr>
          <p:cNvPr id="6" name="Rectangle 5">
            <a:extLst>
              <a:ext uri="{FF2B5EF4-FFF2-40B4-BE49-F238E27FC236}">
                <a16:creationId xmlns:a16="http://schemas.microsoft.com/office/drawing/2014/main" id="{4B5776BF-8C88-4456-81F5-8D9918CF6483}"/>
              </a:ext>
            </a:extLst>
          </p:cNvPr>
          <p:cNvSpPr/>
          <p:nvPr/>
        </p:nvSpPr>
        <p:spPr>
          <a:xfrm>
            <a:off x="0" y="6310861"/>
            <a:ext cx="6606330" cy="246221"/>
          </a:xfrm>
          <a:prstGeom prst="rect">
            <a:avLst/>
          </a:prstGeom>
        </p:spPr>
        <p:txBody>
          <a:bodyPr wrap="square">
            <a:spAutoFit/>
          </a:bodyPr>
          <a:lstStyle/>
          <a:p>
            <a:r>
              <a:rPr lang="en-US" sz="1000" dirty="0">
                <a:solidFill>
                  <a:srgbClr val="000000"/>
                </a:solidFill>
                <a:latin typeface="Calibri" panose="020F0502020204030204" pitchFamily="34" charset="0"/>
              </a:rPr>
              <a:t>3813 RUB = 59,22USD (Average Hedge Rate) * 64,388 (USDRUB Fixing Bloomberg end of Month)</a:t>
            </a:r>
            <a:r>
              <a:rPr lang="en-US" sz="1000" dirty="0"/>
              <a:t> </a:t>
            </a:r>
          </a:p>
        </p:txBody>
      </p:sp>
      <p:pic>
        <p:nvPicPr>
          <p:cNvPr id="13" name="Image 12">
            <a:extLst>
              <a:ext uri="{FF2B5EF4-FFF2-40B4-BE49-F238E27FC236}">
                <a16:creationId xmlns:a16="http://schemas.microsoft.com/office/drawing/2014/main" id="{D52A26A1-93BF-4638-BCF5-7D8AF34C409C}"/>
              </a:ext>
            </a:extLst>
          </p:cNvPr>
          <p:cNvPicPr>
            <a:picLocks noChangeAspect="1"/>
          </p:cNvPicPr>
          <p:nvPr/>
        </p:nvPicPr>
        <p:blipFill>
          <a:blip r:embed="rId3"/>
          <a:stretch>
            <a:fillRect/>
          </a:stretch>
        </p:blipFill>
        <p:spPr>
          <a:xfrm>
            <a:off x="4664280" y="1956797"/>
            <a:ext cx="4417279" cy="3523243"/>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D235D58-EB2A-425F-83D5-7B063D5550F8}"/>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77591CD-D9B2-4224-BD26-75480A716324}"/>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AD0600D0-1ACB-40CB-B7A1-F587BFF2A214}"/>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7685</TotalTime>
  <Words>590</Words>
  <Application>Microsoft Office PowerPoint</Application>
  <PresentationFormat>Affichage à l'écran (4:3)</PresentationFormat>
  <Paragraphs>78</Paragraphs>
  <Slides>23</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Bitumen/RUB - Synthesis</vt:lpstr>
      <vt:lpstr>Russian subsidiary - 2019</vt:lpstr>
      <vt:lpstr>Polish subsidiary - Synthesis</vt:lpstr>
      <vt:lpstr>Polish subsidiary - 2019</vt:lpstr>
      <vt:lpstr>Polish subsidiary - 2020</vt:lpstr>
      <vt:lpstr>Turkish subsidiary - Synthesis</vt:lpstr>
      <vt:lpstr>Turkish subsidiary - 2019</vt:lpstr>
      <vt:lpstr>Spanish subsidiary - Synthesis</vt:lpstr>
      <vt:lpstr>Spanish subsidiary - 2019</vt:lpstr>
      <vt:lpstr>Spanish subsidiary - 2020</vt:lpstr>
      <vt:lpstr>Malaysian subsidiary - Synthesis</vt:lpstr>
      <vt:lpstr>Malaysian subsidiary - 2019</vt:lpstr>
      <vt:lpstr>US subsidiary - Synthesis</vt:lpstr>
      <vt:lpstr>Bitumen/BRL - Synthesis</vt:lpstr>
      <vt:lpstr>Historical prices</vt:lpstr>
      <vt:lpstr>Historical prices</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845</cp:revision>
  <cp:lastPrinted>2019-02-12T13:53:47Z</cp:lastPrinted>
  <dcterms:created xsi:type="dcterms:W3CDTF">2010-04-23T15:09:35Z</dcterms:created>
  <dcterms:modified xsi:type="dcterms:W3CDTF">2019-05-01T12:19:21Z</dcterms:modified>
</cp:coreProperties>
</file>