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7"/>
  </p:notesMasterIdLst>
  <p:sldIdLst>
    <p:sldId id="256" r:id="rId3"/>
    <p:sldId id="466" r:id="rId4"/>
    <p:sldId id="476" r:id="rId5"/>
    <p:sldId id="545" r:id="rId6"/>
    <p:sldId id="546" r:id="rId7"/>
    <p:sldId id="523" r:id="rId8"/>
    <p:sldId id="540" r:id="rId9"/>
    <p:sldId id="524" r:id="rId10"/>
    <p:sldId id="532" r:id="rId11"/>
    <p:sldId id="543" r:id="rId12"/>
    <p:sldId id="525" r:id="rId13"/>
    <p:sldId id="536" r:id="rId14"/>
    <p:sldId id="526" r:id="rId15"/>
    <p:sldId id="531" r:id="rId16"/>
    <p:sldId id="544" r:id="rId17"/>
    <p:sldId id="534" r:id="rId18"/>
    <p:sldId id="542" r:id="rId19"/>
    <p:sldId id="493" r:id="rId20"/>
    <p:sldId id="533" r:id="rId21"/>
    <p:sldId id="520" r:id="rId22"/>
    <p:sldId id="528" r:id="rId23"/>
    <p:sldId id="539" r:id="rId24"/>
    <p:sldId id="409" r:id="rId25"/>
    <p:sldId id="410" r:id="rId26"/>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7" autoAdjust="0"/>
    <p:restoredTop sz="96374" autoAdjust="0"/>
  </p:normalViewPr>
  <p:slideViewPr>
    <p:cSldViewPr snapToGrid="0">
      <p:cViewPr varScale="1">
        <p:scale>
          <a:sx n="114" d="100"/>
          <a:sy n="114" d="100"/>
        </p:scale>
        <p:origin x="1704"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01/07/2019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786089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2335783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21</a:t>
            </a:fld>
            <a:endParaRPr lang="fr-FR" dirty="0"/>
          </a:p>
        </p:txBody>
      </p:sp>
    </p:spTree>
    <p:extLst>
      <p:ext uri="{BB962C8B-B14F-4D97-AF65-F5344CB8AC3E}">
        <p14:creationId xmlns:p14="http://schemas.microsoft.com/office/powerpoint/2010/main" val="177158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22</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28/06/2019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909F2621-EE4E-4E83-9883-B61389B9DA04}"/>
              </a:ext>
            </a:extLst>
          </p:cNvPr>
          <p:cNvPicPr>
            <a:picLocks noChangeAspect="1"/>
          </p:cNvPicPr>
          <p:nvPr/>
        </p:nvPicPr>
        <p:blipFill>
          <a:blip r:embed="rId2"/>
          <a:stretch>
            <a:fillRect/>
          </a:stretch>
        </p:blipFill>
        <p:spPr>
          <a:xfrm>
            <a:off x="1114936" y="1130400"/>
            <a:ext cx="6911490" cy="5504360"/>
          </a:xfrm>
          <a:prstGeom prst="rect">
            <a:avLst/>
          </a:prstGeom>
        </p:spPr>
      </p:pic>
    </p:spTree>
    <p:extLst>
      <p:ext uri="{BB962C8B-B14F-4D97-AF65-F5344CB8AC3E}">
        <p14:creationId xmlns:p14="http://schemas.microsoft.com/office/powerpoint/2010/main" val="3654974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04780A8-EC4F-4D6C-839A-B21F6735581E}"/>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0E09FE2-E6B9-4553-B843-45FBC925E553}"/>
              </a:ext>
            </a:extLst>
          </p:cNvPr>
          <p:cNvPicPr>
            <a:picLocks noChangeAspect="1"/>
          </p:cNvPicPr>
          <p:nvPr/>
        </p:nvPicPr>
        <p:blipFill>
          <a:blip r:embed="rId2"/>
          <a:stretch>
            <a:fillRect/>
          </a:stretch>
        </p:blipFill>
        <p:spPr>
          <a:xfrm>
            <a:off x="1114936" y="1128498"/>
            <a:ext cx="6914125" cy="5506457"/>
          </a:xfrm>
          <a:prstGeom prst="rect">
            <a:avLst/>
          </a:prstGeom>
        </p:spPr>
      </p:pic>
    </p:spTree>
    <p:extLst>
      <p:ext uri="{BB962C8B-B14F-4D97-AF65-F5344CB8AC3E}">
        <p14:creationId xmlns:p14="http://schemas.microsoft.com/office/powerpoint/2010/main" val="3254433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105E59EA-C653-4942-9851-71DD83897A61}"/>
              </a:ext>
            </a:extLst>
          </p:cNvPr>
          <p:cNvPicPr>
            <a:picLocks noChangeAspect="1"/>
          </p:cNvPicPr>
          <p:nvPr/>
        </p:nvPicPr>
        <p:blipFill>
          <a:blip r:embed="rId2"/>
          <a:stretch>
            <a:fillRect/>
          </a:stretch>
        </p:blipFill>
        <p:spPr>
          <a:xfrm>
            <a:off x="527398" y="1215167"/>
            <a:ext cx="8196244" cy="5411870"/>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A029A8A5-5AF5-4E4E-8865-8C6C677B6E67}"/>
              </a:ext>
            </a:extLst>
          </p:cNvPr>
          <p:cNvPicPr>
            <a:picLocks noChangeAspect="1"/>
          </p:cNvPicPr>
          <p:nvPr/>
        </p:nvPicPr>
        <p:blipFill>
          <a:blip r:embed="rId2"/>
          <a:stretch>
            <a:fillRect/>
          </a:stretch>
        </p:blipFill>
        <p:spPr>
          <a:xfrm>
            <a:off x="1114936" y="1130397"/>
            <a:ext cx="6914125" cy="5506458"/>
          </a:xfrm>
          <a:prstGeom prst="rect">
            <a:avLst/>
          </a:prstGeom>
        </p:spPr>
      </p:pic>
    </p:spTree>
    <p:extLst>
      <p:ext uri="{BB962C8B-B14F-4D97-AF65-F5344CB8AC3E}">
        <p14:creationId xmlns:p14="http://schemas.microsoft.com/office/powerpoint/2010/main" val="1687142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DC6F269C-5F38-45E3-B938-2CAF6D77DF7D}"/>
              </a:ext>
            </a:extLst>
          </p:cNvPr>
          <p:cNvPicPr>
            <a:picLocks noChangeAspect="1"/>
          </p:cNvPicPr>
          <p:nvPr/>
        </p:nvPicPr>
        <p:blipFill>
          <a:blip r:embed="rId2"/>
          <a:stretch>
            <a:fillRect/>
          </a:stretch>
        </p:blipFill>
        <p:spPr>
          <a:xfrm>
            <a:off x="1114936" y="1130397"/>
            <a:ext cx="6914125" cy="5506459"/>
          </a:xfrm>
          <a:prstGeom prst="rect">
            <a:avLst/>
          </a:prstGeom>
        </p:spPr>
      </p:pic>
    </p:spTree>
    <p:extLst>
      <p:ext uri="{BB962C8B-B14F-4D97-AF65-F5344CB8AC3E}">
        <p14:creationId xmlns:p14="http://schemas.microsoft.com/office/powerpoint/2010/main" val="2719923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E3705795-42FD-4B40-BF10-27B0623555FE}"/>
              </a:ext>
            </a:extLst>
          </p:cNvPr>
          <p:cNvPicPr>
            <a:picLocks noChangeAspect="1"/>
          </p:cNvPicPr>
          <p:nvPr/>
        </p:nvPicPr>
        <p:blipFill>
          <a:blip r:embed="rId2"/>
          <a:stretch>
            <a:fillRect/>
          </a:stretch>
        </p:blipFill>
        <p:spPr>
          <a:xfrm>
            <a:off x="473877" y="1215167"/>
            <a:ext cx="8196243" cy="5400302"/>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9E1895CD-C5B1-48B7-9262-40AADF4C1B3A}"/>
              </a:ext>
            </a:extLst>
          </p:cNvPr>
          <p:cNvPicPr>
            <a:picLocks noChangeAspect="1"/>
          </p:cNvPicPr>
          <p:nvPr/>
        </p:nvPicPr>
        <p:blipFill>
          <a:blip r:embed="rId2"/>
          <a:stretch>
            <a:fillRect/>
          </a:stretch>
        </p:blipFill>
        <p:spPr>
          <a:xfrm>
            <a:off x="1114936" y="1130397"/>
            <a:ext cx="6914125" cy="5506457"/>
          </a:xfrm>
          <a:prstGeom prst="rect">
            <a:avLst/>
          </a:prstGeom>
        </p:spPr>
      </p:pic>
    </p:spTree>
    <p:extLst>
      <p:ext uri="{BB962C8B-B14F-4D97-AF65-F5344CB8AC3E}">
        <p14:creationId xmlns:p14="http://schemas.microsoft.com/office/powerpoint/2010/main" val="351850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13" name="Title">
            <a:extLst>
              <a:ext uri="{FF2B5EF4-FFF2-40B4-BE49-F238E27FC236}">
                <a16:creationId xmlns:a16="http://schemas.microsoft.com/office/drawing/2014/main" id="{507E54F5-0FC3-407E-B7AD-FA0378CEEFE9}"/>
              </a:ext>
            </a:extLst>
          </p:cNvPr>
          <p:cNvSpPr>
            <a:spLocks noGrp="1"/>
          </p:cNvSpPr>
          <p:nvPr>
            <p:ph type="title"/>
          </p:nvPr>
        </p:nvSpPr>
        <p:spPr>
          <a:xfrm>
            <a:off x="2247562" y="113288"/>
            <a:ext cx="4948238" cy="889577"/>
          </a:xfrm>
        </p:spPr>
        <p:txBody>
          <a:bodyPr/>
          <a:lstStyle/>
          <a:p>
            <a:r>
              <a:rPr lang="en-US" dirty="0"/>
              <a:t>US subsidiary - Synthesis</a:t>
            </a:r>
          </a:p>
        </p:txBody>
      </p:sp>
      <p:pic>
        <p:nvPicPr>
          <p:cNvPr id="8" name="Image 7">
            <a:extLst>
              <a:ext uri="{FF2B5EF4-FFF2-40B4-BE49-F238E27FC236}">
                <a16:creationId xmlns:a16="http://schemas.microsoft.com/office/drawing/2014/main" id="{E7E5435D-89FA-4FCB-8E0B-4CEAAA527E13}"/>
              </a:ext>
            </a:extLst>
          </p:cNvPr>
          <p:cNvPicPr>
            <a:picLocks noChangeAspect="1"/>
          </p:cNvPicPr>
          <p:nvPr/>
        </p:nvPicPr>
        <p:blipFill>
          <a:blip r:embed="rId2"/>
          <a:stretch>
            <a:fillRect/>
          </a:stretch>
        </p:blipFill>
        <p:spPr>
          <a:xfrm>
            <a:off x="473878" y="1215167"/>
            <a:ext cx="8196243" cy="5411869"/>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96E8D7E9-E8D2-4E31-AC16-3A4B80F9B0E2}"/>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3739485"/>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RUB Hedging Summary</a:t>
            </a:r>
            <a:endParaRPr lang="en-GB" sz="1400" dirty="0">
              <a:latin typeface="Calibri" panose="020F0502020204030204" pitchFamily="34" charset="0"/>
            </a:endParaRP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8A636EE6-BA56-4659-84CD-E22A0A212FD7}"/>
              </a:ext>
            </a:extLst>
          </p:cNvPr>
          <p:cNvPicPr>
            <a:picLocks noChangeAspect="1"/>
          </p:cNvPicPr>
          <p:nvPr/>
        </p:nvPicPr>
        <p:blipFill>
          <a:blip r:embed="rId2"/>
          <a:stretch>
            <a:fillRect/>
          </a:stretch>
        </p:blipFill>
        <p:spPr>
          <a:xfrm>
            <a:off x="0" y="1002624"/>
            <a:ext cx="9144000" cy="5376911"/>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7" name="Image 6">
            <a:extLst>
              <a:ext uri="{FF2B5EF4-FFF2-40B4-BE49-F238E27FC236}">
                <a16:creationId xmlns:a16="http://schemas.microsoft.com/office/drawing/2014/main" id="{7581EBC7-4D32-44CE-9AAA-B879F3382932}"/>
              </a:ext>
            </a:extLst>
          </p:cNvPr>
          <p:cNvPicPr>
            <a:picLocks noChangeAspect="1"/>
          </p:cNvPicPr>
          <p:nvPr/>
        </p:nvPicPr>
        <p:blipFill>
          <a:blip r:embed="rId3"/>
          <a:stretch>
            <a:fillRect/>
          </a:stretch>
        </p:blipFill>
        <p:spPr>
          <a:xfrm>
            <a:off x="0" y="1002865"/>
            <a:ext cx="9144000" cy="5575316"/>
          </a:xfrm>
          <a:prstGeom prst="rect">
            <a:avLst/>
          </a:prstGeom>
        </p:spPr>
      </p:pic>
      <p:sp>
        <p:nvSpPr>
          <p:cNvPr id="3" name="Rectangle 2">
            <a:extLst>
              <a:ext uri="{FF2B5EF4-FFF2-40B4-BE49-F238E27FC236}">
                <a16:creationId xmlns:a16="http://schemas.microsoft.com/office/drawing/2014/main" id="{6E459907-87D1-4840-AF17-A9A7F56F3760}"/>
              </a:ext>
            </a:extLst>
          </p:cNvPr>
          <p:cNvSpPr/>
          <p:nvPr/>
        </p:nvSpPr>
        <p:spPr>
          <a:xfrm>
            <a:off x="-38438" y="6578181"/>
            <a:ext cx="4572000" cy="246221"/>
          </a:xfrm>
          <a:prstGeom prst="rect">
            <a:avLst/>
          </a:prstGeom>
        </p:spPr>
        <p:txBody>
          <a:bodyPr>
            <a:spAutoFit/>
          </a:bodyPr>
          <a:lstStyle/>
          <a:p>
            <a:r>
              <a:rPr lang="en-US" sz="1000" dirty="0">
                <a:solidFill>
                  <a:srgbClr val="000000"/>
                </a:solidFill>
                <a:latin typeface="Calibri" panose="020F0502020204030204" pitchFamily="34" charset="0"/>
              </a:rPr>
              <a:t>312,12 USD = 274,5 * 1,13705 (EURUSD Fixing Bloomberg end of Month)</a:t>
            </a:r>
            <a:r>
              <a:rPr lang="en-US" sz="1000" dirty="0"/>
              <a:t> </a:t>
            </a:r>
          </a:p>
        </p:txBody>
      </p:sp>
    </p:spTree>
    <p:extLst>
      <p:ext uri="{BB962C8B-B14F-4D97-AF65-F5344CB8AC3E}">
        <p14:creationId xmlns:p14="http://schemas.microsoft.com/office/powerpoint/2010/main" val="3249494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sp>
        <p:nvSpPr>
          <p:cNvPr id="9" name="Rectangle 8">
            <a:extLst>
              <a:ext uri="{FF2B5EF4-FFF2-40B4-BE49-F238E27FC236}">
                <a16:creationId xmlns:a16="http://schemas.microsoft.com/office/drawing/2014/main" id="{1B3B0B0D-55B5-4B73-9787-8604949EDA26}"/>
              </a:ext>
            </a:extLst>
          </p:cNvPr>
          <p:cNvSpPr/>
          <p:nvPr/>
        </p:nvSpPr>
        <p:spPr>
          <a:xfrm>
            <a:off x="24479" y="6636990"/>
            <a:ext cx="9068499" cy="215444"/>
          </a:xfrm>
          <a:prstGeom prst="rect">
            <a:avLst/>
          </a:prstGeom>
        </p:spPr>
        <p:txBody>
          <a:bodyPr wrap="square">
            <a:spAutoFit/>
          </a:bodyPr>
          <a:lstStyle/>
          <a:p>
            <a:r>
              <a:rPr lang="en-US" sz="800" dirty="0">
                <a:solidFill>
                  <a:srgbClr val="000000"/>
                </a:solidFill>
                <a:latin typeface="Calibri" panose="020F0502020204030204" pitchFamily="34" charset="0"/>
              </a:rPr>
              <a:t>59,08 USD = </a:t>
            </a:r>
            <a:r>
              <a:rPr lang="en-US" sz="800" dirty="0">
                <a:solidFill>
                  <a:srgbClr val="000000"/>
                </a:solidFill>
                <a:cs typeface="Arial" panose="020B0604020202020204" pitchFamily="34" charset="0"/>
              </a:rPr>
              <a:t>Average</a:t>
            </a:r>
            <a:r>
              <a:rPr lang="en-US" sz="800" dirty="0">
                <a:solidFill>
                  <a:srgbClr val="000000"/>
                </a:solidFill>
                <a:latin typeface="Calibri" panose="020F0502020204030204" pitchFamily="34" charset="0"/>
              </a:rPr>
              <a:t> Strike Rate</a:t>
            </a:r>
            <a:endParaRPr lang="en-US" sz="800" dirty="0"/>
          </a:p>
        </p:txBody>
      </p:sp>
      <p:pic>
        <p:nvPicPr>
          <p:cNvPr id="6" name="Image 5">
            <a:extLst>
              <a:ext uri="{FF2B5EF4-FFF2-40B4-BE49-F238E27FC236}">
                <a16:creationId xmlns:a16="http://schemas.microsoft.com/office/drawing/2014/main" id="{DC8F7AB3-F779-4871-9196-EBD09AC371AE}"/>
              </a:ext>
            </a:extLst>
          </p:cNvPr>
          <p:cNvPicPr>
            <a:picLocks noChangeAspect="1"/>
          </p:cNvPicPr>
          <p:nvPr/>
        </p:nvPicPr>
        <p:blipFill>
          <a:blip r:embed="rId3"/>
          <a:stretch>
            <a:fillRect/>
          </a:stretch>
        </p:blipFill>
        <p:spPr>
          <a:xfrm>
            <a:off x="24479" y="1002865"/>
            <a:ext cx="9068499" cy="5571655"/>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2" name="Image 1">
            <a:extLst>
              <a:ext uri="{FF2B5EF4-FFF2-40B4-BE49-F238E27FC236}">
                <a16:creationId xmlns:a16="http://schemas.microsoft.com/office/drawing/2014/main" id="{FAD904A2-8F4F-47F3-AE47-E49FFE265D65}"/>
              </a:ext>
            </a:extLst>
          </p:cNvPr>
          <p:cNvPicPr>
            <a:picLocks noChangeAspect="1"/>
          </p:cNvPicPr>
          <p:nvPr/>
        </p:nvPicPr>
        <p:blipFill>
          <a:blip r:embed="rId3"/>
          <a:stretch>
            <a:fillRect/>
          </a:stretch>
        </p:blipFill>
        <p:spPr>
          <a:xfrm>
            <a:off x="0" y="1859654"/>
            <a:ext cx="9144000" cy="3138692"/>
          </a:xfrm>
          <a:prstGeom prst="rect">
            <a:avLst/>
          </a:prstGeom>
        </p:spPr>
      </p:pic>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2" name="Image 1">
            <a:extLst>
              <a:ext uri="{FF2B5EF4-FFF2-40B4-BE49-F238E27FC236}">
                <a16:creationId xmlns:a16="http://schemas.microsoft.com/office/drawing/2014/main" id="{6B3E8FCD-707F-4E6E-9DD1-C7801EB9A0C9}"/>
              </a:ext>
            </a:extLst>
          </p:cNvPr>
          <p:cNvPicPr>
            <a:picLocks noChangeAspect="1"/>
          </p:cNvPicPr>
          <p:nvPr/>
        </p:nvPicPr>
        <p:blipFill>
          <a:blip r:embed="rId3"/>
          <a:stretch>
            <a:fillRect/>
          </a:stretch>
        </p:blipFill>
        <p:spPr>
          <a:xfrm>
            <a:off x="0" y="2529051"/>
            <a:ext cx="9144000" cy="1799898"/>
          </a:xfrm>
          <a:prstGeom prst="rect">
            <a:avLst/>
          </a:prstGeom>
        </p:spPr>
      </p:pic>
    </p:spTree>
    <p:extLst>
      <p:ext uri="{BB962C8B-B14F-4D97-AF65-F5344CB8AC3E}">
        <p14:creationId xmlns:p14="http://schemas.microsoft.com/office/powerpoint/2010/main" val="18707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2" name="Image 1">
            <a:extLst>
              <a:ext uri="{FF2B5EF4-FFF2-40B4-BE49-F238E27FC236}">
                <a16:creationId xmlns:a16="http://schemas.microsoft.com/office/drawing/2014/main" id="{EC705B7C-05B3-43DF-BC84-0C974FCCB6BA}"/>
              </a:ext>
            </a:extLst>
          </p:cNvPr>
          <p:cNvPicPr>
            <a:picLocks noChangeAspect="1"/>
          </p:cNvPicPr>
          <p:nvPr/>
        </p:nvPicPr>
        <p:blipFill>
          <a:blip r:embed="rId3"/>
          <a:stretch>
            <a:fillRect/>
          </a:stretch>
        </p:blipFill>
        <p:spPr>
          <a:xfrm>
            <a:off x="0" y="2224910"/>
            <a:ext cx="9144000" cy="2682649"/>
          </a:xfrm>
          <a:prstGeom prst="rect">
            <a:avLst/>
          </a:prstGeom>
        </p:spPr>
      </p:pic>
    </p:spTree>
    <p:extLst>
      <p:ext uri="{BB962C8B-B14F-4D97-AF65-F5344CB8AC3E}">
        <p14:creationId xmlns:p14="http://schemas.microsoft.com/office/powerpoint/2010/main" val="2019023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6" name="ZoneTexte 5">
            <a:extLst>
              <a:ext uri="{FF2B5EF4-FFF2-40B4-BE49-F238E27FC236}">
                <a16:creationId xmlns:a16="http://schemas.microsoft.com/office/drawing/2014/main" id="{2EF7C095-4788-43EA-9420-65E1A12EE80A}"/>
              </a:ext>
            </a:extLst>
          </p:cNvPr>
          <p:cNvSpPr txBox="1"/>
          <p:nvPr/>
        </p:nvSpPr>
        <p:spPr>
          <a:xfrm>
            <a:off x="0" y="6581001"/>
            <a:ext cx="3137462"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 7,33</a:t>
            </a:r>
          </a:p>
        </p:txBody>
      </p:sp>
      <p:pic>
        <p:nvPicPr>
          <p:cNvPr id="9" name="Image 8">
            <a:extLst>
              <a:ext uri="{FF2B5EF4-FFF2-40B4-BE49-F238E27FC236}">
                <a16:creationId xmlns:a16="http://schemas.microsoft.com/office/drawing/2014/main" id="{EB5C3009-3CAD-4CCB-B9B4-D2301494C014}"/>
              </a:ext>
            </a:extLst>
          </p:cNvPr>
          <p:cNvPicPr>
            <a:picLocks noChangeAspect="1"/>
          </p:cNvPicPr>
          <p:nvPr/>
        </p:nvPicPr>
        <p:blipFill>
          <a:blip r:embed="rId2"/>
          <a:stretch>
            <a:fillRect/>
          </a:stretch>
        </p:blipFill>
        <p:spPr>
          <a:xfrm>
            <a:off x="473878" y="1210949"/>
            <a:ext cx="8193734" cy="5250911"/>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10" name="Image 9">
            <a:extLst>
              <a:ext uri="{FF2B5EF4-FFF2-40B4-BE49-F238E27FC236}">
                <a16:creationId xmlns:a16="http://schemas.microsoft.com/office/drawing/2014/main" id="{7368A6A5-2DD5-48AD-90DF-95236813ACD5}"/>
              </a:ext>
            </a:extLst>
          </p:cNvPr>
          <p:cNvPicPr>
            <a:picLocks noChangeAspect="1"/>
          </p:cNvPicPr>
          <p:nvPr/>
        </p:nvPicPr>
        <p:blipFill>
          <a:blip r:embed="rId2"/>
          <a:stretch>
            <a:fillRect/>
          </a:stretch>
        </p:blipFill>
        <p:spPr>
          <a:xfrm>
            <a:off x="62437" y="1956797"/>
            <a:ext cx="4417279" cy="3523242"/>
          </a:xfrm>
          <a:prstGeom prst="rect">
            <a:avLst/>
          </a:prstGeom>
        </p:spPr>
      </p:pic>
      <p:pic>
        <p:nvPicPr>
          <p:cNvPr id="11" name="Image 10">
            <a:extLst>
              <a:ext uri="{FF2B5EF4-FFF2-40B4-BE49-F238E27FC236}">
                <a16:creationId xmlns:a16="http://schemas.microsoft.com/office/drawing/2014/main" id="{1C0829F0-6C3E-4BBE-B957-639101DE0937}"/>
              </a:ext>
            </a:extLst>
          </p:cNvPr>
          <p:cNvPicPr>
            <a:picLocks noChangeAspect="1"/>
          </p:cNvPicPr>
          <p:nvPr/>
        </p:nvPicPr>
        <p:blipFill>
          <a:blip r:embed="rId3"/>
          <a:stretch>
            <a:fillRect/>
          </a:stretch>
        </p:blipFill>
        <p:spPr>
          <a:xfrm>
            <a:off x="4664279" y="1956796"/>
            <a:ext cx="4417279" cy="3523241"/>
          </a:xfrm>
          <a:prstGeom prst="rect">
            <a:avLst/>
          </a:prstGeom>
        </p:spPr>
      </p:pic>
      <p:sp>
        <p:nvSpPr>
          <p:cNvPr id="8" name="Rectangle 7">
            <a:extLst>
              <a:ext uri="{FF2B5EF4-FFF2-40B4-BE49-F238E27FC236}">
                <a16:creationId xmlns:a16="http://schemas.microsoft.com/office/drawing/2014/main" id="{F70C7EFE-0601-4559-85C7-A58CA6F0C195}"/>
              </a:ext>
            </a:extLst>
          </p:cNvPr>
          <p:cNvSpPr/>
          <p:nvPr/>
        </p:nvSpPr>
        <p:spPr>
          <a:xfrm>
            <a:off x="0" y="5837520"/>
            <a:ext cx="6304807" cy="276999"/>
          </a:xfrm>
          <a:prstGeom prst="rect">
            <a:avLst/>
          </a:prstGeom>
        </p:spPr>
        <p:txBody>
          <a:bodyPr wrap="square">
            <a:spAutoFit/>
          </a:bodyPr>
          <a:lstStyle/>
          <a:p>
            <a:r>
              <a:rPr lang="en-US" sz="900" dirty="0">
                <a:solidFill>
                  <a:srgbClr val="000000"/>
                </a:solidFill>
                <a:latin typeface="Calibri" panose="020F0502020204030204" pitchFamily="34" charset="0"/>
              </a:rPr>
              <a:t>3717 RUB = 59,08USD (Average Hedge Rate) * 62,918 (USDRUB Fixing Bloomberg end of Month)</a:t>
            </a:r>
            <a:r>
              <a:rPr lang="en-US" sz="1200" dirty="0"/>
              <a:t> </a:t>
            </a:r>
          </a:p>
        </p:txBody>
      </p:sp>
    </p:spTree>
    <p:extLst>
      <p:ext uri="{BB962C8B-B14F-4D97-AF65-F5344CB8AC3E}">
        <p14:creationId xmlns:p14="http://schemas.microsoft.com/office/powerpoint/2010/main" val="378968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106BEE82-689D-4E31-8789-FA3253FFA89F}"/>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AE9A60B-97F7-40E9-82C1-5D495496C56D}"/>
              </a:ext>
            </a:extLst>
          </p:cNvPr>
          <p:cNvPicPr>
            <a:picLocks noChangeAspect="1"/>
          </p:cNvPicPr>
          <p:nvPr/>
        </p:nvPicPr>
        <p:blipFill>
          <a:blip r:embed="rId2"/>
          <a:stretch>
            <a:fillRect/>
          </a:stretch>
        </p:blipFill>
        <p:spPr>
          <a:xfrm>
            <a:off x="1114936" y="1130400"/>
            <a:ext cx="6911490" cy="5498068"/>
          </a:xfrm>
          <a:prstGeom prst="rect">
            <a:avLst/>
          </a:prstGeom>
        </p:spPr>
      </p:pic>
    </p:spTree>
    <p:extLst>
      <p:ext uri="{BB962C8B-B14F-4D97-AF65-F5344CB8AC3E}">
        <p14:creationId xmlns:p14="http://schemas.microsoft.com/office/powerpoint/2010/main" val="162620412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7758</TotalTime>
  <Words>595</Words>
  <Application>Microsoft Office PowerPoint</Application>
  <PresentationFormat>Affichage à l'écran (4:3)</PresentationFormat>
  <Paragraphs>81</Paragraphs>
  <Slides>24</Slides>
  <Notes>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24</vt:i4>
      </vt:variant>
    </vt:vector>
  </HeadingPairs>
  <TitlesOfParts>
    <vt:vector size="31"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- 2019</vt:lpstr>
      <vt:lpstr>Polish subsidiary - Synthesis</vt:lpstr>
      <vt:lpstr>Polish subsidiary - 2019</vt:lpstr>
      <vt:lpstr>Polish subsidiary - 2020</vt:lpstr>
      <vt:lpstr>Turkish subsidiary - Synthesis</vt:lpstr>
      <vt:lpstr>Turkish subsidiary - 2019</vt:lpstr>
      <vt:lpstr>Spanish subsidiary - Synthesis</vt:lpstr>
      <vt:lpstr>Spanish subsidiary - 2019</vt:lpstr>
      <vt:lpstr>Spanish subsidiary - 2020</vt:lpstr>
      <vt:lpstr>Malaysian subsidiary - Synthesis</vt:lpstr>
      <vt:lpstr>Malaysian subsidiary - 2019</vt:lpstr>
      <vt:lpstr>US subsidiary - Synthesis</vt:lpstr>
      <vt:lpstr>Bitumen/BRL - Synthesis</vt:lpstr>
      <vt:lpstr>Historical prices</vt:lpstr>
      <vt:lpstr>Historical prices</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853</cp:revision>
  <cp:lastPrinted>2019-02-12T13:53:47Z</cp:lastPrinted>
  <dcterms:created xsi:type="dcterms:W3CDTF">2010-04-23T15:09:35Z</dcterms:created>
  <dcterms:modified xsi:type="dcterms:W3CDTF">2019-07-01T11:25:55Z</dcterms:modified>
</cp:coreProperties>
</file>