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8"/>
  </p:notesMasterIdLst>
  <p:sldIdLst>
    <p:sldId id="256" r:id="rId3"/>
    <p:sldId id="466" r:id="rId4"/>
    <p:sldId id="476" r:id="rId5"/>
    <p:sldId id="545" r:id="rId6"/>
    <p:sldId id="546" r:id="rId7"/>
    <p:sldId id="523" r:id="rId8"/>
    <p:sldId id="540" r:id="rId9"/>
    <p:sldId id="524" r:id="rId10"/>
    <p:sldId id="532" r:id="rId11"/>
    <p:sldId id="543" r:id="rId12"/>
    <p:sldId id="525" r:id="rId13"/>
    <p:sldId id="536" r:id="rId14"/>
    <p:sldId id="547" r:id="rId15"/>
    <p:sldId id="526" r:id="rId16"/>
    <p:sldId id="531" r:id="rId17"/>
    <p:sldId id="544" r:id="rId18"/>
    <p:sldId id="534" r:id="rId19"/>
    <p:sldId id="542" r:id="rId20"/>
    <p:sldId id="493" r:id="rId21"/>
    <p:sldId id="533" r:id="rId22"/>
    <p:sldId id="520" r:id="rId23"/>
    <p:sldId id="528" r:id="rId24"/>
    <p:sldId id="539" r:id="rId25"/>
    <p:sldId id="409" r:id="rId26"/>
    <p:sldId id="410" r:id="rId27"/>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8012"/>
    <a:srgbClr val="00CC66"/>
    <a:srgbClr val="FF0000"/>
    <a:srgbClr val="BD8803"/>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37" autoAdjust="0"/>
    <p:restoredTop sz="96374" autoAdjust="0"/>
  </p:normalViewPr>
  <p:slideViewPr>
    <p:cSldViewPr snapToGrid="0">
      <p:cViewPr varScale="1">
        <p:scale>
          <a:sx n="114" d="100"/>
          <a:sy n="114" d="100"/>
        </p:scale>
        <p:origin x="1704" y="114"/>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06/09/2019</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3</a:t>
            </a:fld>
            <a:endParaRPr lang="fr-FR" dirty="0"/>
          </a:p>
        </p:txBody>
      </p:sp>
    </p:spTree>
    <p:extLst>
      <p:ext uri="{BB962C8B-B14F-4D97-AF65-F5344CB8AC3E}">
        <p14:creationId xmlns:p14="http://schemas.microsoft.com/office/powerpoint/2010/main" val="1338279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4</a:t>
            </a:fld>
            <a:endParaRPr lang="fr-FR" dirty="0"/>
          </a:p>
        </p:txBody>
      </p:sp>
    </p:spTree>
    <p:extLst>
      <p:ext uri="{BB962C8B-B14F-4D97-AF65-F5344CB8AC3E}">
        <p14:creationId xmlns:p14="http://schemas.microsoft.com/office/powerpoint/2010/main" val="7860891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5</a:t>
            </a:fld>
            <a:endParaRPr lang="fr-FR" dirty="0"/>
          </a:p>
        </p:txBody>
      </p:sp>
    </p:spTree>
    <p:extLst>
      <p:ext uri="{BB962C8B-B14F-4D97-AF65-F5344CB8AC3E}">
        <p14:creationId xmlns:p14="http://schemas.microsoft.com/office/powerpoint/2010/main" val="2335783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22</a:t>
            </a:fld>
            <a:endParaRPr lang="fr-FR" dirty="0"/>
          </a:p>
        </p:txBody>
      </p:sp>
    </p:spTree>
    <p:extLst>
      <p:ext uri="{BB962C8B-B14F-4D97-AF65-F5344CB8AC3E}">
        <p14:creationId xmlns:p14="http://schemas.microsoft.com/office/powerpoint/2010/main" val="17715898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23</a:t>
            </a:fld>
            <a:endParaRPr lang="fr-FR" dirty="0"/>
          </a:p>
        </p:txBody>
      </p:sp>
    </p:spTree>
    <p:extLst>
      <p:ext uri="{BB962C8B-B14F-4D97-AF65-F5344CB8AC3E}">
        <p14:creationId xmlns:p14="http://schemas.microsoft.com/office/powerpoint/2010/main" val="366281956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9/6/2019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390995" y="2494331"/>
            <a:ext cx="2465792" cy="784906"/>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9/6/2019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9/6/2019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9/6/2019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9/6/2019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9/6/2019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9/6/2019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9/6/2019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9/6/2019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9/6/2019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9/6/2019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759581" y="352186"/>
            <a:ext cx="1028105" cy="327264"/>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9/6/2019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9/6/2019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9/6/2019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9/6/2019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9/6/2019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9/6/2019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9/6/2019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9/6/2019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9/6/2019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9/6/2019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9/6/2019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9/6/2019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9/6/2019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9/6/2019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9/6/2019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9/6/2019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9/6/2019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9/6/2019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9/6/2019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9/6/2019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9/6/2019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9/6/2019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9/6/2019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9/6/2019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9/6/2019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9/6/2019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329915" y="3592705"/>
            <a:ext cx="6742937" cy="784906"/>
          </a:xfrm>
        </p:spPr>
        <p:txBody>
          <a:bodyPr/>
          <a:lstStyle/>
          <a:p>
            <a:br>
              <a:rPr lang="en-GB" dirty="0"/>
            </a:br>
            <a:r>
              <a:rPr lang="fr-FR" dirty="0"/>
              <a:t>Global </a:t>
            </a:r>
            <a:r>
              <a:rPr lang="fr-FR" dirty="0" err="1"/>
              <a:t>Hedge</a:t>
            </a:r>
            <a:r>
              <a:rPr lang="fr-FR" dirty="0"/>
              <a:t> Position</a:t>
            </a: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a:solidFill>
                  <a:srgbClr val="302421"/>
                </a:solidFill>
                <a:latin typeface="Calibri" pitchFamily="34" charset="0"/>
              </a:rPr>
              <a:t>30/08/2019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Polish subsidiary - 2020</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2700020" y="3718423"/>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008525CC-4F06-499A-91F7-8AC57DB4560E}"/>
              </a:ext>
            </a:extLst>
          </p:cNvPr>
          <p:cNvPicPr>
            <a:picLocks noChangeAspect="1"/>
          </p:cNvPicPr>
          <p:nvPr/>
        </p:nvPicPr>
        <p:blipFill>
          <a:blip r:embed="rId2"/>
          <a:stretch>
            <a:fillRect/>
          </a:stretch>
        </p:blipFill>
        <p:spPr>
          <a:xfrm>
            <a:off x="1114936" y="1130400"/>
            <a:ext cx="6911490" cy="5504360"/>
          </a:xfrm>
          <a:prstGeom prst="rect">
            <a:avLst/>
          </a:prstGeom>
        </p:spPr>
      </p:pic>
    </p:spTree>
    <p:extLst>
      <p:ext uri="{BB962C8B-B14F-4D97-AF65-F5344CB8AC3E}">
        <p14:creationId xmlns:p14="http://schemas.microsoft.com/office/powerpoint/2010/main" val="36549743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Turkish subsidiary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EBBBD6AE-99AF-430A-A5E9-E4A79373C7C2}"/>
              </a:ext>
            </a:extLst>
          </p:cNvPr>
          <p:cNvPicPr>
            <a:picLocks noChangeAspect="1"/>
          </p:cNvPicPr>
          <p:nvPr/>
        </p:nvPicPr>
        <p:blipFill>
          <a:blip r:embed="rId2"/>
          <a:stretch>
            <a:fillRect/>
          </a:stretch>
        </p:blipFill>
        <p:spPr>
          <a:xfrm>
            <a:off x="473877" y="1208693"/>
            <a:ext cx="8196243" cy="5411870"/>
          </a:xfrm>
          <a:prstGeom prst="rect">
            <a:avLst/>
          </a:prstGeom>
        </p:spPr>
      </p:pic>
    </p:spTree>
    <p:extLst>
      <p:ext uri="{BB962C8B-B14F-4D97-AF65-F5344CB8AC3E}">
        <p14:creationId xmlns:p14="http://schemas.microsoft.com/office/powerpoint/2010/main" val="2922509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Turkish subsidiary - 2019</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D2400CB5-2ED0-4214-B333-2C98644FFA2E}"/>
              </a:ext>
            </a:extLst>
          </p:cNvPr>
          <p:cNvPicPr>
            <a:picLocks noChangeAspect="1"/>
          </p:cNvPicPr>
          <p:nvPr/>
        </p:nvPicPr>
        <p:blipFill>
          <a:blip r:embed="rId2"/>
          <a:stretch>
            <a:fillRect/>
          </a:stretch>
        </p:blipFill>
        <p:spPr>
          <a:xfrm>
            <a:off x="1114936" y="1128498"/>
            <a:ext cx="6914125" cy="5506456"/>
          </a:xfrm>
          <a:prstGeom prst="rect">
            <a:avLst/>
          </a:prstGeom>
        </p:spPr>
      </p:pic>
    </p:spTree>
    <p:extLst>
      <p:ext uri="{BB962C8B-B14F-4D97-AF65-F5344CB8AC3E}">
        <p14:creationId xmlns:p14="http://schemas.microsoft.com/office/powerpoint/2010/main" val="32544335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Turkish subsidiary - 2020</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DDD782C9-5801-47E8-A53C-6519224615CB}"/>
              </a:ext>
            </a:extLst>
          </p:cNvPr>
          <p:cNvPicPr>
            <a:picLocks noChangeAspect="1"/>
          </p:cNvPicPr>
          <p:nvPr/>
        </p:nvPicPr>
        <p:blipFill>
          <a:blip r:embed="rId2"/>
          <a:stretch>
            <a:fillRect/>
          </a:stretch>
        </p:blipFill>
        <p:spPr>
          <a:xfrm>
            <a:off x="1114936" y="1128498"/>
            <a:ext cx="6914125" cy="5506456"/>
          </a:xfrm>
          <a:prstGeom prst="rect">
            <a:avLst/>
          </a:prstGeom>
        </p:spPr>
      </p:pic>
    </p:spTree>
    <p:extLst>
      <p:ext uri="{BB962C8B-B14F-4D97-AF65-F5344CB8AC3E}">
        <p14:creationId xmlns:p14="http://schemas.microsoft.com/office/powerpoint/2010/main" val="35858007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Spanish subsidiary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C1D092D6-97A7-4574-8DB0-E5B4EB9D180E}"/>
              </a:ext>
            </a:extLst>
          </p:cNvPr>
          <p:cNvPicPr>
            <a:picLocks noChangeAspect="1"/>
          </p:cNvPicPr>
          <p:nvPr/>
        </p:nvPicPr>
        <p:blipFill>
          <a:blip r:embed="rId2"/>
          <a:stretch>
            <a:fillRect/>
          </a:stretch>
        </p:blipFill>
        <p:spPr>
          <a:xfrm>
            <a:off x="527398" y="1215167"/>
            <a:ext cx="8196244" cy="5411870"/>
          </a:xfrm>
          <a:prstGeom prst="rect">
            <a:avLst/>
          </a:prstGeom>
        </p:spPr>
      </p:pic>
    </p:spTree>
    <p:extLst>
      <p:ext uri="{BB962C8B-B14F-4D97-AF65-F5344CB8AC3E}">
        <p14:creationId xmlns:p14="http://schemas.microsoft.com/office/powerpoint/2010/main" val="13080148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Spanish subsidiary - 2019</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C1A250B4-6EED-47C5-8091-EA3F1D4B0D61}"/>
              </a:ext>
            </a:extLst>
          </p:cNvPr>
          <p:cNvPicPr>
            <a:picLocks noChangeAspect="1"/>
          </p:cNvPicPr>
          <p:nvPr/>
        </p:nvPicPr>
        <p:blipFill>
          <a:blip r:embed="rId2"/>
          <a:stretch>
            <a:fillRect/>
          </a:stretch>
        </p:blipFill>
        <p:spPr>
          <a:xfrm>
            <a:off x="1114936" y="1130397"/>
            <a:ext cx="6914125" cy="5506458"/>
          </a:xfrm>
          <a:prstGeom prst="rect">
            <a:avLst/>
          </a:prstGeom>
        </p:spPr>
      </p:pic>
    </p:spTree>
    <p:extLst>
      <p:ext uri="{BB962C8B-B14F-4D97-AF65-F5344CB8AC3E}">
        <p14:creationId xmlns:p14="http://schemas.microsoft.com/office/powerpoint/2010/main" val="1687142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Spanish subsidiary - 2020</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49BE1A7A-D4A1-4C13-A110-92B1007A9EB7}"/>
              </a:ext>
            </a:extLst>
          </p:cNvPr>
          <p:cNvPicPr>
            <a:picLocks noChangeAspect="1"/>
          </p:cNvPicPr>
          <p:nvPr/>
        </p:nvPicPr>
        <p:blipFill>
          <a:blip r:embed="rId2"/>
          <a:stretch>
            <a:fillRect/>
          </a:stretch>
        </p:blipFill>
        <p:spPr>
          <a:xfrm>
            <a:off x="1114936" y="1130397"/>
            <a:ext cx="6914125" cy="5506459"/>
          </a:xfrm>
          <a:prstGeom prst="rect">
            <a:avLst/>
          </a:prstGeom>
        </p:spPr>
      </p:pic>
    </p:spTree>
    <p:extLst>
      <p:ext uri="{BB962C8B-B14F-4D97-AF65-F5344CB8AC3E}">
        <p14:creationId xmlns:p14="http://schemas.microsoft.com/office/powerpoint/2010/main" val="27199232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Malaysian subsidiary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F174174C-0D00-442B-86F8-D6D9EBB294D5}"/>
              </a:ext>
            </a:extLst>
          </p:cNvPr>
          <p:cNvPicPr>
            <a:picLocks noChangeAspect="1"/>
          </p:cNvPicPr>
          <p:nvPr/>
        </p:nvPicPr>
        <p:blipFill>
          <a:blip r:embed="rId2"/>
          <a:stretch>
            <a:fillRect/>
          </a:stretch>
        </p:blipFill>
        <p:spPr>
          <a:xfrm>
            <a:off x="473877" y="1215167"/>
            <a:ext cx="8196243" cy="5400302"/>
          </a:xfrm>
          <a:prstGeom prst="rect">
            <a:avLst/>
          </a:prstGeom>
        </p:spPr>
      </p:pic>
    </p:spTree>
    <p:extLst>
      <p:ext uri="{BB962C8B-B14F-4D97-AF65-F5344CB8AC3E}">
        <p14:creationId xmlns:p14="http://schemas.microsoft.com/office/powerpoint/2010/main" val="11652529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Malaysian subsidiary - 2019</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B1EECFCE-45C3-4E81-A922-5470613D1E34}"/>
              </a:ext>
            </a:extLst>
          </p:cNvPr>
          <p:cNvPicPr>
            <a:picLocks noChangeAspect="1"/>
          </p:cNvPicPr>
          <p:nvPr/>
        </p:nvPicPr>
        <p:blipFill>
          <a:blip r:embed="rId2"/>
          <a:stretch>
            <a:fillRect/>
          </a:stretch>
        </p:blipFill>
        <p:spPr>
          <a:xfrm>
            <a:off x="1114936" y="1130396"/>
            <a:ext cx="6914125" cy="5506457"/>
          </a:xfrm>
          <a:prstGeom prst="rect">
            <a:avLst/>
          </a:prstGeom>
        </p:spPr>
      </p:pic>
    </p:spTree>
    <p:extLst>
      <p:ext uri="{BB962C8B-B14F-4D97-AF65-F5344CB8AC3E}">
        <p14:creationId xmlns:p14="http://schemas.microsoft.com/office/powerpoint/2010/main" val="3518505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13" name="Title">
            <a:extLst>
              <a:ext uri="{FF2B5EF4-FFF2-40B4-BE49-F238E27FC236}">
                <a16:creationId xmlns:a16="http://schemas.microsoft.com/office/drawing/2014/main" id="{507E54F5-0FC3-407E-B7AD-FA0378CEEFE9}"/>
              </a:ext>
            </a:extLst>
          </p:cNvPr>
          <p:cNvSpPr>
            <a:spLocks noGrp="1"/>
          </p:cNvSpPr>
          <p:nvPr>
            <p:ph type="title"/>
          </p:nvPr>
        </p:nvSpPr>
        <p:spPr>
          <a:xfrm>
            <a:off x="2247562" y="113288"/>
            <a:ext cx="4948238" cy="889577"/>
          </a:xfrm>
        </p:spPr>
        <p:txBody>
          <a:bodyPr/>
          <a:lstStyle/>
          <a:p>
            <a:r>
              <a:rPr lang="en-US" dirty="0"/>
              <a:t>US subsidiary - Synthesis</a:t>
            </a:r>
          </a:p>
        </p:txBody>
      </p:sp>
      <p:pic>
        <p:nvPicPr>
          <p:cNvPr id="7" name="Image 6">
            <a:extLst>
              <a:ext uri="{FF2B5EF4-FFF2-40B4-BE49-F238E27FC236}">
                <a16:creationId xmlns:a16="http://schemas.microsoft.com/office/drawing/2014/main" id="{52BA65A4-12A5-4ABF-9BBA-E07F296AA8BB}"/>
              </a:ext>
            </a:extLst>
          </p:cNvPr>
          <p:cNvPicPr>
            <a:picLocks noChangeAspect="1"/>
          </p:cNvPicPr>
          <p:nvPr/>
        </p:nvPicPr>
        <p:blipFill>
          <a:blip r:embed="rId2"/>
          <a:stretch>
            <a:fillRect/>
          </a:stretch>
        </p:blipFill>
        <p:spPr>
          <a:xfrm>
            <a:off x="473878" y="1215167"/>
            <a:ext cx="8196243" cy="5411869"/>
          </a:xfrm>
          <a:prstGeom prst="rect">
            <a:avLst/>
          </a:prstGeom>
        </p:spPr>
      </p:pic>
    </p:spTree>
    <p:extLst>
      <p:ext uri="{BB962C8B-B14F-4D97-AF65-F5344CB8AC3E}">
        <p14:creationId xmlns:p14="http://schemas.microsoft.com/office/powerpoint/2010/main" val="3029341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647825" y="1559257"/>
            <a:ext cx="7848350" cy="3739485"/>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400" dirty="0">
                <a:latin typeface="Calibri" panose="020F0502020204030204" pitchFamily="34" charset="0"/>
              </a:rPr>
              <a:t>Global view</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Bitumen Hedging Summary</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RUB Hedging Summary</a:t>
            </a:r>
            <a:endParaRPr lang="en-GB" sz="1400" dirty="0">
              <a:latin typeface="Calibri" panose="020F0502020204030204" pitchFamily="34" charset="0"/>
            </a:endParaRPr>
          </a:p>
          <a:p>
            <a:pPr marL="742950" lvl="1" indent="-285750">
              <a:spcBef>
                <a:spcPts val="600"/>
              </a:spcBef>
              <a:buFont typeface="Arial" panose="020B0604020202020204" pitchFamily="34" charset="0"/>
              <a:buChar char="•"/>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400" dirty="0">
                <a:latin typeface="Calibri" panose="020F0502020204030204" pitchFamily="34" charset="0"/>
              </a:rPr>
              <a:t>Detailed analysis</a:t>
            </a:r>
          </a:p>
          <a:p>
            <a:pPr marL="742950" lvl="2" indent="-285750">
              <a:lnSpc>
                <a:spcPct val="150000"/>
              </a:lnSpc>
              <a:spcBef>
                <a:spcPts val="600"/>
              </a:spcBef>
              <a:buFont typeface="Arial" panose="020B0604020202020204" pitchFamily="34" charset="0"/>
              <a:buChar char="•"/>
            </a:pPr>
            <a:r>
              <a:rPr lang="en-GB" dirty="0">
                <a:latin typeface="Calibri" panose="020F0502020204030204" pitchFamily="34" charset="0"/>
              </a:rPr>
              <a:t>Synthesis by subsidiary/currency</a:t>
            </a:r>
          </a:p>
          <a:p>
            <a:pPr marL="742950" lvl="2" indent="-285750">
              <a:lnSpc>
                <a:spcPct val="150000"/>
              </a:lnSpc>
              <a:spcBef>
                <a:spcPts val="600"/>
              </a:spcBef>
              <a:buFont typeface="Arial" panose="020B0604020202020204" pitchFamily="34" charset="0"/>
              <a:buChar char="•"/>
            </a:pPr>
            <a:r>
              <a:rPr lang="en-GB" dirty="0">
                <a:latin typeface="Calibri" panose="020F0502020204030204" pitchFamily="34" charset="0"/>
              </a:rPr>
              <a:t>Historical prices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0519488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Bitumen/BRL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7F6863EC-21C1-4C6D-9947-58C3DED9D62C}"/>
              </a:ext>
            </a:extLst>
          </p:cNvPr>
          <p:cNvPicPr>
            <a:picLocks noChangeAspect="1"/>
          </p:cNvPicPr>
          <p:nvPr/>
        </p:nvPicPr>
        <p:blipFill>
          <a:blip r:embed="rId2"/>
          <a:stretch>
            <a:fillRect/>
          </a:stretch>
        </p:blipFill>
        <p:spPr>
          <a:xfrm>
            <a:off x="473878" y="1215167"/>
            <a:ext cx="8196244" cy="5411870"/>
          </a:xfrm>
          <a:prstGeom prst="rect">
            <a:avLst/>
          </a:prstGeom>
        </p:spPr>
      </p:pic>
    </p:spTree>
    <p:extLst>
      <p:ext uri="{BB962C8B-B14F-4D97-AF65-F5344CB8AC3E}">
        <p14:creationId xmlns:p14="http://schemas.microsoft.com/office/powerpoint/2010/main" val="33543158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endParaRPr lang="en-US" dirty="0"/>
          </a:p>
        </p:txBody>
      </p:sp>
      <p:pic>
        <p:nvPicPr>
          <p:cNvPr id="5" name="Image 4">
            <a:extLst>
              <a:ext uri="{FF2B5EF4-FFF2-40B4-BE49-F238E27FC236}">
                <a16:creationId xmlns:a16="http://schemas.microsoft.com/office/drawing/2014/main" id="{C42C52DF-50BE-448E-BECB-BB61C0A1A7C0}"/>
              </a:ext>
            </a:extLst>
          </p:cNvPr>
          <p:cNvPicPr>
            <a:picLocks noChangeAspect="1"/>
          </p:cNvPicPr>
          <p:nvPr/>
        </p:nvPicPr>
        <p:blipFill>
          <a:blip r:embed="rId2"/>
          <a:stretch>
            <a:fillRect/>
          </a:stretch>
        </p:blipFill>
        <p:spPr>
          <a:xfrm>
            <a:off x="0" y="1002624"/>
            <a:ext cx="9144000" cy="5376911"/>
          </a:xfrm>
          <a:prstGeom prst="rect">
            <a:avLst/>
          </a:prstGeom>
        </p:spPr>
      </p:pic>
    </p:spTree>
    <p:extLst>
      <p:ext uri="{BB962C8B-B14F-4D97-AF65-F5344CB8AC3E}">
        <p14:creationId xmlns:p14="http://schemas.microsoft.com/office/powerpoint/2010/main" val="28979842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endParaRPr lang="en-US" dirty="0"/>
          </a:p>
        </p:txBody>
      </p:sp>
      <p:sp>
        <p:nvSpPr>
          <p:cNvPr id="3" name="Rectangle 2">
            <a:extLst>
              <a:ext uri="{FF2B5EF4-FFF2-40B4-BE49-F238E27FC236}">
                <a16:creationId xmlns:a16="http://schemas.microsoft.com/office/drawing/2014/main" id="{6E459907-87D1-4840-AF17-A9A7F56F3760}"/>
              </a:ext>
            </a:extLst>
          </p:cNvPr>
          <p:cNvSpPr/>
          <p:nvPr/>
        </p:nvSpPr>
        <p:spPr>
          <a:xfrm>
            <a:off x="-38438" y="6578181"/>
            <a:ext cx="4572000" cy="246221"/>
          </a:xfrm>
          <a:prstGeom prst="rect">
            <a:avLst/>
          </a:prstGeom>
        </p:spPr>
        <p:txBody>
          <a:bodyPr>
            <a:spAutoFit/>
          </a:bodyPr>
          <a:lstStyle/>
          <a:p>
            <a:r>
              <a:rPr lang="en-US" sz="1000" dirty="0">
                <a:solidFill>
                  <a:srgbClr val="000000"/>
                </a:solidFill>
                <a:latin typeface="Calibri" panose="020F0502020204030204" pitchFamily="34" charset="0"/>
              </a:rPr>
              <a:t>306,05 USD = 274,5 * 1,10365 (EURUSD Fixing Bloomberg end of Month)</a:t>
            </a:r>
            <a:r>
              <a:rPr lang="en-US" sz="1000" dirty="0"/>
              <a:t> </a:t>
            </a:r>
          </a:p>
        </p:txBody>
      </p:sp>
      <p:pic>
        <p:nvPicPr>
          <p:cNvPr id="8" name="Image 7">
            <a:extLst>
              <a:ext uri="{FF2B5EF4-FFF2-40B4-BE49-F238E27FC236}">
                <a16:creationId xmlns:a16="http://schemas.microsoft.com/office/drawing/2014/main" id="{68F55308-952D-4892-9333-7E7DBE64AC62}"/>
              </a:ext>
            </a:extLst>
          </p:cNvPr>
          <p:cNvPicPr>
            <a:picLocks noChangeAspect="1"/>
          </p:cNvPicPr>
          <p:nvPr/>
        </p:nvPicPr>
        <p:blipFill>
          <a:blip r:embed="rId3"/>
          <a:stretch>
            <a:fillRect/>
          </a:stretch>
        </p:blipFill>
        <p:spPr>
          <a:xfrm>
            <a:off x="0" y="1002864"/>
            <a:ext cx="9144000" cy="5575315"/>
          </a:xfrm>
          <a:prstGeom prst="rect">
            <a:avLst/>
          </a:prstGeom>
        </p:spPr>
      </p:pic>
    </p:spTree>
    <p:extLst>
      <p:ext uri="{BB962C8B-B14F-4D97-AF65-F5344CB8AC3E}">
        <p14:creationId xmlns:p14="http://schemas.microsoft.com/office/powerpoint/2010/main" val="32494947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endParaRPr lang="en-US" dirty="0"/>
          </a:p>
        </p:txBody>
      </p:sp>
      <p:sp>
        <p:nvSpPr>
          <p:cNvPr id="9" name="Rectangle 8">
            <a:extLst>
              <a:ext uri="{FF2B5EF4-FFF2-40B4-BE49-F238E27FC236}">
                <a16:creationId xmlns:a16="http://schemas.microsoft.com/office/drawing/2014/main" id="{1B3B0B0D-55B5-4B73-9787-8604949EDA26}"/>
              </a:ext>
            </a:extLst>
          </p:cNvPr>
          <p:cNvSpPr/>
          <p:nvPr/>
        </p:nvSpPr>
        <p:spPr>
          <a:xfrm>
            <a:off x="24479" y="6636990"/>
            <a:ext cx="9068499" cy="215444"/>
          </a:xfrm>
          <a:prstGeom prst="rect">
            <a:avLst/>
          </a:prstGeom>
        </p:spPr>
        <p:txBody>
          <a:bodyPr wrap="square">
            <a:spAutoFit/>
          </a:bodyPr>
          <a:lstStyle/>
          <a:p>
            <a:r>
              <a:rPr lang="en-US" sz="800" dirty="0">
                <a:solidFill>
                  <a:srgbClr val="000000"/>
                </a:solidFill>
                <a:latin typeface="Calibri" panose="020F0502020204030204" pitchFamily="34" charset="0"/>
              </a:rPr>
              <a:t>58,87 USD = </a:t>
            </a:r>
            <a:r>
              <a:rPr lang="en-US" sz="800" dirty="0">
                <a:solidFill>
                  <a:srgbClr val="000000"/>
                </a:solidFill>
                <a:cs typeface="Arial" panose="020B0604020202020204" pitchFamily="34" charset="0"/>
              </a:rPr>
              <a:t>Average</a:t>
            </a:r>
            <a:r>
              <a:rPr lang="en-US" sz="800" dirty="0">
                <a:solidFill>
                  <a:srgbClr val="000000"/>
                </a:solidFill>
                <a:latin typeface="Calibri" panose="020F0502020204030204" pitchFamily="34" charset="0"/>
              </a:rPr>
              <a:t> Strike Rate</a:t>
            </a:r>
            <a:endParaRPr lang="en-US" sz="800" dirty="0"/>
          </a:p>
        </p:txBody>
      </p:sp>
      <p:pic>
        <p:nvPicPr>
          <p:cNvPr id="6" name="Image 5">
            <a:extLst>
              <a:ext uri="{FF2B5EF4-FFF2-40B4-BE49-F238E27FC236}">
                <a16:creationId xmlns:a16="http://schemas.microsoft.com/office/drawing/2014/main" id="{A878E265-0F4E-4AF8-A54C-00F3685E086B}"/>
              </a:ext>
            </a:extLst>
          </p:cNvPr>
          <p:cNvPicPr>
            <a:picLocks noChangeAspect="1"/>
          </p:cNvPicPr>
          <p:nvPr/>
        </p:nvPicPr>
        <p:blipFill>
          <a:blip r:embed="rId3"/>
          <a:stretch>
            <a:fillRect/>
          </a:stretch>
        </p:blipFill>
        <p:spPr>
          <a:xfrm>
            <a:off x="24479" y="1002864"/>
            <a:ext cx="9068499" cy="5406326"/>
          </a:xfrm>
          <a:prstGeom prst="rect">
            <a:avLst/>
          </a:prstGeom>
        </p:spPr>
      </p:pic>
    </p:spTree>
    <p:extLst>
      <p:ext uri="{BB962C8B-B14F-4D97-AF65-F5344CB8AC3E}">
        <p14:creationId xmlns:p14="http://schemas.microsoft.com/office/powerpoint/2010/main" val="2433359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Blandonnet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113288"/>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Bitumen</a:t>
            </a:r>
            <a:r>
              <a:rPr lang="fr-FR" dirty="0"/>
              <a:t> </a:t>
            </a:r>
            <a:r>
              <a:rPr lang="fr-FR" dirty="0" err="1"/>
              <a:t>Hedging</a:t>
            </a:r>
            <a:r>
              <a:rPr lang="fr-FR" dirty="0"/>
              <a:t> </a:t>
            </a:r>
            <a:r>
              <a:rPr lang="fr-FR" dirty="0" err="1"/>
              <a:t>Summary</a:t>
            </a:r>
            <a:endParaRPr lang="en-US" dirty="0"/>
          </a:p>
        </p:txBody>
      </p:sp>
      <p:pic>
        <p:nvPicPr>
          <p:cNvPr id="8" name="Image 7">
            <a:extLst>
              <a:ext uri="{FF2B5EF4-FFF2-40B4-BE49-F238E27FC236}">
                <a16:creationId xmlns:a16="http://schemas.microsoft.com/office/drawing/2014/main" id="{5B504617-B1BA-4FE1-A97F-9EBAC0049457}"/>
              </a:ext>
            </a:extLst>
          </p:cNvPr>
          <p:cNvPicPr>
            <a:picLocks noChangeAspect="1"/>
          </p:cNvPicPr>
          <p:nvPr/>
        </p:nvPicPr>
        <p:blipFill>
          <a:blip r:embed="rId3"/>
          <a:stretch>
            <a:fillRect/>
          </a:stretch>
        </p:blipFill>
        <p:spPr>
          <a:xfrm>
            <a:off x="0" y="1851094"/>
            <a:ext cx="9144000" cy="3155812"/>
          </a:xfrm>
          <a:prstGeom prst="rect">
            <a:avLst/>
          </a:prstGeom>
        </p:spPr>
      </p:pic>
    </p:spTree>
    <p:extLst>
      <p:ext uri="{BB962C8B-B14F-4D97-AF65-F5344CB8AC3E}">
        <p14:creationId xmlns:p14="http://schemas.microsoft.com/office/powerpoint/2010/main" val="3470511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113288"/>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Bitumen</a:t>
            </a:r>
            <a:r>
              <a:rPr lang="fr-FR" dirty="0"/>
              <a:t> </a:t>
            </a:r>
            <a:r>
              <a:rPr lang="fr-FR" dirty="0" err="1"/>
              <a:t>Hedging</a:t>
            </a:r>
            <a:r>
              <a:rPr lang="fr-FR" dirty="0"/>
              <a:t> </a:t>
            </a:r>
            <a:r>
              <a:rPr lang="fr-FR" dirty="0" err="1"/>
              <a:t>Summary</a:t>
            </a:r>
            <a:endParaRPr lang="en-US" dirty="0"/>
          </a:p>
        </p:txBody>
      </p:sp>
      <p:pic>
        <p:nvPicPr>
          <p:cNvPr id="7" name="Image 6">
            <a:extLst>
              <a:ext uri="{FF2B5EF4-FFF2-40B4-BE49-F238E27FC236}">
                <a16:creationId xmlns:a16="http://schemas.microsoft.com/office/drawing/2014/main" id="{EB544E4D-E8FC-4319-B185-E4A78803F04A}"/>
              </a:ext>
            </a:extLst>
          </p:cNvPr>
          <p:cNvPicPr>
            <a:picLocks noChangeAspect="1"/>
          </p:cNvPicPr>
          <p:nvPr/>
        </p:nvPicPr>
        <p:blipFill>
          <a:blip r:embed="rId3"/>
          <a:stretch>
            <a:fillRect/>
          </a:stretch>
        </p:blipFill>
        <p:spPr>
          <a:xfrm>
            <a:off x="0" y="2529051"/>
            <a:ext cx="9144000" cy="1799898"/>
          </a:xfrm>
          <a:prstGeom prst="rect">
            <a:avLst/>
          </a:prstGeom>
        </p:spPr>
      </p:pic>
    </p:spTree>
    <p:extLst>
      <p:ext uri="{BB962C8B-B14F-4D97-AF65-F5344CB8AC3E}">
        <p14:creationId xmlns:p14="http://schemas.microsoft.com/office/powerpoint/2010/main" val="1870731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113288"/>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Bitumen</a:t>
            </a:r>
            <a:r>
              <a:rPr lang="fr-FR" dirty="0"/>
              <a:t> </a:t>
            </a:r>
            <a:r>
              <a:rPr lang="fr-FR" dirty="0" err="1"/>
              <a:t>Hedging</a:t>
            </a:r>
            <a:r>
              <a:rPr lang="fr-FR" dirty="0"/>
              <a:t> </a:t>
            </a:r>
            <a:r>
              <a:rPr lang="fr-FR" dirty="0" err="1"/>
              <a:t>Summary</a:t>
            </a:r>
            <a:endParaRPr lang="en-US" dirty="0"/>
          </a:p>
        </p:txBody>
      </p:sp>
      <p:pic>
        <p:nvPicPr>
          <p:cNvPr id="7" name="Image 6">
            <a:extLst>
              <a:ext uri="{FF2B5EF4-FFF2-40B4-BE49-F238E27FC236}">
                <a16:creationId xmlns:a16="http://schemas.microsoft.com/office/drawing/2014/main" id="{2B74F0C5-5A71-4508-9EFA-0AD7CE0A5BAA}"/>
              </a:ext>
            </a:extLst>
          </p:cNvPr>
          <p:cNvPicPr>
            <a:picLocks noChangeAspect="1"/>
          </p:cNvPicPr>
          <p:nvPr/>
        </p:nvPicPr>
        <p:blipFill>
          <a:blip r:embed="rId3"/>
          <a:stretch>
            <a:fillRect/>
          </a:stretch>
        </p:blipFill>
        <p:spPr>
          <a:xfrm>
            <a:off x="0" y="2224911"/>
            <a:ext cx="9144000" cy="2478962"/>
          </a:xfrm>
          <a:prstGeom prst="rect">
            <a:avLst/>
          </a:prstGeom>
        </p:spPr>
      </p:pic>
    </p:spTree>
    <p:extLst>
      <p:ext uri="{BB962C8B-B14F-4D97-AF65-F5344CB8AC3E}">
        <p14:creationId xmlns:p14="http://schemas.microsoft.com/office/powerpoint/2010/main" val="2019023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Bitumen/RUB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6" name="ZoneTexte 5">
            <a:extLst>
              <a:ext uri="{FF2B5EF4-FFF2-40B4-BE49-F238E27FC236}">
                <a16:creationId xmlns:a16="http://schemas.microsoft.com/office/drawing/2014/main" id="{2EF7C095-4788-43EA-9420-65E1A12EE80A}"/>
              </a:ext>
            </a:extLst>
          </p:cNvPr>
          <p:cNvSpPr txBox="1"/>
          <p:nvPr/>
        </p:nvSpPr>
        <p:spPr>
          <a:xfrm>
            <a:off x="0" y="6581001"/>
            <a:ext cx="3137462"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 7,33</a:t>
            </a:r>
          </a:p>
        </p:txBody>
      </p:sp>
      <p:pic>
        <p:nvPicPr>
          <p:cNvPr id="8" name="Image 7">
            <a:extLst>
              <a:ext uri="{FF2B5EF4-FFF2-40B4-BE49-F238E27FC236}">
                <a16:creationId xmlns:a16="http://schemas.microsoft.com/office/drawing/2014/main" id="{E08AF23F-C1FB-4645-8688-ADDBCBAC41DF}"/>
              </a:ext>
            </a:extLst>
          </p:cNvPr>
          <p:cNvPicPr>
            <a:picLocks noChangeAspect="1"/>
          </p:cNvPicPr>
          <p:nvPr/>
        </p:nvPicPr>
        <p:blipFill>
          <a:blip r:embed="rId2"/>
          <a:stretch>
            <a:fillRect/>
          </a:stretch>
        </p:blipFill>
        <p:spPr>
          <a:xfrm>
            <a:off x="473878" y="1210949"/>
            <a:ext cx="8193734" cy="5250911"/>
          </a:xfrm>
          <a:prstGeom prst="rect">
            <a:avLst/>
          </a:prstGeom>
        </p:spPr>
      </p:pic>
    </p:spTree>
    <p:extLst>
      <p:ext uri="{BB962C8B-B14F-4D97-AF65-F5344CB8AC3E}">
        <p14:creationId xmlns:p14="http://schemas.microsoft.com/office/powerpoint/2010/main" val="2465979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Russian subsidiary - 2019</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2700020" y="3718423"/>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6" name="Rectangle 5">
            <a:extLst>
              <a:ext uri="{FF2B5EF4-FFF2-40B4-BE49-F238E27FC236}">
                <a16:creationId xmlns:a16="http://schemas.microsoft.com/office/drawing/2014/main" id="{09BF47FB-CC30-4168-BA03-5FC756A8E04A}"/>
              </a:ext>
            </a:extLst>
          </p:cNvPr>
          <p:cNvSpPr/>
          <p:nvPr/>
        </p:nvSpPr>
        <p:spPr>
          <a:xfrm>
            <a:off x="-1" y="5727600"/>
            <a:ext cx="5394121" cy="246221"/>
          </a:xfrm>
          <a:prstGeom prst="rect">
            <a:avLst/>
          </a:prstGeom>
        </p:spPr>
        <p:txBody>
          <a:bodyPr wrap="square">
            <a:spAutoFit/>
          </a:bodyPr>
          <a:lstStyle/>
          <a:p>
            <a:r>
              <a:rPr lang="en-US" sz="1000" dirty="0">
                <a:solidFill>
                  <a:srgbClr val="000000"/>
                </a:solidFill>
                <a:latin typeface="Calibri" panose="020F0502020204030204" pitchFamily="34" charset="0"/>
              </a:rPr>
              <a:t>3734 RUB = 58,87USD (Average Hedge Rate) * 63,431 (USDRUB Fixing Bloomberg end of Month)</a:t>
            </a:r>
            <a:r>
              <a:rPr lang="en-US" sz="1000" dirty="0"/>
              <a:t> </a:t>
            </a:r>
          </a:p>
        </p:txBody>
      </p:sp>
      <p:pic>
        <p:nvPicPr>
          <p:cNvPr id="9" name="Image 8">
            <a:extLst>
              <a:ext uri="{FF2B5EF4-FFF2-40B4-BE49-F238E27FC236}">
                <a16:creationId xmlns:a16="http://schemas.microsoft.com/office/drawing/2014/main" id="{F079F120-B472-415D-B407-568FF2A6C310}"/>
              </a:ext>
            </a:extLst>
          </p:cNvPr>
          <p:cNvPicPr>
            <a:picLocks noChangeAspect="1"/>
          </p:cNvPicPr>
          <p:nvPr/>
        </p:nvPicPr>
        <p:blipFill>
          <a:blip r:embed="rId2"/>
          <a:stretch>
            <a:fillRect/>
          </a:stretch>
        </p:blipFill>
        <p:spPr>
          <a:xfrm>
            <a:off x="62437" y="1956795"/>
            <a:ext cx="4417279" cy="3523239"/>
          </a:xfrm>
          <a:prstGeom prst="rect">
            <a:avLst/>
          </a:prstGeom>
        </p:spPr>
      </p:pic>
      <p:pic>
        <p:nvPicPr>
          <p:cNvPr id="11" name="Image 10">
            <a:extLst>
              <a:ext uri="{FF2B5EF4-FFF2-40B4-BE49-F238E27FC236}">
                <a16:creationId xmlns:a16="http://schemas.microsoft.com/office/drawing/2014/main" id="{8F2EEC8C-6C18-4D94-8B8C-10F05612F185}"/>
              </a:ext>
            </a:extLst>
          </p:cNvPr>
          <p:cNvPicPr>
            <a:picLocks noChangeAspect="1"/>
          </p:cNvPicPr>
          <p:nvPr/>
        </p:nvPicPr>
        <p:blipFill>
          <a:blip r:embed="rId3"/>
          <a:stretch>
            <a:fillRect/>
          </a:stretch>
        </p:blipFill>
        <p:spPr>
          <a:xfrm>
            <a:off x="4664279" y="1956795"/>
            <a:ext cx="4417278" cy="3523239"/>
          </a:xfrm>
          <a:prstGeom prst="rect">
            <a:avLst/>
          </a:prstGeom>
        </p:spPr>
      </p:pic>
    </p:spTree>
    <p:extLst>
      <p:ext uri="{BB962C8B-B14F-4D97-AF65-F5344CB8AC3E}">
        <p14:creationId xmlns:p14="http://schemas.microsoft.com/office/powerpoint/2010/main" val="3789685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Polish subsidiary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21968CB7-45CC-436E-8FF0-5170B5210A5A}"/>
              </a:ext>
            </a:extLst>
          </p:cNvPr>
          <p:cNvPicPr>
            <a:picLocks noChangeAspect="1"/>
          </p:cNvPicPr>
          <p:nvPr/>
        </p:nvPicPr>
        <p:blipFill>
          <a:blip r:embed="rId2"/>
          <a:stretch>
            <a:fillRect/>
          </a:stretch>
        </p:blipFill>
        <p:spPr>
          <a:xfrm>
            <a:off x="473877" y="1208693"/>
            <a:ext cx="8196242" cy="5411870"/>
          </a:xfrm>
          <a:prstGeom prst="rect">
            <a:avLst/>
          </a:prstGeom>
        </p:spPr>
      </p:pic>
    </p:spTree>
    <p:extLst>
      <p:ext uri="{BB962C8B-B14F-4D97-AF65-F5344CB8AC3E}">
        <p14:creationId xmlns:p14="http://schemas.microsoft.com/office/powerpoint/2010/main" val="2065671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Polish subsidiary - 2019</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2700020" y="3718423"/>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08732B98-EF68-4BFC-86F6-75AB15B68F65}"/>
              </a:ext>
            </a:extLst>
          </p:cNvPr>
          <p:cNvPicPr>
            <a:picLocks noChangeAspect="1"/>
          </p:cNvPicPr>
          <p:nvPr/>
        </p:nvPicPr>
        <p:blipFill>
          <a:blip r:embed="rId2"/>
          <a:stretch>
            <a:fillRect/>
          </a:stretch>
        </p:blipFill>
        <p:spPr>
          <a:xfrm>
            <a:off x="1114936" y="1130400"/>
            <a:ext cx="6911490" cy="5498068"/>
          </a:xfrm>
          <a:prstGeom prst="rect">
            <a:avLst/>
          </a:prstGeom>
        </p:spPr>
      </p:pic>
    </p:spTree>
    <p:extLst>
      <p:ext uri="{BB962C8B-B14F-4D97-AF65-F5344CB8AC3E}">
        <p14:creationId xmlns:p14="http://schemas.microsoft.com/office/powerpoint/2010/main" val="1626204126"/>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7838</TotalTime>
  <Words>599</Words>
  <Application>Microsoft Office PowerPoint</Application>
  <PresentationFormat>Affichage à l'écran (4:3)</PresentationFormat>
  <Paragraphs>82</Paragraphs>
  <Slides>25</Slides>
  <Notes>5</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25</vt:i4>
      </vt:variant>
    </vt:vector>
  </HeadingPairs>
  <TitlesOfParts>
    <vt:vector size="32" baseType="lpstr">
      <vt:lpstr>Arial</vt:lpstr>
      <vt:lpstr>Calibri</vt:lpstr>
      <vt:lpstr>News Gothic MT</vt:lpstr>
      <vt:lpstr>Verdana</vt:lpstr>
      <vt:lpstr>Wingdings</vt:lpstr>
      <vt:lpstr>Inspiration</vt:lpstr>
      <vt:lpstr>1_Inspiration</vt:lpstr>
      <vt:lpstr> Global Hedge Position</vt:lpstr>
      <vt:lpstr>Contents</vt:lpstr>
      <vt:lpstr> </vt:lpstr>
      <vt:lpstr> </vt:lpstr>
      <vt:lpstr> </vt:lpstr>
      <vt:lpstr>Bitumen/RUB - Synthesis</vt:lpstr>
      <vt:lpstr>Russian subsidiary - 2019</vt:lpstr>
      <vt:lpstr>Polish subsidiary - Synthesis</vt:lpstr>
      <vt:lpstr>Polish subsidiary - 2019</vt:lpstr>
      <vt:lpstr>Polish subsidiary - 2020</vt:lpstr>
      <vt:lpstr>Turkish subsidiary - Synthesis</vt:lpstr>
      <vt:lpstr>Turkish subsidiary - 2019</vt:lpstr>
      <vt:lpstr>Turkish subsidiary - 2020</vt:lpstr>
      <vt:lpstr>Spanish subsidiary - Synthesis</vt:lpstr>
      <vt:lpstr>Spanish subsidiary - 2019</vt:lpstr>
      <vt:lpstr>Spanish subsidiary - 2020</vt:lpstr>
      <vt:lpstr>Malaysian subsidiary - Synthesis</vt:lpstr>
      <vt:lpstr>Malaysian subsidiary - 2019</vt:lpstr>
      <vt:lpstr>US subsidiary - Synthesis</vt:lpstr>
      <vt:lpstr>Bitumen/BRL - Synthesis</vt:lpstr>
      <vt:lpstr>Historical prices</vt:lpstr>
      <vt:lpstr>Historical prices</vt:lpstr>
      <vt:lpstr>Historical prices</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Desktop Kerius3</cp:lastModifiedBy>
  <cp:revision>865</cp:revision>
  <cp:lastPrinted>2019-02-12T13:53:47Z</cp:lastPrinted>
  <dcterms:created xsi:type="dcterms:W3CDTF">2010-04-23T15:09:35Z</dcterms:created>
  <dcterms:modified xsi:type="dcterms:W3CDTF">2019-09-06T12:18:47Z</dcterms:modified>
</cp:coreProperties>
</file>