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545" r:id="rId6"/>
    <p:sldId id="546" r:id="rId7"/>
    <p:sldId id="523" r:id="rId8"/>
    <p:sldId id="540" r:id="rId9"/>
    <p:sldId id="524" r:id="rId10"/>
    <p:sldId id="532" r:id="rId11"/>
    <p:sldId id="543" r:id="rId12"/>
    <p:sldId id="525" r:id="rId13"/>
    <p:sldId id="536" r:id="rId14"/>
    <p:sldId id="547" r:id="rId15"/>
    <p:sldId id="526" r:id="rId16"/>
    <p:sldId id="531" r:id="rId17"/>
    <p:sldId id="544" r:id="rId18"/>
    <p:sldId id="534" r:id="rId19"/>
    <p:sldId id="542" r:id="rId20"/>
    <p:sldId id="493" r:id="rId21"/>
    <p:sldId id="533" r:id="rId22"/>
    <p:sldId id="520" r:id="rId23"/>
    <p:sldId id="528" r:id="rId24"/>
    <p:sldId id="539" r:id="rId25"/>
    <p:sldId id="409" r:id="rId26"/>
    <p:sldId id="410" r:id="rId27"/>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6374" autoAdjust="0"/>
  </p:normalViewPr>
  <p:slideViewPr>
    <p:cSldViewPr snapToGrid="0">
      <p:cViewPr varScale="1">
        <p:scale>
          <a:sx n="114" d="100"/>
          <a:sy n="114" d="100"/>
        </p:scale>
        <p:origin x="1704"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30/10/2019</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78608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233578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22</a:t>
            </a:fld>
            <a:endParaRPr lang="fr-FR" dirty="0"/>
          </a:p>
        </p:txBody>
      </p:sp>
    </p:spTree>
    <p:extLst>
      <p:ext uri="{BB962C8B-B14F-4D97-AF65-F5344CB8AC3E}">
        <p14:creationId xmlns:p14="http://schemas.microsoft.com/office/powerpoint/2010/main" val="1771589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23</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10/30/2019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10/30/2019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10/30/2019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10/30/2019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10/30/2019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10/30/2019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10/30/2019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10/30/2019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10/30/2019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10/30/2019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10/30/2019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10/30/2019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10/30/2019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10/30/2019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10/30/2019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30/09/2019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008525CC-4F06-499A-91F7-8AC57DB4560E}"/>
              </a:ext>
            </a:extLst>
          </p:cNvPr>
          <p:cNvPicPr>
            <a:picLocks noChangeAspect="1"/>
          </p:cNvPicPr>
          <p:nvPr/>
        </p:nvPicPr>
        <p:blipFill>
          <a:blip r:embed="rId2"/>
          <a:stretch>
            <a:fillRect/>
          </a:stretch>
        </p:blipFill>
        <p:spPr>
          <a:xfrm>
            <a:off x="1114936" y="1130400"/>
            <a:ext cx="6911490" cy="5504360"/>
          </a:xfrm>
          <a:prstGeom prst="rect">
            <a:avLst/>
          </a:prstGeom>
        </p:spPr>
      </p:pic>
    </p:spTree>
    <p:extLst>
      <p:ext uri="{BB962C8B-B14F-4D97-AF65-F5344CB8AC3E}">
        <p14:creationId xmlns:p14="http://schemas.microsoft.com/office/powerpoint/2010/main" val="3654974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EBBBD6AE-99AF-430A-A5E9-E4A79373C7C2}"/>
              </a:ext>
            </a:extLst>
          </p:cNvPr>
          <p:cNvPicPr>
            <a:picLocks noChangeAspect="1"/>
          </p:cNvPicPr>
          <p:nvPr/>
        </p:nvPicPr>
        <p:blipFill>
          <a:blip r:embed="rId2"/>
          <a:stretch>
            <a:fillRect/>
          </a:stretch>
        </p:blipFill>
        <p:spPr>
          <a:xfrm>
            <a:off x="473877" y="1208693"/>
            <a:ext cx="8196243" cy="5411870"/>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1A2F4A06-09A7-4125-AA26-8029EDC1CD2B}"/>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25443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DD782C9-5801-47E8-A53C-6519224615CB}"/>
              </a:ext>
            </a:extLst>
          </p:cNvPr>
          <p:cNvPicPr>
            <a:picLocks noChangeAspect="1"/>
          </p:cNvPicPr>
          <p:nvPr/>
        </p:nvPicPr>
        <p:blipFill>
          <a:blip r:embed="rId2"/>
          <a:stretch>
            <a:fillRect/>
          </a:stretch>
        </p:blipFill>
        <p:spPr>
          <a:xfrm>
            <a:off x="1114936" y="1128498"/>
            <a:ext cx="6914125" cy="5506456"/>
          </a:xfrm>
          <a:prstGeom prst="rect">
            <a:avLst/>
          </a:prstGeom>
        </p:spPr>
      </p:pic>
    </p:spTree>
    <p:extLst>
      <p:ext uri="{BB962C8B-B14F-4D97-AF65-F5344CB8AC3E}">
        <p14:creationId xmlns:p14="http://schemas.microsoft.com/office/powerpoint/2010/main" val="358580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C1D092D6-97A7-4574-8DB0-E5B4EB9D180E}"/>
              </a:ext>
            </a:extLst>
          </p:cNvPr>
          <p:cNvPicPr>
            <a:picLocks noChangeAspect="1"/>
          </p:cNvPicPr>
          <p:nvPr/>
        </p:nvPicPr>
        <p:blipFill>
          <a:blip r:embed="rId2"/>
          <a:stretch>
            <a:fillRect/>
          </a:stretch>
        </p:blipFill>
        <p:spPr>
          <a:xfrm>
            <a:off x="527398" y="1215167"/>
            <a:ext cx="8196244" cy="5411870"/>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FC9D55C7-9915-4755-AAA2-A02B91BBB489}"/>
              </a:ext>
            </a:extLst>
          </p:cNvPr>
          <p:cNvPicPr>
            <a:picLocks noChangeAspect="1"/>
          </p:cNvPicPr>
          <p:nvPr/>
        </p:nvPicPr>
        <p:blipFill>
          <a:blip r:embed="rId2"/>
          <a:stretch>
            <a:fillRect/>
          </a:stretch>
        </p:blipFill>
        <p:spPr>
          <a:xfrm>
            <a:off x="1114936" y="1130397"/>
            <a:ext cx="6914125" cy="5506458"/>
          </a:xfrm>
          <a:prstGeom prst="rect">
            <a:avLst/>
          </a:prstGeom>
        </p:spPr>
      </p:pic>
    </p:spTree>
    <p:extLst>
      <p:ext uri="{BB962C8B-B14F-4D97-AF65-F5344CB8AC3E}">
        <p14:creationId xmlns:p14="http://schemas.microsoft.com/office/powerpoint/2010/main" val="168714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- 2020</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9BE1A7A-D4A1-4C13-A110-92B1007A9EB7}"/>
              </a:ext>
            </a:extLst>
          </p:cNvPr>
          <p:cNvPicPr>
            <a:picLocks noChangeAspect="1"/>
          </p:cNvPicPr>
          <p:nvPr/>
        </p:nvPicPr>
        <p:blipFill>
          <a:blip r:embed="rId2"/>
          <a:stretch>
            <a:fillRect/>
          </a:stretch>
        </p:blipFill>
        <p:spPr>
          <a:xfrm>
            <a:off x="1114936" y="1130397"/>
            <a:ext cx="6914125" cy="5506459"/>
          </a:xfrm>
          <a:prstGeom prst="rect">
            <a:avLst/>
          </a:prstGeom>
        </p:spPr>
      </p:pic>
    </p:spTree>
    <p:extLst>
      <p:ext uri="{BB962C8B-B14F-4D97-AF65-F5344CB8AC3E}">
        <p14:creationId xmlns:p14="http://schemas.microsoft.com/office/powerpoint/2010/main" val="271992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F174174C-0D00-442B-86F8-D6D9EBB294D5}"/>
              </a:ext>
            </a:extLst>
          </p:cNvPr>
          <p:cNvPicPr>
            <a:picLocks noChangeAspect="1"/>
          </p:cNvPicPr>
          <p:nvPr/>
        </p:nvPicPr>
        <p:blipFill>
          <a:blip r:embed="rId2"/>
          <a:stretch>
            <a:fillRect/>
          </a:stretch>
        </p:blipFill>
        <p:spPr>
          <a:xfrm>
            <a:off x="473877" y="1215167"/>
            <a:ext cx="8196243" cy="5400302"/>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18E8F1CF-86F0-40C7-992B-7E6050FA22D2}"/>
              </a:ext>
            </a:extLst>
          </p:cNvPr>
          <p:cNvPicPr>
            <a:picLocks noChangeAspect="1"/>
          </p:cNvPicPr>
          <p:nvPr/>
        </p:nvPicPr>
        <p:blipFill>
          <a:blip r:embed="rId2"/>
          <a:stretch>
            <a:fillRect/>
          </a:stretch>
        </p:blipFill>
        <p:spPr>
          <a:xfrm>
            <a:off x="1114936" y="1130396"/>
            <a:ext cx="6914125" cy="5506457"/>
          </a:xfrm>
          <a:prstGeom prst="rect">
            <a:avLst/>
          </a:prstGeom>
        </p:spPr>
      </p:pic>
    </p:spTree>
    <p:extLst>
      <p:ext uri="{BB962C8B-B14F-4D97-AF65-F5344CB8AC3E}">
        <p14:creationId xmlns:p14="http://schemas.microsoft.com/office/powerpoint/2010/main" val="35185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13" name="Title">
            <a:extLst>
              <a:ext uri="{FF2B5EF4-FFF2-40B4-BE49-F238E27FC236}">
                <a16:creationId xmlns:a16="http://schemas.microsoft.com/office/drawing/2014/main" id="{507E54F5-0FC3-407E-B7AD-FA0378CEEFE9}"/>
              </a:ext>
            </a:extLst>
          </p:cNvPr>
          <p:cNvSpPr>
            <a:spLocks noGrp="1"/>
          </p:cNvSpPr>
          <p:nvPr>
            <p:ph type="title"/>
          </p:nvPr>
        </p:nvSpPr>
        <p:spPr>
          <a:xfrm>
            <a:off x="2247562" y="113288"/>
            <a:ext cx="4948238" cy="889577"/>
          </a:xfrm>
        </p:spPr>
        <p:txBody>
          <a:bodyPr/>
          <a:lstStyle/>
          <a:p>
            <a:r>
              <a:rPr lang="en-US" dirty="0"/>
              <a:t>US subsidiary - Synthesis</a:t>
            </a:r>
          </a:p>
        </p:txBody>
      </p:sp>
      <p:pic>
        <p:nvPicPr>
          <p:cNvPr id="7" name="Image 6">
            <a:extLst>
              <a:ext uri="{FF2B5EF4-FFF2-40B4-BE49-F238E27FC236}">
                <a16:creationId xmlns:a16="http://schemas.microsoft.com/office/drawing/2014/main" id="{52BA65A4-12A5-4ABF-9BBA-E07F296AA8BB}"/>
              </a:ext>
            </a:extLst>
          </p:cNvPr>
          <p:cNvPicPr>
            <a:picLocks noChangeAspect="1"/>
          </p:cNvPicPr>
          <p:nvPr/>
        </p:nvPicPr>
        <p:blipFill>
          <a:blip r:embed="rId2"/>
          <a:stretch>
            <a:fillRect/>
          </a:stretch>
        </p:blipFill>
        <p:spPr>
          <a:xfrm>
            <a:off x="473878" y="1215167"/>
            <a:ext cx="8196243" cy="541186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373948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RUB Hedging Summary</a:t>
            </a:r>
            <a:endParaRPr lang="en-GB" sz="1400" dirty="0">
              <a:latin typeface="Calibri" panose="020F0502020204030204" pitchFamily="34" charset="0"/>
            </a:endParaRP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7F6863EC-21C1-4C6D-9947-58C3DED9D62C}"/>
              </a:ext>
            </a:extLst>
          </p:cNvPr>
          <p:cNvPicPr>
            <a:picLocks noChangeAspect="1"/>
          </p:cNvPicPr>
          <p:nvPr/>
        </p:nvPicPr>
        <p:blipFill>
          <a:blip r:embed="rId2"/>
          <a:stretch>
            <a:fillRect/>
          </a:stretch>
        </p:blipFill>
        <p:spPr>
          <a:xfrm>
            <a:off x="473878" y="1215167"/>
            <a:ext cx="8196244" cy="5411870"/>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12CC2E0B-E5F6-4CB9-917A-27314765FC0D}"/>
              </a:ext>
            </a:extLst>
          </p:cNvPr>
          <p:cNvPicPr>
            <a:picLocks noChangeAspect="1"/>
          </p:cNvPicPr>
          <p:nvPr/>
        </p:nvPicPr>
        <p:blipFill>
          <a:blip r:embed="rId2"/>
          <a:stretch>
            <a:fillRect/>
          </a:stretch>
        </p:blipFill>
        <p:spPr>
          <a:xfrm>
            <a:off x="0" y="1002623"/>
            <a:ext cx="9144000" cy="5376911"/>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12" name="Image 11">
            <a:extLst>
              <a:ext uri="{FF2B5EF4-FFF2-40B4-BE49-F238E27FC236}">
                <a16:creationId xmlns:a16="http://schemas.microsoft.com/office/drawing/2014/main" id="{9B061B8D-027F-4804-8082-85256E2404AA}"/>
              </a:ext>
            </a:extLst>
          </p:cNvPr>
          <p:cNvPicPr>
            <a:picLocks noChangeAspect="1"/>
          </p:cNvPicPr>
          <p:nvPr/>
        </p:nvPicPr>
        <p:blipFill>
          <a:blip r:embed="rId3"/>
          <a:stretch>
            <a:fillRect/>
          </a:stretch>
        </p:blipFill>
        <p:spPr>
          <a:xfrm>
            <a:off x="0" y="1002862"/>
            <a:ext cx="9144000" cy="5476906"/>
          </a:xfrm>
          <a:prstGeom prst="rect">
            <a:avLst/>
          </a:prstGeom>
        </p:spPr>
      </p:pic>
    </p:spTree>
    <p:extLst>
      <p:ext uri="{BB962C8B-B14F-4D97-AF65-F5344CB8AC3E}">
        <p14:creationId xmlns:p14="http://schemas.microsoft.com/office/powerpoint/2010/main" val="3249494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sp>
        <p:nvSpPr>
          <p:cNvPr id="9" name="Rectangle 8">
            <a:extLst>
              <a:ext uri="{FF2B5EF4-FFF2-40B4-BE49-F238E27FC236}">
                <a16:creationId xmlns:a16="http://schemas.microsoft.com/office/drawing/2014/main" id="{1B3B0B0D-55B5-4B73-9787-8604949EDA26}"/>
              </a:ext>
            </a:extLst>
          </p:cNvPr>
          <p:cNvSpPr/>
          <p:nvPr/>
        </p:nvSpPr>
        <p:spPr>
          <a:xfrm>
            <a:off x="24479" y="6636990"/>
            <a:ext cx="9068499" cy="215444"/>
          </a:xfrm>
          <a:prstGeom prst="rect">
            <a:avLst/>
          </a:prstGeom>
        </p:spPr>
        <p:txBody>
          <a:bodyPr wrap="square">
            <a:spAutoFit/>
          </a:bodyPr>
          <a:lstStyle/>
          <a:p>
            <a:r>
              <a:rPr lang="en-US" sz="800" dirty="0">
                <a:solidFill>
                  <a:srgbClr val="000000"/>
                </a:solidFill>
                <a:latin typeface="Calibri" panose="020F0502020204030204" pitchFamily="34" charset="0"/>
              </a:rPr>
              <a:t>61 USD = </a:t>
            </a:r>
            <a:r>
              <a:rPr lang="en-US" sz="800" dirty="0">
                <a:solidFill>
                  <a:srgbClr val="000000"/>
                </a:solidFill>
                <a:cs typeface="Arial" panose="020B0604020202020204" pitchFamily="34" charset="0"/>
              </a:rPr>
              <a:t>Average</a:t>
            </a:r>
            <a:r>
              <a:rPr lang="en-US" sz="800" dirty="0">
                <a:solidFill>
                  <a:srgbClr val="000000"/>
                </a:solidFill>
                <a:latin typeface="Calibri" panose="020F0502020204030204" pitchFamily="34" charset="0"/>
              </a:rPr>
              <a:t> Strike Rate</a:t>
            </a:r>
            <a:endParaRPr lang="en-US" sz="800" dirty="0"/>
          </a:p>
        </p:txBody>
      </p:sp>
      <p:pic>
        <p:nvPicPr>
          <p:cNvPr id="7" name="Image 6">
            <a:extLst>
              <a:ext uri="{FF2B5EF4-FFF2-40B4-BE49-F238E27FC236}">
                <a16:creationId xmlns:a16="http://schemas.microsoft.com/office/drawing/2014/main" id="{04753147-CAFB-4F74-9868-E2CC72BF9EAA}"/>
              </a:ext>
            </a:extLst>
          </p:cNvPr>
          <p:cNvPicPr>
            <a:picLocks noChangeAspect="1"/>
          </p:cNvPicPr>
          <p:nvPr/>
        </p:nvPicPr>
        <p:blipFill>
          <a:blip r:embed="rId3"/>
          <a:stretch>
            <a:fillRect/>
          </a:stretch>
        </p:blipFill>
        <p:spPr>
          <a:xfrm>
            <a:off x="0" y="1002864"/>
            <a:ext cx="9144000" cy="5380684"/>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2" name="Image 1">
            <a:extLst>
              <a:ext uri="{FF2B5EF4-FFF2-40B4-BE49-F238E27FC236}">
                <a16:creationId xmlns:a16="http://schemas.microsoft.com/office/drawing/2014/main" id="{C524382C-A82D-4361-8891-E399C8BA685B}"/>
              </a:ext>
            </a:extLst>
          </p:cNvPr>
          <p:cNvPicPr>
            <a:picLocks noChangeAspect="1"/>
          </p:cNvPicPr>
          <p:nvPr/>
        </p:nvPicPr>
        <p:blipFill>
          <a:blip r:embed="rId3"/>
          <a:stretch>
            <a:fillRect/>
          </a:stretch>
        </p:blipFill>
        <p:spPr>
          <a:xfrm>
            <a:off x="0" y="1851094"/>
            <a:ext cx="9144000" cy="3155812"/>
          </a:xfrm>
          <a:prstGeom prst="rect">
            <a:avLst/>
          </a:prstGeom>
        </p:spPr>
      </p:pic>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2" name="Image 1">
            <a:extLst>
              <a:ext uri="{FF2B5EF4-FFF2-40B4-BE49-F238E27FC236}">
                <a16:creationId xmlns:a16="http://schemas.microsoft.com/office/drawing/2014/main" id="{57A57FB7-F602-4AD8-BEF9-623E43E8D821}"/>
              </a:ext>
            </a:extLst>
          </p:cNvPr>
          <p:cNvPicPr>
            <a:picLocks noChangeAspect="1"/>
          </p:cNvPicPr>
          <p:nvPr/>
        </p:nvPicPr>
        <p:blipFill>
          <a:blip r:embed="rId3"/>
          <a:stretch>
            <a:fillRect/>
          </a:stretch>
        </p:blipFill>
        <p:spPr>
          <a:xfrm>
            <a:off x="0" y="2594792"/>
            <a:ext cx="9144000" cy="1668416"/>
          </a:xfrm>
          <a:prstGeom prst="rect">
            <a:avLst/>
          </a:prstGeom>
        </p:spPr>
      </p:pic>
    </p:spTree>
    <p:extLst>
      <p:ext uri="{BB962C8B-B14F-4D97-AF65-F5344CB8AC3E}">
        <p14:creationId xmlns:p14="http://schemas.microsoft.com/office/powerpoint/2010/main" val="187073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endParaRPr lang="en-US" dirty="0"/>
          </a:p>
        </p:txBody>
      </p:sp>
      <p:pic>
        <p:nvPicPr>
          <p:cNvPr id="6" name="Image 5">
            <a:extLst>
              <a:ext uri="{FF2B5EF4-FFF2-40B4-BE49-F238E27FC236}">
                <a16:creationId xmlns:a16="http://schemas.microsoft.com/office/drawing/2014/main" id="{33F1FED7-5B80-45A2-9B81-5CE0BA6D34E9}"/>
              </a:ext>
            </a:extLst>
          </p:cNvPr>
          <p:cNvPicPr>
            <a:picLocks noChangeAspect="1"/>
          </p:cNvPicPr>
          <p:nvPr/>
        </p:nvPicPr>
        <p:blipFill>
          <a:blip r:embed="rId3"/>
          <a:stretch>
            <a:fillRect/>
          </a:stretch>
        </p:blipFill>
        <p:spPr>
          <a:xfrm>
            <a:off x="0" y="2168638"/>
            <a:ext cx="9144000" cy="2520723"/>
          </a:xfrm>
          <a:prstGeom prst="rect">
            <a:avLst/>
          </a:prstGeom>
        </p:spPr>
      </p:pic>
    </p:spTree>
    <p:extLst>
      <p:ext uri="{BB962C8B-B14F-4D97-AF65-F5344CB8AC3E}">
        <p14:creationId xmlns:p14="http://schemas.microsoft.com/office/powerpoint/2010/main" val="201902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ZoneTexte 5">
            <a:extLst>
              <a:ext uri="{FF2B5EF4-FFF2-40B4-BE49-F238E27FC236}">
                <a16:creationId xmlns:a16="http://schemas.microsoft.com/office/drawing/2014/main" id="{2EF7C095-4788-43EA-9420-65E1A12EE80A}"/>
              </a:ext>
            </a:extLst>
          </p:cNvPr>
          <p:cNvSpPr txBox="1"/>
          <p:nvPr/>
        </p:nvSpPr>
        <p:spPr>
          <a:xfrm>
            <a:off x="0" y="6581001"/>
            <a:ext cx="3137462"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 7,33</a:t>
            </a:r>
          </a:p>
        </p:txBody>
      </p:sp>
      <p:pic>
        <p:nvPicPr>
          <p:cNvPr id="10" name="Image 9">
            <a:extLst>
              <a:ext uri="{FF2B5EF4-FFF2-40B4-BE49-F238E27FC236}">
                <a16:creationId xmlns:a16="http://schemas.microsoft.com/office/drawing/2014/main" id="{E06F0227-BC57-4332-B1BA-BD5FD75727EC}"/>
              </a:ext>
            </a:extLst>
          </p:cNvPr>
          <p:cNvPicPr>
            <a:picLocks noChangeAspect="1"/>
          </p:cNvPicPr>
          <p:nvPr/>
        </p:nvPicPr>
        <p:blipFill>
          <a:blip r:embed="rId2"/>
          <a:stretch>
            <a:fillRect/>
          </a:stretch>
        </p:blipFill>
        <p:spPr>
          <a:xfrm>
            <a:off x="473878" y="1210949"/>
            <a:ext cx="8193734" cy="5250911"/>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6" name="Rectangle 5">
            <a:extLst>
              <a:ext uri="{FF2B5EF4-FFF2-40B4-BE49-F238E27FC236}">
                <a16:creationId xmlns:a16="http://schemas.microsoft.com/office/drawing/2014/main" id="{09BF47FB-CC30-4168-BA03-5FC756A8E04A}"/>
              </a:ext>
            </a:extLst>
          </p:cNvPr>
          <p:cNvSpPr/>
          <p:nvPr/>
        </p:nvSpPr>
        <p:spPr>
          <a:xfrm>
            <a:off x="-1" y="5727600"/>
            <a:ext cx="5394121" cy="246221"/>
          </a:xfrm>
          <a:prstGeom prst="rect">
            <a:avLst/>
          </a:prstGeom>
        </p:spPr>
        <p:txBody>
          <a:bodyPr wrap="square">
            <a:spAutoFit/>
          </a:bodyPr>
          <a:lstStyle/>
          <a:p>
            <a:r>
              <a:rPr lang="en-US" sz="1000" dirty="0">
                <a:solidFill>
                  <a:srgbClr val="000000"/>
                </a:solidFill>
                <a:latin typeface="Calibri" panose="020F0502020204030204" pitchFamily="34" charset="0"/>
              </a:rPr>
              <a:t>3734 RUB = 58,87USD (Average Hedge Rate) * 63,431 (USDRUB Fixing Bloomberg end of Month)</a:t>
            </a:r>
            <a:r>
              <a:rPr lang="en-US" sz="1000" dirty="0"/>
              <a:t> </a:t>
            </a:r>
          </a:p>
        </p:txBody>
      </p:sp>
      <p:pic>
        <p:nvPicPr>
          <p:cNvPr id="10" name="Image 9">
            <a:extLst>
              <a:ext uri="{FF2B5EF4-FFF2-40B4-BE49-F238E27FC236}">
                <a16:creationId xmlns:a16="http://schemas.microsoft.com/office/drawing/2014/main" id="{BDDFF9CE-17D4-4D51-98E3-95B9E459BC52}"/>
              </a:ext>
            </a:extLst>
          </p:cNvPr>
          <p:cNvPicPr>
            <a:picLocks noChangeAspect="1"/>
          </p:cNvPicPr>
          <p:nvPr/>
        </p:nvPicPr>
        <p:blipFill>
          <a:blip r:embed="rId2"/>
          <a:stretch>
            <a:fillRect/>
          </a:stretch>
        </p:blipFill>
        <p:spPr>
          <a:xfrm>
            <a:off x="62438" y="1956795"/>
            <a:ext cx="4417278" cy="3523239"/>
          </a:xfrm>
          <a:prstGeom prst="rect">
            <a:avLst/>
          </a:prstGeom>
        </p:spPr>
      </p:pic>
      <p:pic>
        <p:nvPicPr>
          <p:cNvPr id="12" name="Image 11">
            <a:extLst>
              <a:ext uri="{FF2B5EF4-FFF2-40B4-BE49-F238E27FC236}">
                <a16:creationId xmlns:a16="http://schemas.microsoft.com/office/drawing/2014/main" id="{346DD9B6-6ADD-449F-A43B-2F319B2C9D4A}"/>
              </a:ext>
            </a:extLst>
          </p:cNvPr>
          <p:cNvPicPr>
            <a:picLocks noChangeAspect="1"/>
          </p:cNvPicPr>
          <p:nvPr/>
        </p:nvPicPr>
        <p:blipFill>
          <a:blip r:embed="rId3"/>
          <a:stretch>
            <a:fillRect/>
          </a:stretch>
        </p:blipFill>
        <p:spPr>
          <a:xfrm>
            <a:off x="4664279" y="1956795"/>
            <a:ext cx="4417278" cy="3523238"/>
          </a:xfrm>
          <a:prstGeom prst="rect">
            <a:avLst/>
          </a:prstGeom>
        </p:spPr>
      </p:pic>
    </p:spTree>
    <p:extLst>
      <p:ext uri="{BB962C8B-B14F-4D97-AF65-F5344CB8AC3E}">
        <p14:creationId xmlns:p14="http://schemas.microsoft.com/office/powerpoint/2010/main" val="378968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21968CB7-45CC-436E-8FF0-5170B5210A5A}"/>
              </a:ext>
            </a:extLst>
          </p:cNvPr>
          <p:cNvPicPr>
            <a:picLocks noChangeAspect="1"/>
          </p:cNvPicPr>
          <p:nvPr/>
        </p:nvPicPr>
        <p:blipFill>
          <a:blip r:embed="rId2"/>
          <a:stretch>
            <a:fillRect/>
          </a:stretch>
        </p:blipFill>
        <p:spPr>
          <a:xfrm>
            <a:off x="473877" y="1208693"/>
            <a:ext cx="8196242" cy="5411870"/>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- 2019</a:t>
            </a:r>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2700020" y="3718423"/>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3FFB7092-6578-456D-AAB6-D63372100923}"/>
              </a:ext>
            </a:extLst>
          </p:cNvPr>
          <p:cNvPicPr>
            <a:picLocks noChangeAspect="1"/>
          </p:cNvPicPr>
          <p:nvPr/>
        </p:nvPicPr>
        <p:blipFill>
          <a:blip r:embed="rId2"/>
          <a:stretch>
            <a:fillRect/>
          </a:stretch>
        </p:blipFill>
        <p:spPr>
          <a:xfrm>
            <a:off x="1114936" y="1130400"/>
            <a:ext cx="6911490" cy="5498068"/>
          </a:xfrm>
          <a:prstGeom prst="rect">
            <a:avLst/>
          </a:prstGeom>
        </p:spPr>
      </p:pic>
    </p:spTree>
    <p:extLst>
      <p:ext uri="{BB962C8B-B14F-4D97-AF65-F5344CB8AC3E}">
        <p14:creationId xmlns:p14="http://schemas.microsoft.com/office/powerpoint/2010/main" val="162620412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7961</TotalTime>
  <Words>585</Words>
  <Application>Microsoft Office PowerPoint</Application>
  <PresentationFormat>Affichage à l'écran (4:3)</PresentationFormat>
  <Paragraphs>81</Paragraphs>
  <Slides>25</Slides>
  <Notes>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- 2019</vt:lpstr>
      <vt:lpstr>Polish subsidiary - Synthesis</vt:lpstr>
      <vt:lpstr>Polish subsidiary - 2019</vt:lpstr>
      <vt:lpstr>Polish subsidiary - 2020</vt:lpstr>
      <vt:lpstr>Turkish subsidiary - Synthesis</vt:lpstr>
      <vt:lpstr>Turkish subsidiary - 2019</vt:lpstr>
      <vt:lpstr>Turkish subsidiary - 2020</vt:lpstr>
      <vt:lpstr>Spanish subsidiary - Synthesis</vt:lpstr>
      <vt:lpstr>Spanish subsidiary - 2019</vt:lpstr>
      <vt:lpstr>Spanish subsidiary - 2020</vt:lpstr>
      <vt:lpstr>Malaysian subsidiary - Synthesis</vt:lpstr>
      <vt:lpstr>Malaysian subsidiary - 2019</vt:lpstr>
      <vt:lpstr>US subsidiary - Synthesis</vt:lpstr>
      <vt:lpstr>Bitumen/BRL - Synthesis</vt:lpstr>
      <vt:lpstr>Historical prices</vt:lpstr>
      <vt:lpstr>Historical prices</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885</cp:revision>
  <cp:lastPrinted>2019-02-12T13:53:47Z</cp:lastPrinted>
  <dcterms:created xsi:type="dcterms:W3CDTF">2010-04-23T15:09:35Z</dcterms:created>
  <dcterms:modified xsi:type="dcterms:W3CDTF">2019-10-30T11:00:32Z</dcterms:modified>
</cp:coreProperties>
</file>