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1"/>
  </p:notesMasterIdLst>
  <p:sldIdLst>
    <p:sldId id="256" r:id="rId3"/>
    <p:sldId id="466" r:id="rId4"/>
    <p:sldId id="476" r:id="rId5"/>
    <p:sldId id="545" r:id="rId6"/>
    <p:sldId id="550" r:id="rId7"/>
    <p:sldId id="523" r:id="rId8"/>
    <p:sldId id="540" r:id="rId9"/>
    <p:sldId id="525" r:id="rId10"/>
    <p:sldId id="547" r:id="rId11"/>
    <p:sldId id="524" r:id="rId12"/>
    <p:sldId id="543" r:id="rId13"/>
    <p:sldId id="526" r:id="rId14"/>
    <p:sldId id="544" r:id="rId15"/>
    <p:sldId id="534" r:id="rId16"/>
    <p:sldId id="551" r:id="rId17"/>
    <p:sldId id="533" r:id="rId18"/>
    <p:sldId id="549" r:id="rId19"/>
    <p:sldId id="548" r:id="rId20"/>
    <p:sldId id="554" r:id="rId21"/>
    <p:sldId id="539" r:id="rId22"/>
    <p:sldId id="552" r:id="rId23"/>
    <p:sldId id="532" r:id="rId24"/>
    <p:sldId id="536" r:id="rId25"/>
    <p:sldId id="531" r:id="rId26"/>
    <p:sldId id="542" r:id="rId27"/>
    <p:sldId id="520" r:id="rId28"/>
    <p:sldId id="409" r:id="rId29"/>
    <p:sldId id="410" r:id="rId30"/>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7" autoAdjust="0"/>
    <p:restoredTop sz="96374" autoAdjust="0"/>
  </p:normalViewPr>
  <p:slideViewPr>
    <p:cSldViewPr snapToGrid="0">
      <p:cViewPr varScale="1">
        <p:scale>
          <a:sx n="111" d="100"/>
          <a:sy n="111" d="100"/>
        </p:scale>
        <p:origin x="1710"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1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14/10/2020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114253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20</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10/14/2020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10/14/2020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10/14/2020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10/14/2020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10/14/2020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10/14/2020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10/14/2020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10/14/2020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10/14/2020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10/14/2020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10/14/2020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10/14/2020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10/14/2020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10/14/2020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10/14/2020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10/14/2020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30/09/2020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E25C933-6524-41F0-AEE6-6B6BB9985600}"/>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7" name="Image 6">
            <a:extLst>
              <a:ext uri="{FF2B5EF4-FFF2-40B4-BE49-F238E27FC236}">
                <a16:creationId xmlns:a16="http://schemas.microsoft.com/office/drawing/2014/main" id="{A11DC1BB-DD96-4D9B-8DDC-EAD1B56350EF}"/>
              </a:ext>
            </a:extLst>
          </p:cNvPr>
          <p:cNvPicPr>
            <a:picLocks noChangeAspect="1"/>
          </p:cNvPicPr>
          <p:nvPr/>
        </p:nvPicPr>
        <p:blipFill>
          <a:blip r:embed="rId2"/>
          <a:stretch>
            <a:fillRect/>
          </a:stretch>
        </p:blipFill>
        <p:spPr>
          <a:xfrm>
            <a:off x="473875" y="1208692"/>
            <a:ext cx="8196241" cy="5253163"/>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4" name="Image 3">
            <a:extLst>
              <a:ext uri="{FF2B5EF4-FFF2-40B4-BE49-F238E27FC236}">
                <a16:creationId xmlns:a16="http://schemas.microsoft.com/office/drawing/2014/main" id="{9566A1BF-3866-4E6C-917C-5017B678266D}"/>
              </a:ext>
            </a:extLst>
          </p:cNvPr>
          <p:cNvPicPr>
            <a:picLocks noChangeAspect="1"/>
          </p:cNvPicPr>
          <p:nvPr/>
        </p:nvPicPr>
        <p:blipFill>
          <a:blip r:embed="rId2"/>
          <a:stretch>
            <a:fillRect/>
          </a:stretch>
        </p:blipFill>
        <p:spPr>
          <a:xfrm>
            <a:off x="1114936" y="1130400"/>
            <a:ext cx="6911490" cy="5512638"/>
          </a:xfrm>
          <a:prstGeom prst="rect">
            <a:avLst/>
          </a:prstGeom>
        </p:spPr>
      </p:pic>
    </p:spTree>
    <p:extLst>
      <p:ext uri="{BB962C8B-B14F-4D97-AF65-F5344CB8AC3E}">
        <p14:creationId xmlns:p14="http://schemas.microsoft.com/office/powerpoint/2010/main" val="365497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10" name="ZoneTexte 9">
            <a:extLst>
              <a:ext uri="{FF2B5EF4-FFF2-40B4-BE49-F238E27FC236}">
                <a16:creationId xmlns:a16="http://schemas.microsoft.com/office/drawing/2014/main" id="{A73E832D-59C4-41C1-BFAF-7023E27B0B29}"/>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5" name="Image 4">
            <a:extLst>
              <a:ext uri="{FF2B5EF4-FFF2-40B4-BE49-F238E27FC236}">
                <a16:creationId xmlns:a16="http://schemas.microsoft.com/office/drawing/2014/main" id="{A2667C5F-9D02-413E-894F-F49FF950B664}"/>
              </a:ext>
            </a:extLst>
          </p:cNvPr>
          <p:cNvPicPr>
            <a:picLocks noChangeAspect="1"/>
          </p:cNvPicPr>
          <p:nvPr/>
        </p:nvPicPr>
        <p:blipFill>
          <a:blip r:embed="rId2"/>
          <a:stretch>
            <a:fillRect/>
          </a:stretch>
        </p:blipFill>
        <p:spPr>
          <a:xfrm>
            <a:off x="473917" y="1208694"/>
            <a:ext cx="8196166" cy="5253164"/>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4" name="Image 3">
            <a:extLst>
              <a:ext uri="{FF2B5EF4-FFF2-40B4-BE49-F238E27FC236}">
                <a16:creationId xmlns:a16="http://schemas.microsoft.com/office/drawing/2014/main" id="{4113BAEB-7725-4F57-A7C0-11C0237DD015}"/>
              </a:ext>
            </a:extLst>
          </p:cNvPr>
          <p:cNvPicPr>
            <a:picLocks noChangeAspect="1"/>
          </p:cNvPicPr>
          <p:nvPr/>
        </p:nvPicPr>
        <p:blipFill>
          <a:blip r:embed="rId2"/>
          <a:stretch>
            <a:fillRect/>
          </a:stretch>
        </p:blipFill>
        <p:spPr>
          <a:xfrm>
            <a:off x="1114936" y="1130394"/>
            <a:ext cx="6914125" cy="5506454"/>
          </a:xfrm>
          <a:prstGeom prst="rect">
            <a:avLst/>
          </a:prstGeom>
        </p:spPr>
      </p:pic>
    </p:spTree>
    <p:extLst>
      <p:ext uri="{BB962C8B-B14F-4D97-AF65-F5344CB8AC3E}">
        <p14:creationId xmlns:p14="http://schemas.microsoft.com/office/powerpoint/2010/main" val="271992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8" name="ZoneTexte 7">
            <a:extLst>
              <a:ext uri="{FF2B5EF4-FFF2-40B4-BE49-F238E27FC236}">
                <a16:creationId xmlns:a16="http://schemas.microsoft.com/office/drawing/2014/main" id="{836CBB03-F9AE-486E-A483-FE216394E632}"/>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4" name="Image 3">
            <a:extLst>
              <a:ext uri="{FF2B5EF4-FFF2-40B4-BE49-F238E27FC236}">
                <a16:creationId xmlns:a16="http://schemas.microsoft.com/office/drawing/2014/main" id="{ADFB23CD-7D22-4DFA-8FF1-194AE26C31A6}"/>
              </a:ext>
            </a:extLst>
          </p:cNvPr>
          <p:cNvPicPr>
            <a:picLocks noChangeAspect="1"/>
          </p:cNvPicPr>
          <p:nvPr/>
        </p:nvPicPr>
        <p:blipFill>
          <a:blip r:embed="rId2"/>
          <a:stretch>
            <a:fillRect/>
          </a:stretch>
        </p:blipFill>
        <p:spPr>
          <a:xfrm>
            <a:off x="473189" y="1208693"/>
            <a:ext cx="8196243" cy="5253164"/>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pic>
        <p:nvPicPr>
          <p:cNvPr id="4" name="Image 3">
            <a:extLst>
              <a:ext uri="{FF2B5EF4-FFF2-40B4-BE49-F238E27FC236}">
                <a16:creationId xmlns:a16="http://schemas.microsoft.com/office/drawing/2014/main" id="{AB8EF654-40FD-430C-819F-DBA40B7019B9}"/>
              </a:ext>
            </a:extLst>
          </p:cNvPr>
          <p:cNvPicPr>
            <a:picLocks noChangeAspect="1"/>
          </p:cNvPicPr>
          <p:nvPr/>
        </p:nvPicPr>
        <p:blipFill>
          <a:blip r:embed="rId2"/>
          <a:stretch>
            <a:fillRect/>
          </a:stretch>
        </p:blipFill>
        <p:spPr>
          <a:xfrm>
            <a:off x="1114936" y="1128495"/>
            <a:ext cx="6914125" cy="5506452"/>
          </a:xfrm>
          <a:prstGeom prst="rect">
            <a:avLst/>
          </a:prstGeom>
        </p:spPr>
      </p:pic>
    </p:spTree>
    <p:extLst>
      <p:ext uri="{BB962C8B-B14F-4D97-AF65-F5344CB8AC3E}">
        <p14:creationId xmlns:p14="http://schemas.microsoft.com/office/powerpoint/2010/main" val="2098934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4" name="Image 3">
            <a:extLst>
              <a:ext uri="{FF2B5EF4-FFF2-40B4-BE49-F238E27FC236}">
                <a16:creationId xmlns:a16="http://schemas.microsoft.com/office/drawing/2014/main" id="{2E5EBFE6-BDD5-4DBB-BB4E-0E25DA0182A2}"/>
              </a:ext>
            </a:extLst>
          </p:cNvPr>
          <p:cNvPicPr>
            <a:picLocks noChangeAspect="1"/>
          </p:cNvPicPr>
          <p:nvPr/>
        </p:nvPicPr>
        <p:blipFill>
          <a:blip r:embed="rId2"/>
          <a:stretch>
            <a:fillRect/>
          </a:stretch>
        </p:blipFill>
        <p:spPr>
          <a:xfrm>
            <a:off x="473877" y="1208693"/>
            <a:ext cx="8196244" cy="5253164"/>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256188" y="267419"/>
            <a:ext cx="4948238" cy="493926"/>
          </a:xfrm>
        </p:spPr>
        <p:txBody>
          <a:bodyPr/>
          <a:lstStyle/>
          <a:p>
            <a:r>
              <a:rPr lang="en-US" dirty="0"/>
              <a:t>Correlation Analysis</a:t>
            </a:r>
          </a:p>
        </p:txBody>
      </p:sp>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vs FO et Brent est bonne à fin Septembre 2020 de l’ordre de 0,87.</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pic>
        <p:nvPicPr>
          <p:cNvPr id="10" name="Image 9">
            <a:extLst>
              <a:ext uri="{FF2B5EF4-FFF2-40B4-BE49-F238E27FC236}">
                <a16:creationId xmlns:a16="http://schemas.microsoft.com/office/drawing/2014/main" id="{B4B300D9-F03D-4BD2-BBD8-69AA8E68E016}"/>
              </a:ext>
            </a:extLst>
          </p:cNvPr>
          <p:cNvPicPr>
            <a:picLocks noChangeAspect="1"/>
          </p:cNvPicPr>
          <p:nvPr/>
        </p:nvPicPr>
        <p:blipFill>
          <a:blip r:embed="rId2"/>
          <a:stretch>
            <a:fillRect/>
          </a:stretch>
        </p:blipFill>
        <p:spPr>
          <a:xfrm>
            <a:off x="80937" y="1035108"/>
            <a:ext cx="7570691" cy="5770033"/>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Correlation</a:t>
            </a:r>
            <a:r>
              <a:rPr lang="fr-FR" dirty="0"/>
              <a:t> </a:t>
            </a:r>
            <a:endParaRPr lang="en-US" dirty="0"/>
          </a:p>
        </p:txBody>
      </p:sp>
      <p:pic>
        <p:nvPicPr>
          <p:cNvPr id="3" name="Image 2">
            <a:extLst>
              <a:ext uri="{FF2B5EF4-FFF2-40B4-BE49-F238E27FC236}">
                <a16:creationId xmlns:a16="http://schemas.microsoft.com/office/drawing/2014/main" id="{4CCBE47E-7C9D-4269-94CB-1750BB8A3E52}"/>
              </a:ext>
            </a:extLst>
          </p:cNvPr>
          <p:cNvPicPr>
            <a:picLocks noChangeAspect="1"/>
          </p:cNvPicPr>
          <p:nvPr/>
        </p:nvPicPr>
        <p:blipFill>
          <a:blip r:embed="rId2"/>
          <a:stretch>
            <a:fillRect/>
          </a:stretch>
        </p:blipFill>
        <p:spPr>
          <a:xfrm>
            <a:off x="79793" y="1081255"/>
            <a:ext cx="8984410" cy="5297254"/>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3" name="Image 2">
            <a:extLst>
              <a:ext uri="{FF2B5EF4-FFF2-40B4-BE49-F238E27FC236}">
                <a16:creationId xmlns:a16="http://schemas.microsoft.com/office/drawing/2014/main" id="{93B97EDC-B890-4B34-8764-F64FEEF88E23}"/>
              </a:ext>
            </a:extLst>
          </p:cNvPr>
          <p:cNvPicPr>
            <a:picLocks noChangeAspect="1"/>
          </p:cNvPicPr>
          <p:nvPr/>
        </p:nvPicPr>
        <p:blipFill>
          <a:blip r:embed="rId2"/>
          <a:stretch>
            <a:fillRect/>
          </a:stretch>
        </p:blipFill>
        <p:spPr>
          <a:xfrm>
            <a:off x="79794" y="1090591"/>
            <a:ext cx="8984412" cy="5293593"/>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 - 2020 </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52.13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pic>
        <p:nvPicPr>
          <p:cNvPr id="3" name="Image 2">
            <a:extLst>
              <a:ext uri="{FF2B5EF4-FFF2-40B4-BE49-F238E27FC236}">
                <a16:creationId xmlns:a16="http://schemas.microsoft.com/office/drawing/2014/main" id="{D21BDFE6-C39A-4BFE-82E9-A026852E834E}"/>
              </a:ext>
            </a:extLst>
          </p:cNvPr>
          <p:cNvPicPr>
            <a:picLocks noChangeAspect="1"/>
          </p:cNvPicPr>
          <p:nvPr/>
        </p:nvPicPr>
        <p:blipFill>
          <a:blip r:embed="rId3"/>
          <a:stretch>
            <a:fillRect/>
          </a:stretch>
        </p:blipFill>
        <p:spPr>
          <a:xfrm>
            <a:off x="79793" y="1090591"/>
            <a:ext cx="8984411" cy="5293593"/>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33937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Polish subsidiary – 2019</a:t>
            </a:r>
          </a:p>
          <a:p>
            <a:pPr marL="285750" indent="-285750">
              <a:spcBef>
                <a:spcPts val="600"/>
              </a:spcBef>
              <a:buFont typeface="Arial" panose="020B0604020202020204" pitchFamily="34" charset="0"/>
              <a:buChar char="•"/>
            </a:pPr>
            <a:r>
              <a:rPr lang="en-US" sz="2000" dirty="0"/>
              <a:t>Turkish subsidiary – 2019</a:t>
            </a:r>
          </a:p>
          <a:p>
            <a:pPr marL="285750" indent="-285750">
              <a:spcBef>
                <a:spcPts val="600"/>
              </a:spcBef>
              <a:buFont typeface="Arial" panose="020B0604020202020204" pitchFamily="34" charset="0"/>
              <a:buChar char="•"/>
            </a:pPr>
            <a:r>
              <a:rPr lang="en-US" sz="2000" dirty="0"/>
              <a:t>Spanish subsidiary – 2019</a:t>
            </a:r>
          </a:p>
          <a:p>
            <a:pPr marL="285750" indent="-285750">
              <a:spcBef>
                <a:spcPts val="600"/>
              </a:spcBef>
              <a:buFont typeface="Arial" panose="020B0604020202020204" pitchFamily="34" charset="0"/>
              <a:buChar char="•"/>
            </a:pPr>
            <a:r>
              <a:rPr lang="en-US" sz="2000" dirty="0"/>
              <a:t>Malaysian subsidiary – 2019</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A5BB0CB3-C023-45B2-BD6A-72FED0DAFA74}"/>
              </a:ext>
            </a:extLst>
          </p:cNvPr>
          <p:cNvPicPr>
            <a:picLocks noChangeAspect="1"/>
          </p:cNvPicPr>
          <p:nvPr/>
        </p:nvPicPr>
        <p:blipFill>
          <a:blip r:embed="rId2"/>
          <a:stretch>
            <a:fillRect/>
          </a:stretch>
        </p:blipFill>
        <p:spPr>
          <a:xfrm>
            <a:off x="1114936" y="1130398"/>
            <a:ext cx="6911490" cy="5498067"/>
          </a:xfrm>
          <a:prstGeom prst="rect">
            <a:avLst/>
          </a:prstGeom>
        </p:spPr>
      </p:pic>
    </p:spTree>
    <p:extLst>
      <p:ext uri="{BB962C8B-B14F-4D97-AF65-F5344CB8AC3E}">
        <p14:creationId xmlns:p14="http://schemas.microsoft.com/office/powerpoint/2010/main" val="1626204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7633204E-5C45-4563-9B54-730F9881E9F6}"/>
              </a:ext>
            </a:extLst>
          </p:cNvPr>
          <p:cNvPicPr>
            <a:picLocks noChangeAspect="1"/>
          </p:cNvPicPr>
          <p:nvPr/>
        </p:nvPicPr>
        <p:blipFill>
          <a:blip r:embed="rId2"/>
          <a:stretch>
            <a:fillRect/>
          </a:stretch>
        </p:blipFill>
        <p:spPr>
          <a:xfrm>
            <a:off x="1114936" y="1128498"/>
            <a:ext cx="6914125" cy="5506456"/>
          </a:xfrm>
          <a:prstGeom prst="rect">
            <a:avLst/>
          </a:prstGeom>
        </p:spPr>
      </p:pic>
    </p:spTree>
    <p:extLst>
      <p:ext uri="{BB962C8B-B14F-4D97-AF65-F5344CB8AC3E}">
        <p14:creationId xmlns:p14="http://schemas.microsoft.com/office/powerpoint/2010/main" val="3254433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4AA4CFEB-1CE5-4701-BF3F-038383808DC0}"/>
              </a:ext>
            </a:extLst>
          </p:cNvPr>
          <p:cNvPicPr>
            <a:picLocks noChangeAspect="1"/>
          </p:cNvPicPr>
          <p:nvPr/>
        </p:nvPicPr>
        <p:blipFill>
          <a:blip r:embed="rId2"/>
          <a:stretch>
            <a:fillRect/>
          </a:stretch>
        </p:blipFill>
        <p:spPr>
          <a:xfrm>
            <a:off x="1114936" y="1130397"/>
            <a:ext cx="6914125" cy="5506458"/>
          </a:xfrm>
          <a:prstGeom prst="rect">
            <a:avLst/>
          </a:prstGeom>
        </p:spPr>
      </p:pic>
    </p:spTree>
    <p:extLst>
      <p:ext uri="{BB962C8B-B14F-4D97-AF65-F5344CB8AC3E}">
        <p14:creationId xmlns:p14="http://schemas.microsoft.com/office/powerpoint/2010/main" val="1687142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8C59C61-F5E3-43B9-8C0D-4548DF97AE4E}"/>
              </a:ext>
            </a:extLst>
          </p:cNvPr>
          <p:cNvPicPr>
            <a:picLocks noChangeAspect="1"/>
          </p:cNvPicPr>
          <p:nvPr/>
        </p:nvPicPr>
        <p:blipFill>
          <a:blip r:embed="rId2"/>
          <a:stretch>
            <a:fillRect/>
          </a:stretch>
        </p:blipFill>
        <p:spPr>
          <a:xfrm>
            <a:off x="1114936" y="1130396"/>
            <a:ext cx="6914125" cy="5506456"/>
          </a:xfrm>
          <a:prstGeom prst="rect">
            <a:avLst/>
          </a:prstGeom>
        </p:spPr>
      </p:pic>
    </p:spTree>
    <p:extLst>
      <p:ext uri="{BB962C8B-B14F-4D97-AF65-F5344CB8AC3E}">
        <p14:creationId xmlns:p14="http://schemas.microsoft.com/office/powerpoint/2010/main" val="351850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5" name="Image 4">
            <a:extLst>
              <a:ext uri="{FF2B5EF4-FFF2-40B4-BE49-F238E27FC236}">
                <a16:creationId xmlns:a16="http://schemas.microsoft.com/office/drawing/2014/main" id="{38AD3024-30A2-4758-8995-375C08982ADA}"/>
              </a:ext>
            </a:extLst>
          </p:cNvPr>
          <p:cNvPicPr>
            <a:picLocks noChangeAspect="1"/>
          </p:cNvPicPr>
          <p:nvPr/>
        </p:nvPicPr>
        <p:blipFill>
          <a:blip r:embed="rId2"/>
          <a:stretch>
            <a:fillRect/>
          </a:stretch>
        </p:blipFill>
        <p:spPr>
          <a:xfrm>
            <a:off x="79794" y="1088153"/>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pic>
        <p:nvPicPr>
          <p:cNvPr id="7" name="Image 6">
            <a:extLst>
              <a:ext uri="{FF2B5EF4-FFF2-40B4-BE49-F238E27FC236}">
                <a16:creationId xmlns:a16="http://schemas.microsoft.com/office/drawing/2014/main" id="{85D1EC14-CFF3-4759-A8AA-B0F128A814EE}"/>
              </a:ext>
            </a:extLst>
          </p:cNvPr>
          <p:cNvPicPr>
            <a:picLocks noChangeAspect="1"/>
          </p:cNvPicPr>
          <p:nvPr/>
        </p:nvPicPr>
        <p:blipFill>
          <a:blip r:embed="rId3"/>
          <a:stretch>
            <a:fillRect/>
          </a:stretch>
        </p:blipFill>
        <p:spPr>
          <a:xfrm>
            <a:off x="0" y="2308642"/>
            <a:ext cx="9144000" cy="2240716"/>
          </a:xfrm>
          <a:prstGeom prst="rect">
            <a:avLst/>
          </a:prstGeom>
        </p:spPr>
      </p:pic>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2020 </a:t>
            </a:r>
            <a:endParaRPr lang="en-US" dirty="0"/>
          </a:p>
        </p:txBody>
      </p:sp>
      <p:pic>
        <p:nvPicPr>
          <p:cNvPr id="3" name="Image 2">
            <a:extLst>
              <a:ext uri="{FF2B5EF4-FFF2-40B4-BE49-F238E27FC236}">
                <a16:creationId xmlns:a16="http://schemas.microsoft.com/office/drawing/2014/main" id="{CA6AB2B1-1D5B-4419-A7C2-5268E497DCF5}"/>
              </a:ext>
            </a:extLst>
          </p:cNvPr>
          <p:cNvPicPr>
            <a:picLocks noChangeAspect="1"/>
          </p:cNvPicPr>
          <p:nvPr/>
        </p:nvPicPr>
        <p:blipFill>
          <a:blip r:embed="rId3"/>
          <a:stretch>
            <a:fillRect/>
          </a:stretch>
        </p:blipFill>
        <p:spPr>
          <a:xfrm>
            <a:off x="252412" y="2404035"/>
            <a:ext cx="8639175" cy="2049929"/>
          </a:xfrm>
          <a:prstGeom prst="rect">
            <a:avLst/>
          </a:prstGeom>
        </p:spPr>
      </p:pic>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- 2020</a:t>
            </a:r>
            <a:endParaRPr lang="en-US" dirty="0"/>
          </a:p>
        </p:txBody>
      </p:sp>
      <p:sp>
        <p:nvSpPr>
          <p:cNvPr id="8" name="ZoneTexte 7">
            <a:extLst>
              <a:ext uri="{FF2B5EF4-FFF2-40B4-BE49-F238E27FC236}">
                <a16:creationId xmlns:a16="http://schemas.microsoft.com/office/drawing/2014/main" id="{0273BECC-7BAF-446A-ACD1-AC82B7FA98DC}"/>
              </a:ext>
            </a:extLst>
          </p:cNvPr>
          <p:cNvSpPr txBox="1"/>
          <p:nvPr/>
        </p:nvSpPr>
        <p:spPr>
          <a:xfrm>
            <a:off x="1608279" y="5811310"/>
            <a:ext cx="5739456"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pour les mois d’Octobre à Décembre</a:t>
            </a:r>
          </a:p>
        </p:txBody>
      </p:sp>
      <p:sp>
        <p:nvSpPr>
          <p:cNvPr id="10" name="ZoneTexte 9">
            <a:extLst>
              <a:ext uri="{FF2B5EF4-FFF2-40B4-BE49-F238E27FC236}">
                <a16:creationId xmlns:a16="http://schemas.microsoft.com/office/drawing/2014/main" id="{0BC916EC-FA81-495D-8B0F-6298E6835692}"/>
              </a:ext>
            </a:extLst>
          </p:cNvPr>
          <p:cNvSpPr txBox="1"/>
          <p:nvPr/>
        </p:nvSpPr>
        <p:spPr>
          <a:xfrm>
            <a:off x="1095556" y="6283047"/>
            <a:ext cx="6771735" cy="461665"/>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Le ratio de couverture est susceptible de changer du fait de l’utilisation de deux ratios de conversion du baril en métrique tonne (-&gt; 4 pour la Russie et 6,35 pour les autres filiales)</a:t>
            </a:r>
          </a:p>
        </p:txBody>
      </p:sp>
      <p:pic>
        <p:nvPicPr>
          <p:cNvPr id="2" name="Image 1">
            <a:extLst>
              <a:ext uri="{FF2B5EF4-FFF2-40B4-BE49-F238E27FC236}">
                <a16:creationId xmlns:a16="http://schemas.microsoft.com/office/drawing/2014/main" id="{933D9FB8-92D7-4570-B082-226201A1FECE}"/>
              </a:ext>
            </a:extLst>
          </p:cNvPr>
          <p:cNvPicPr>
            <a:picLocks noChangeAspect="1"/>
          </p:cNvPicPr>
          <p:nvPr/>
        </p:nvPicPr>
        <p:blipFill>
          <a:blip r:embed="rId3"/>
          <a:stretch>
            <a:fillRect/>
          </a:stretch>
        </p:blipFill>
        <p:spPr>
          <a:xfrm>
            <a:off x="0" y="1568532"/>
            <a:ext cx="9144000" cy="3720935"/>
          </a:xfrm>
          <a:prstGeom prst="rect">
            <a:avLst/>
          </a:prstGeom>
        </p:spPr>
      </p:pic>
    </p:spTree>
    <p:extLst>
      <p:ext uri="{BB962C8B-B14F-4D97-AF65-F5344CB8AC3E}">
        <p14:creationId xmlns:p14="http://schemas.microsoft.com/office/powerpoint/2010/main" val="420886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6" name="ZoneTexte 5">
            <a:extLst>
              <a:ext uri="{FF2B5EF4-FFF2-40B4-BE49-F238E27FC236}">
                <a16:creationId xmlns:a16="http://schemas.microsoft.com/office/drawing/2014/main" id="{2EF7C095-4788-43EA-9420-65E1A12EE80A}"/>
              </a:ext>
            </a:extLst>
          </p:cNvPr>
          <p:cNvSpPr txBox="1"/>
          <p:nvPr/>
        </p:nvSpPr>
        <p:spPr>
          <a:xfrm>
            <a:off x="0" y="6581001"/>
            <a:ext cx="3140668"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a:t>
            </a:r>
            <a:r>
              <a:rPr lang="en-US" sz="1200" b="1" dirty="0">
                <a:latin typeface="Calibri" panose="020F0502020204030204" pitchFamily="34" charset="0"/>
                <a:cs typeface="Calibri" panose="020F0502020204030204" pitchFamily="34" charset="0"/>
              </a:rPr>
              <a:t> 6.35</a:t>
            </a:r>
          </a:p>
        </p:txBody>
      </p:sp>
      <p:pic>
        <p:nvPicPr>
          <p:cNvPr id="4" name="Image 3">
            <a:extLst>
              <a:ext uri="{FF2B5EF4-FFF2-40B4-BE49-F238E27FC236}">
                <a16:creationId xmlns:a16="http://schemas.microsoft.com/office/drawing/2014/main" id="{A947414E-12B9-49F4-B94A-2F72C4B6C508}"/>
              </a:ext>
            </a:extLst>
          </p:cNvPr>
          <p:cNvPicPr>
            <a:picLocks noChangeAspect="1"/>
          </p:cNvPicPr>
          <p:nvPr/>
        </p:nvPicPr>
        <p:blipFill>
          <a:blip r:embed="rId2"/>
          <a:stretch>
            <a:fillRect/>
          </a:stretch>
        </p:blipFill>
        <p:spPr>
          <a:xfrm>
            <a:off x="473888" y="1210944"/>
            <a:ext cx="8193734" cy="5250905"/>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pic>
        <p:nvPicPr>
          <p:cNvPr id="4" name="Image 3">
            <a:extLst>
              <a:ext uri="{FF2B5EF4-FFF2-40B4-BE49-F238E27FC236}">
                <a16:creationId xmlns:a16="http://schemas.microsoft.com/office/drawing/2014/main" id="{0A37BD0F-3C5D-492E-810F-7B1DA87523F8}"/>
              </a:ext>
            </a:extLst>
          </p:cNvPr>
          <p:cNvPicPr>
            <a:picLocks noChangeAspect="1"/>
          </p:cNvPicPr>
          <p:nvPr/>
        </p:nvPicPr>
        <p:blipFill>
          <a:blip r:embed="rId2"/>
          <a:stretch>
            <a:fillRect/>
          </a:stretch>
        </p:blipFill>
        <p:spPr>
          <a:xfrm>
            <a:off x="1114937" y="1130397"/>
            <a:ext cx="6911490" cy="5512638"/>
          </a:xfrm>
          <a:prstGeom prst="rect">
            <a:avLst/>
          </a:prstGeom>
        </p:spPr>
      </p:pic>
    </p:spTree>
    <p:extLst>
      <p:ext uri="{BB962C8B-B14F-4D97-AF65-F5344CB8AC3E}">
        <p14:creationId xmlns:p14="http://schemas.microsoft.com/office/powerpoint/2010/main" val="378968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7" name="ZoneTexte 6">
            <a:extLst>
              <a:ext uri="{FF2B5EF4-FFF2-40B4-BE49-F238E27FC236}">
                <a16:creationId xmlns:a16="http://schemas.microsoft.com/office/drawing/2014/main" id="{F20CB609-A97D-4D32-AF84-04AD9C37F63B}"/>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4" name="Image 3">
            <a:extLst>
              <a:ext uri="{FF2B5EF4-FFF2-40B4-BE49-F238E27FC236}">
                <a16:creationId xmlns:a16="http://schemas.microsoft.com/office/drawing/2014/main" id="{27A72F94-CCC9-4370-A181-EC6F53DA9459}"/>
              </a:ext>
            </a:extLst>
          </p:cNvPr>
          <p:cNvPicPr>
            <a:picLocks noChangeAspect="1"/>
          </p:cNvPicPr>
          <p:nvPr/>
        </p:nvPicPr>
        <p:blipFill>
          <a:blip r:embed="rId2"/>
          <a:stretch>
            <a:fillRect/>
          </a:stretch>
        </p:blipFill>
        <p:spPr>
          <a:xfrm>
            <a:off x="473875" y="1208691"/>
            <a:ext cx="8196241" cy="5247307"/>
          </a:xfrm>
          <a:prstGeom prst="rect">
            <a:avLst/>
          </a:prstGeom>
        </p:spPr>
      </p:pic>
    </p:spTree>
    <p:extLst>
      <p:ext uri="{BB962C8B-B14F-4D97-AF65-F5344CB8AC3E}">
        <p14:creationId xmlns:p14="http://schemas.microsoft.com/office/powerpoint/2010/main" val="292250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pic>
        <p:nvPicPr>
          <p:cNvPr id="4" name="Image 3">
            <a:extLst>
              <a:ext uri="{FF2B5EF4-FFF2-40B4-BE49-F238E27FC236}">
                <a16:creationId xmlns:a16="http://schemas.microsoft.com/office/drawing/2014/main" id="{8AE1D418-B8A6-40A9-A438-C25D8B448D20}"/>
              </a:ext>
            </a:extLst>
          </p:cNvPr>
          <p:cNvPicPr>
            <a:picLocks noChangeAspect="1"/>
          </p:cNvPicPr>
          <p:nvPr/>
        </p:nvPicPr>
        <p:blipFill>
          <a:blip r:embed="rId2"/>
          <a:stretch>
            <a:fillRect/>
          </a:stretch>
        </p:blipFill>
        <p:spPr>
          <a:xfrm>
            <a:off x="1114936" y="1128492"/>
            <a:ext cx="6914125" cy="5514739"/>
          </a:xfrm>
          <a:prstGeom prst="rect">
            <a:avLst/>
          </a:prstGeom>
        </p:spPr>
      </p:pic>
    </p:spTree>
    <p:extLst>
      <p:ext uri="{BB962C8B-B14F-4D97-AF65-F5344CB8AC3E}">
        <p14:creationId xmlns:p14="http://schemas.microsoft.com/office/powerpoint/2010/main" val="358580078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11825</TotalTime>
  <Words>840</Words>
  <Application>Microsoft Office PowerPoint</Application>
  <PresentationFormat>Affichage à l'écran (4:3)</PresentationFormat>
  <Paragraphs>101</Paragraphs>
  <Slides>28</Slides>
  <Notes>4</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Bitumen/RUB - Synthesis</vt:lpstr>
      <vt:lpstr>Russian subsidiary - 2020</vt:lpstr>
      <vt:lpstr>Turkish subsidiary - Synthesis</vt:lpstr>
      <vt:lpstr>Turkish subsidiary - 2020</vt:lpstr>
      <vt:lpstr>Polish subsidiary - Synthesis</vt:lpstr>
      <vt:lpstr>Polish subsidiary - 2020</vt:lpstr>
      <vt:lpstr>Spanish subsidiary - Synthesis</vt:lpstr>
      <vt:lpstr>Spanish subsidiary - 2020</vt:lpstr>
      <vt:lpstr>Malaysian subsidiary - Synthesis</vt:lpstr>
      <vt:lpstr>Malaysian subsidiary - 2020</vt:lpstr>
      <vt:lpstr>Bitumen/BRL - Synthesis</vt:lpstr>
      <vt:lpstr>Correlation Analysis</vt:lpstr>
      <vt:lpstr>Correlation </vt:lpstr>
      <vt:lpstr>Historical prices: FO vs BRENT</vt:lpstr>
      <vt:lpstr>Historical prices</vt:lpstr>
      <vt:lpstr>Annexes</vt:lpstr>
      <vt:lpstr>Polish subsidiary - 2019</vt:lpstr>
      <vt:lpstr>Turkish subsidiary - 2019</vt:lpstr>
      <vt:lpstr>Spanish subsidiary - 2019</vt:lpstr>
      <vt:lpstr>Malaysian subsidiary - 2019</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Aloïs Fagnon</cp:lastModifiedBy>
  <cp:revision>1219</cp:revision>
  <cp:lastPrinted>2019-02-12T13:53:47Z</cp:lastPrinted>
  <dcterms:created xsi:type="dcterms:W3CDTF">2010-04-23T15:09:35Z</dcterms:created>
  <dcterms:modified xsi:type="dcterms:W3CDTF">2020-10-14T12:24:18Z</dcterms:modified>
</cp:coreProperties>
</file>