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66" r:id="rId4"/>
    <p:sldId id="476" r:id="rId5"/>
    <p:sldId id="545" r:id="rId6"/>
    <p:sldId id="555" r:id="rId7"/>
    <p:sldId id="550" r:id="rId8"/>
    <p:sldId id="561" r:id="rId9"/>
    <p:sldId id="523" r:id="rId10"/>
    <p:sldId id="556" r:id="rId11"/>
    <p:sldId id="562" r:id="rId12"/>
    <p:sldId id="525" r:id="rId13"/>
    <p:sldId id="536" r:id="rId14"/>
    <p:sldId id="557" r:id="rId15"/>
    <p:sldId id="524" r:id="rId16"/>
    <p:sldId id="532" r:id="rId17"/>
    <p:sldId id="558" r:id="rId18"/>
    <p:sldId id="526" r:id="rId19"/>
    <p:sldId id="531" r:id="rId20"/>
    <p:sldId id="559" r:id="rId21"/>
    <p:sldId id="534" r:id="rId22"/>
    <p:sldId id="542" r:id="rId23"/>
    <p:sldId id="560" r:id="rId24"/>
    <p:sldId id="533" r:id="rId25"/>
    <p:sldId id="549" r:id="rId26"/>
    <p:sldId id="548" r:id="rId27"/>
    <p:sldId id="539" r:id="rId28"/>
    <p:sldId id="554" r:id="rId29"/>
    <p:sldId id="552" r:id="rId30"/>
    <p:sldId id="520" r:id="rId31"/>
    <p:sldId id="409" r:id="rId32"/>
    <p:sldId id="410" r:id="rId33"/>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6374" autoAdjust="0"/>
  </p:normalViewPr>
  <p:slideViewPr>
    <p:cSldViewPr snapToGrid="0">
      <p:cViewPr varScale="1">
        <p:scale>
          <a:sx n="114" d="100"/>
          <a:sy n="114" d="100"/>
        </p:scale>
        <p:origin x="1122"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27/01/2021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7</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26</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31/12/2020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6" name="Image 5">
            <a:extLst>
              <a:ext uri="{FF2B5EF4-FFF2-40B4-BE49-F238E27FC236}">
                <a16:creationId xmlns:a16="http://schemas.microsoft.com/office/drawing/2014/main" id="{5F980C07-3CD2-4095-904D-4C904E11D80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396335"/>
            <a:ext cx="3583097" cy="461665"/>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(2020) : </a:t>
            </a:r>
            <a:r>
              <a:rPr lang="en-US" sz="1200" b="1" dirty="0">
                <a:latin typeface="Calibri" panose="020F0502020204030204" pitchFamily="34" charset="0"/>
                <a:cs typeface="Calibri" panose="020F0502020204030204" pitchFamily="34" charset="0"/>
              </a:rPr>
              <a:t>6.35</a:t>
            </a:r>
          </a:p>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1F21F336-D9ED-4B96-A965-A8598571410B}"/>
              </a:ext>
            </a:extLst>
          </p:cNvPr>
          <p:cNvPicPr>
            <a:picLocks noChangeAspect="1"/>
          </p:cNvPicPr>
          <p:nvPr/>
        </p:nvPicPr>
        <p:blipFill>
          <a:blip r:embed="rId2"/>
          <a:stretch>
            <a:fillRect/>
          </a:stretch>
        </p:blipFill>
        <p:spPr>
          <a:xfrm>
            <a:off x="734235" y="1280161"/>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7" name="Image 6">
            <a:extLst>
              <a:ext uri="{FF2B5EF4-FFF2-40B4-BE49-F238E27FC236}">
                <a16:creationId xmlns:a16="http://schemas.microsoft.com/office/drawing/2014/main" id="{00A9F6FC-D7E2-42BF-93EF-A43B8CBD5CF5}"/>
              </a:ext>
            </a:extLst>
          </p:cNvPr>
          <p:cNvPicPr>
            <a:picLocks noChangeAspect="1"/>
          </p:cNvPicPr>
          <p:nvPr/>
        </p:nvPicPr>
        <p:blipFill>
          <a:blip r:embed="rId2"/>
          <a:stretch>
            <a:fillRect/>
          </a:stretch>
        </p:blipFill>
        <p:spPr>
          <a:xfrm>
            <a:off x="1114936" y="1128491"/>
            <a:ext cx="6914122" cy="5514737"/>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8" name="ZoneTexte 7">
            <a:extLst>
              <a:ext uri="{FF2B5EF4-FFF2-40B4-BE49-F238E27FC236}">
                <a16:creationId xmlns:a16="http://schemas.microsoft.com/office/drawing/2014/main" id="{15DB0A7A-0825-4FF8-A3E5-F5D7B7EAF583}"/>
              </a:ext>
            </a:extLst>
          </p:cNvPr>
          <p:cNvSpPr txBox="1"/>
          <p:nvPr/>
        </p:nvSpPr>
        <p:spPr>
          <a:xfrm>
            <a:off x="0" y="6396335"/>
            <a:ext cx="3583097" cy="461665"/>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(2020) : </a:t>
            </a:r>
            <a:r>
              <a:rPr lang="en-US" sz="1200" b="1" dirty="0">
                <a:latin typeface="Calibri" panose="020F0502020204030204" pitchFamily="34" charset="0"/>
                <a:cs typeface="Calibri" panose="020F0502020204030204" pitchFamily="34" charset="0"/>
              </a:rPr>
              <a:t>6.35</a:t>
            </a:r>
          </a:p>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7F9A69FC-EC8C-4345-ADB2-EBC6D2283595}"/>
              </a:ext>
            </a:extLst>
          </p:cNvPr>
          <p:cNvPicPr>
            <a:picLocks noChangeAspect="1"/>
          </p:cNvPicPr>
          <p:nvPr/>
        </p:nvPicPr>
        <p:blipFill>
          <a:blip r:embed="rId2"/>
          <a:stretch>
            <a:fillRect/>
          </a:stretch>
        </p:blipFill>
        <p:spPr>
          <a:xfrm>
            <a:off x="734235" y="1280162"/>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7A0C975-CFC0-4FAB-8974-38BDE36C38C4}"/>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5" name="ZoneTexte 4">
            <a:extLst>
              <a:ext uri="{FF2B5EF4-FFF2-40B4-BE49-F238E27FC236}">
                <a16:creationId xmlns:a16="http://schemas.microsoft.com/office/drawing/2014/main" id="{5EDCDF58-FE4B-4BB4-921F-66D63DF157C7}"/>
              </a:ext>
            </a:extLst>
          </p:cNvPr>
          <p:cNvSpPr txBox="1"/>
          <p:nvPr/>
        </p:nvSpPr>
        <p:spPr>
          <a:xfrm>
            <a:off x="0" y="6396335"/>
            <a:ext cx="3583097" cy="461665"/>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(2020) : </a:t>
            </a:r>
            <a:r>
              <a:rPr lang="en-US" sz="1200" b="1" dirty="0">
                <a:latin typeface="Calibri" panose="020F0502020204030204" pitchFamily="34" charset="0"/>
                <a:cs typeface="Calibri" panose="020F0502020204030204" pitchFamily="34" charset="0"/>
              </a:rPr>
              <a:t>6.35</a:t>
            </a:r>
          </a:p>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6B0AD634-2A22-4D1E-B50A-AA2D88464105}"/>
              </a:ext>
            </a:extLst>
          </p:cNvPr>
          <p:cNvPicPr>
            <a:picLocks noChangeAspect="1"/>
          </p:cNvPicPr>
          <p:nvPr/>
        </p:nvPicPr>
        <p:blipFill>
          <a:blip r:embed="rId2"/>
          <a:stretch>
            <a:fillRect/>
          </a:stretch>
        </p:blipFill>
        <p:spPr>
          <a:xfrm>
            <a:off x="734235" y="1280162"/>
            <a:ext cx="7675529"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8244399-9928-40B7-A01B-6ADC05D7BC8B}"/>
              </a:ext>
            </a:extLst>
          </p:cNvPr>
          <p:cNvPicPr>
            <a:picLocks noChangeAspect="1"/>
          </p:cNvPicPr>
          <p:nvPr/>
        </p:nvPicPr>
        <p:blipFill>
          <a:blip r:embed="rId2"/>
          <a:stretch>
            <a:fillRect/>
          </a:stretch>
        </p:blipFill>
        <p:spPr>
          <a:xfrm>
            <a:off x="1114935" y="1130393"/>
            <a:ext cx="6914125" cy="5506453"/>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5" name="ZoneTexte 4">
            <a:extLst>
              <a:ext uri="{FF2B5EF4-FFF2-40B4-BE49-F238E27FC236}">
                <a16:creationId xmlns:a16="http://schemas.microsoft.com/office/drawing/2014/main" id="{F2B3D932-CD84-4D07-8967-B714E70584F8}"/>
              </a:ext>
            </a:extLst>
          </p:cNvPr>
          <p:cNvSpPr txBox="1"/>
          <p:nvPr/>
        </p:nvSpPr>
        <p:spPr>
          <a:xfrm>
            <a:off x="0" y="6396335"/>
            <a:ext cx="3583097" cy="461665"/>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(2020) : </a:t>
            </a:r>
            <a:r>
              <a:rPr lang="en-US" sz="1200" b="1" dirty="0">
                <a:latin typeface="Calibri" panose="020F0502020204030204" pitchFamily="34" charset="0"/>
                <a:cs typeface="Calibri" panose="020F0502020204030204" pitchFamily="34" charset="0"/>
              </a:rPr>
              <a:t>6.35</a:t>
            </a:r>
          </a:p>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1D2B8E18-2B4B-4E0E-A646-4C00026E80EC}"/>
              </a:ext>
            </a:extLst>
          </p:cNvPr>
          <p:cNvPicPr>
            <a:picLocks noChangeAspect="1"/>
          </p:cNvPicPr>
          <p:nvPr/>
        </p:nvPicPr>
        <p:blipFill>
          <a:blip r:embed="rId2"/>
          <a:stretch>
            <a:fillRect/>
          </a:stretch>
        </p:blipFill>
        <p:spPr>
          <a:xfrm>
            <a:off x="734235" y="1280162"/>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6" name="Image 5">
            <a:extLst>
              <a:ext uri="{FF2B5EF4-FFF2-40B4-BE49-F238E27FC236}">
                <a16:creationId xmlns:a16="http://schemas.microsoft.com/office/drawing/2014/main" id="{D5FACCA1-6B22-47D4-9633-069B3C28174E}"/>
              </a:ext>
            </a:extLst>
          </p:cNvPr>
          <p:cNvPicPr>
            <a:picLocks noChangeAspect="1"/>
          </p:cNvPicPr>
          <p:nvPr/>
        </p:nvPicPr>
        <p:blipFill>
          <a:blip r:embed="rId2"/>
          <a:stretch>
            <a:fillRect/>
          </a:stretch>
        </p:blipFill>
        <p:spPr>
          <a:xfrm>
            <a:off x="1114936" y="1128494"/>
            <a:ext cx="6914125" cy="5506450"/>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E8AC98B1-F706-47CC-815C-F01E4AEE48AB}"/>
              </a:ext>
            </a:extLst>
          </p:cNvPr>
          <p:cNvPicPr>
            <a:picLocks noChangeAspect="1"/>
          </p:cNvPicPr>
          <p:nvPr/>
        </p:nvPicPr>
        <p:blipFill>
          <a:blip r:embed="rId2"/>
          <a:stretch>
            <a:fillRect/>
          </a:stretch>
        </p:blipFill>
        <p:spPr>
          <a:xfrm>
            <a:off x="734235" y="1280162"/>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Décembre 2020 de l’ordre de 0,87.</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6" name="Image 5">
            <a:extLst>
              <a:ext uri="{FF2B5EF4-FFF2-40B4-BE49-F238E27FC236}">
                <a16:creationId xmlns:a16="http://schemas.microsoft.com/office/drawing/2014/main" id="{84828522-1B3A-448D-B06E-9C5CB09F7B02}"/>
              </a:ext>
            </a:extLst>
          </p:cNvPr>
          <p:cNvPicPr>
            <a:picLocks noChangeAspect="1"/>
          </p:cNvPicPr>
          <p:nvPr/>
        </p:nvPicPr>
        <p:blipFill>
          <a:blip r:embed="rId2"/>
          <a:stretch>
            <a:fillRect/>
          </a:stretch>
        </p:blipFill>
        <p:spPr>
          <a:xfrm>
            <a:off x="25166" y="1069675"/>
            <a:ext cx="7661741" cy="5759296"/>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7" name="Image 6">
            <a:extLst>
              <a:ext uri="{FF2B5EF4-FFF2-40B4-BE49-F238E27FC236}">
                <a16:creationId xmlns:a16="http://schemas.microsoft.com/office/drawing/2014/main" id="{4290F81D-4586-4E7A-B0F1-DEC632A4A62A}"/>
              </a:ext>
            </a:extLst>
          </p:cNvPr>
          <p:cNvPicPr>
            <a:picLocks noChangeAspect="1"/>
          </p:cNvPicPr>
          <p:nvPr/>
        </p:nvPicPr>
        <p:blipFill>
          <a:blip r:embed="rId2"/>
          <a:stretch>
            <a:fillRect/>
          </a:stretch>
        </p:blipFill>
        <p:spPr>
          <a:xfrm>
            <a:off x="109056" y="1082247"/>
            <a:ext cx="8925887" cy="5318695"/>
          </a:xfrm>
          <a:prstGeom prst="rect">
            <a:avLst/>
          </a:prstGeom>
        </p:spPr>
      </p:pic>
      <p:pic>
        <p:nvPicPr>
          <p:cNvPr id="2" name="Image 1">
            <a:extLst>
              <a:ext uri="{FF2B5EF4-FFF2-40B4-BE49-F238E27FC236}">
                <a16:creationId xmlns:a16="http://schemas.microsoft.com/office/drawing/2014/main" id="{C8D0AFD5-FD12-4091-B518-EC91AC25B94E}"/>
              </a:ext>
            </a:extLst>
          </p:cNvPr>
          <p:cNvPicPr>
            <a:picLocks noChangeAspect="1"/>
          </p:cNvPicPr>
          <p:nvPr/>
        </p:nvPicPr>
        <p:blipFill>
          <a:blip r:embed="rId3"/>
          <a:stretch>
            <a:fillRect/>
          </a:stretch>
        </p:blipFill>
        <p:spPr>
          <a:xfrm>
            <a:off x="109056" y="1082247"/>
            <a:ext cx="8858775" cy="5318695"/>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41.50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a:t>
            </a:r>
            <a:r>
              <a:rPr lang="en-US" sz="1200" b="1" dirty="0">
                <a:solidFill>
                  <a:srgbClr val="000000"/>
                </a:solidFill>
                <a:cs typeface="Arial" panose="020B0604020202020204" pitchFamily="34" charset="0"/>
              </a:rPr>
              <a:t>Strike</a:t>
            </a:r>
          </a:p>
        </p:txBody>
      </p:sp>
      <p:pic>
        <p:nvPicPr>
          <p:cNvPr id="7" name="Image 6">
            <a:extLst>
              <a:ext uri="{FF2B5EF4-FFF2-40B4-BE49-F238E27FC236}">
                <a16:creationId xmlns:a16="http://schemas.microsoft.com/office/drawing/2014/main" id="{312FF8C9-5B02-4A0D-BA11-170DF7A1231B}"/>
              </a:ext>
            </a:extLst>
          </p:cNvPr>
          <p:cNvPicPr>
            <a:picLocks noChangeAspect="1"/>
          </p:cNvPicPr>
          <p:nvPr/>
        </p:nvPicPr>
        <p:blipFill>
          <a:blip r:embed="rId3"/>
          <a:stretch>
            <a:fillRect/>
          </a:stretch>
        </p:blipFill>
        <p:spPr>
          <a:xfrm>
            <a:off x="149681" y="1066121"/>
            <a:ext cx="8851706" cy="5380099"/>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7" name="Image 6">
            <a:extLst>
              <a:ext uri="{FF2B5EF4-FFF2-40B4-BE49-F238E27FC236}">
                <a16:creationId xmlns:a16="http://schemas.microsoft.com/office/drawing/2014/main" id="{1CBA4F0D-9113-4E08-9F8D-7451A3A944DE}"/>
              </a:ext>
            </a:extLst>
          </p:cNvPr>
          <p:cNvPicPr>
            <a:picLocks noChangeAspect="1"/>
          </p:cNvPicPr>
          <p:nvPr/>
        </p:nvPicPr>
        <p:blipFill>
          <a:blip r:embed="rId2"/>
          <a:stretch>
            <a:fillRect/>
          </a:stretch>
        </p:blipFill>
        <p:spPr>
          <a:xfrm>
            <a:off x="142613" y="1066120"/>
            <a:ext cx="8858774" cy="5380099"/>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180049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3" name="Tableau 2">
            <a:extLst>
              <a:ext uri="{FF2B5EF4-FFF2-40B4-BE49-F238E27FC236}">
                <a16:creationId xmlns:a16="http://schemas.microsoft.com/office/drawing/2014/main" id="{E5A876A2-48A9-400C-A273-BADBED415C85}"/>
              </a:ext>
            </a:extLst>
          </p:cNvPr>
          <p:cNvGraphicFramePr>
            <a:graphicFrameLocks noGrp="1"/>
          </p:cNvGraphicFramePr>
          <p:nvPr>
            <p:extLst>
              <p:ext uri="{D42A27DB-BD31-4B8C-83A1-F6EECF244321}">
                <p14:modId xmlns:p14="http://schemas.microsoft.com/office/powerpoint/2010/main" val="2584403255"/>
              </p:ext>
            </p:extLst>
          </p:nvPr>
        </p:nvGraphicFramePr>
        <p:xfrm>
          <a:off x="0" y="1979801"/>
          <a:ext cx="9144003" cy="2506440"/>
        </p:xfrm>
        <a:graphic>
          <a:graphicData uri="http://schemas.openxmlformats.org/drawingml/2006/table">
            <a:tbl>
              <a:tblPr/>
              <a:tblGrid>
                <a:gridCol w="519030">
                  <a:extLst>
                    <a:ext uri="{9D8B030D-6E8A-4147-A177-3AD203B41FA5}">
                      <a16:colId xmlns:a16="http://schemas.microsoft.com/office/drawing/2014/main" val="627739138"/>
                    </a:ext>
                  </a:extLst>
                </a:gridCol>
                <a:gridCol w="58649">
                  <a:extLst>
                    <a:ext uri="{9D8B030D-6E8A-4147-A177-3AD203B41FA5}">
                      <a16:colId xmlns:a16="http://schemas.microsoft.com/office/drawing/2014/main" val="1628991505"/>
                    </a:ext>
                  </a:extLst>
                </a:gridCol>
                <a:gridCol w="596887">
                  <a:extLst>
                    <a:ext uri="{9D8B030D-6E8A-4147-A177-3AD203B41FA5}">
                      <a16:colId xmlns:a16="http://schemas.microsoft.com/office/drawing/2014/main" val="3569609379"/>
                    </a:ext>
                  </a:extLst>
                </a:gridCol>
                <a:gridCol w="58649">
                  <a:extLst>
                    <a:ext uri="{9D8B030D-6E8A-4147-A177-3AD203B41FA5}">
                      <a16:colId xmlns:a16="http://schemas.microsoft.com/office/drawing/2014/main" val="2709555998"/>
                    </a:ext>
                  </a:extLst>
                </a:gridCol>
                <a:gridCol w="640137">
                  <a:extLst>
                    <a:ext uri="{9D8B030D-6E8A-4147-A177-3AD203B41FA5}">
                      <a16:colId xmlns:a16="http://schemas.microsoft.com/office/drawing/2014/main" val="3938394036"/>
                    </a:ext>
                  </a:extLst>
                </a:gridCol>
                <a:gridCol w="640137">
                  <a:extLst>
                    <a:ext uri="{9D8B030D-6E8A-4147-A177-3AD203B41FA5}">
                      <a16:colId xmlns:a16="http://schemas.microsoft.com/office/drawing/2014/main" val="164424812"/>
                    </a:ext>
                  </a:extLst>
                </a:gridCol>
                <a:gridCol w="58649">
                  <a:extLst>
                    <a:ext uri="{9D8B030D-6E8A-4147-A177-3AD203B41FA5}">
                      <a16:colId xmlns:a16="http://schemas.microsoft.com/office/drawing/2014/main" val="505193786"/>
                    </a:ext>
                  </a:extLst>
                </a:gridCol>
                <a:gridCol w="720154">
                  <a:extLst>
                    <a:ext uri="{9D8B030D-6E8A-4147-A177-3AD203B41FA5}">
                      <a16:colId xmlns:a16="http://schemas.microsoft.com/office/drawing/2014/main" val="1356835260"/>
                    </a:ext>
                  </a:extLst>
                </a:gridCol>
                <a:gridCol w="58649">
                  <a:extLst>
                    <a:ext uri="{9D8B030D-6E8A-4147-A177-3AD203B41FA5}">
                      <a16:colId xmlns:a16="http://schemas.microsoft.com/office/drawing/2014/main" val="2806353471"/>
                    </a:ext>
                  </a:extLst>
                </a:gridCol>
                <a:gridCol w="692041">
                  <a:extLst>
                    <a:ext uri="{9D8B030D-6E8A-4147-A177-3AD203B41FA5}">
                      <a16:colId xmlns:a16="http://schemas.microsoft.com/office/drawing/2014/main" val="1573739301"/>
                    </a:ext>
                  </a:extLst>
                </a:gridCol>
                <a:gridCol w="58649">
                  <a:extLst>
                    <a:ext uri="{9D8B030D-6E8A-4147-A177-3AD203B41FA5}">
                      <a16:colId xmlns:a16="http://schemas.microsoft.com/office/drawing/2014/main" val="27731681"/>
                    </a:ext>
                  </a:extLst>
                </a:gridCol>
                <a:gridCol w="616348">
                  <a:extLst>
                    <a:ext uri="{9D8B030D-6E8A-4147-A177-3AD203B41FA5}">
                      <a16:colId xmlns:a16="http://schemas.microsoft.com/office/drawing/2014/main" val="3573665815"/>
                    </a:ext>
                  </a:extLst>
                </a:gridCol>
                <a:gridCol w="58649">
                  <a:extLst>
                    <a:ext uri="{9D8B030D-6E8A-4147-A177-3AD203B41FA5}">
                      <a16:colId xmlns:a16="http://schemas.microsoft.com/office/drawing/2014/main" val="79398780"/>
                    </a:ext>
                  </a:extLst>
                </a:gridCol>
                <a:gridCol w="648788">
                  <a:extLst>
                    <a:ext uri="{9D8B030D-6E8A-4147-A177-3AD203B41FA5}">
                      <a16:colId xmlns:a16="http://schemas.microsoft.com/office/drawing/2014/main" val="3806752189"/>
                    </a:ext>
                  </a:extLst>
                </a:gridCol>
                <a:gridCol w="58649">
                  <a:extLst>
                    <a:ext uri="{9D8B030D-6E8A-4147-A177-3AD203B41FA5}">
                      <a16:colId xmlns:a16="http://schemas.microsoft.com/office/drawing/2014/main" val="3886221012"/>
                    </a:ext>
                  </a:extLst>
                </a:gridCol>
                <a:gridCol w="642300">
                  <a:extLst>
                    <a:ext uri="{9D8B030D-6E8A-4147-A177-3AD203B41FA5}">
                      <a16:colId xmlns:a16="http://schemas.microsoft.com/office/drawing/2014/main" val="2235835150"/>
                    </a:ext>
                  </a:extLst>
                </a:gridCol>
                <a:gridCol w="58649">
                  <a:extLst>
                    <a:ext uri="{9D8B030D-6E8A-4147-A177-3AD203B41FA5}">
                      <a16:colId xmlns:a16="http://schemas.microsoft.com/office/drawing/2014/main" val="759078717"/>
                    </a:ext>
                  </a:extLst>
                </a:gridCol>
                <a:gridCol w="986157">
                  <a:extLst>
                    <a:ext uri="{9D8B030D-6E8A-4147-A177-3AD203B41FA5}">
                      <a16:colId xmlns:a16="http://schemas.microsoft.com/office/drawing/2014/main" val="54216726"/>
                    </a:ext>
                  </a:extLst>
                </a:gridCol>
                <a:gridCol w="58649">
                  <a:extLst>
                    <a:ext uri="{9D8B030D-6E8A-4147-A177-3AD203B41FA5}">
                      <a16:colId xmlns:a16="http://schemas.microsoft.com/office/drawing/2014/main" val="4109095883"/>
                    </a:ext>
                  </a:extLst>
                </a:gridCol>
                <a:gridCol w="927767">
                  <a:extLst>
                    <a:ext uri="{9D8B030D-6E8A-4147-A177-3AD203B41FA5}">
                      <a16:colId xmlns:a16="http://schemas.microsoft.com/office/drawing/2014/main" val="2496974080"/>
                    </a:ext>
                  </a:extLst>
                </a:gridCol>
                <a:gridCol w="58649">
                  <a:extLst>
                    <a:ext uri="{9D8B030D-6E8A-4147-A177-3AD203B41FA5}">
                      <a16:colId xmlns:a16="http://schemas.microsoft.com/office/drawing/2014/main" val="1430611037"/>
                    </a:ext>
                  </a:extLst>
                </a:gridCol>
                <a:gridCol w="927767">
                  <a:extLst>
                    <a:ext uri="{9D8B030D-6E8A-4147-A177-3AD203B41FA5}">
                      <a16:colId xmlns:a16="http://schemas.microsoft.com/office/drawing/2014/main" val="2669465362"/>
                    </a:ext>
                  </a:extLst>
                </a:gridCol>
              </a:tblGrid>
              <a:tr h="784260">
                <a:tc>
                  <a:txBody>
                    <a:bodyPr/>
                    <a:lstStyle/>
                    <a:p>
                      <a:pPr algn="ctr" fontAlgn="ctr"/>
                      <a:r>
                        <a:rPr lang="fr-FR" sz="900" b="1" i="0" u="none" strike="noStrike" dirty="0">
                          <a:solidFill>
                            <a:srgbClr val="000000"/>
                          </a:solidFill>
                          <a:effectLst/>
                          <a:latin typeface="Calibri" panose="020F0502020204030204" pitchFamily="34" charset="0"/>
                        </a:rPr>
                        <a:t>BITUMEN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Hedge Reference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Hedged (MT)</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Exposure (MT)</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Hedge Rate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Budget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Purchase price as of December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Average pruchase price of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Last year purchase price (December 2019)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Performance compared to Budget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Performance compared to Average of 2020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Performance compared to Last year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172353335"/>
                  </a:ext>
                </a:extLst>
              </a:tr>
              <a:tr h="57600">
                <a:tc>
                  <a:txBody>
                    <a:bodyPr/>
                    <a:lstStyle/>
                    <a:p>
                      <a:pPr algn="ctr" fontAlgn="b"/>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8915297"/>
                  </a:ext>
                </a:extLst>
              </a:tr>
              <a:tr h="229430">
                <a:tc>
                  <a:txBody>
                    <a:bodyPr/>
                    <a:lstStyle/>
                    <a:p>
                      <a:pPr algn="ctr" fontAlgn="ctr"/>
                      <a:r>
                        <a:rPr lang="fr-FR" sz="900" b="0" i="0" u="none" strike="noStrike" dirty="0" err="1">
                          <a:solidFill>
                            <a:srgbClr val="000000"/>
                          </a:solidFill>
                          <a:effectLst/>
                          <a:latin typeface="Calibri" panose="020F0502020204030204" pitchFamily="34" charset="0"/>
                        </a:rPr>
                        <a:t>Russia</a:t>
                      </a:r>
                      <a:endParaRPr lang="fr-FR" sz="9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21 834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22 103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99%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15 239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10 876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100,0%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100,0%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8186820"/>
                  </a:ext>
                </a:extLst>
              </a:tr>
              <a:tr h="5760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56399"/>
                  </a:ext>
                </a:extLst>
              </a:tr>
              <a:tr h="229430">
                <a:tc>
                  <a:txBody>
                    <a:bodyPr/>
                    <a:lstStyle/>
                    <a:p>
                      <a:pPr algn="ctr" fontAlgn="ctr"/>
                      <a:r>
                        <a:rPr lang="fr-FR" sz="900" b="0" i="0" u="none" strike="noStrike">
                          <a:solidFill>
                            <a:srgbClr val="000000"/>
                          </a:solidFill>
                          <a:effectLst/>
                          <a:latin typeface="Calibri" panose="020F0502020204030204" pitchFamily="34" charset="0"/>
                        </a:rPr>
                        <a:t>Turkey</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17 820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25 743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69%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2 070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2 830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2 184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1 795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FF0000"/>
                          </a:solidFill>
                          <a:effectLst/>
                          <a:latin typeface="Calibri" panose="020F0502020204030204" pitchFamily="34" charset="0"/>
                        </a:rPr>
                        <a:t>-36,7%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FF0000"/>
                          </a:solidFill>
                          <a:effectLst/>
                          <a:latin typeface="Calibri" panose="020F0502020204030204" pitchFamily="34" charset="0"/>
                        </a:rPr>
                        <a:t>-29,6%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FF0000"/>
                          </a:solidFill>
                          <a:effectLst/>
                          <a:latin typeface="Calibri" panose="020F0502020204030204" pitchFamily="34" charset="0"/>
                        </a:rPr>
                        <a:t>-57,7%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8621382"/>
                  </a:ext>
                </a:extLst>
              </a:tr>
              <a:tr h="5760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091684"/>
                  </a:ext>
                </a:extLst>
              </a:tr>
              <a:tr h="229430">
                <a:tc>
                  <a:txBody>
                    <a:bodyPr/>
                    <a:lstStyle/>
                    <a:p>
                      <a:pPr algn="ctr" fontAlgn="ctr"/>
                      <a:r>
                        <a:rPr lang="fr-FR" sz="900" b="0" i="0" u="none" strike="noStrike" dirty="0" err="1">
                          <a:solidFill>
                            <a:srgbClr val="000000"/>
                          </a:solidFill>
                          <a:effectLst/>
                          <a:latin typeface="Calibri" panose="020F0502020204030204" pitchFamily="34" charset="0"/>
                        </a:rPr>
                        <a:t>Poland</a:t>
                      </a:r>
                      <a:endParaRPr lang="fr-FR" sz="9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9 967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13 161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76%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1 411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1 244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1 246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11,8%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0,2%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843583"/>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0849696"/>
                  </a:ext>
                </a:extLst>
              </a:tr>
              <a:tr h="229430">
                <a:tc>
                  <a:txBody>
                    <a:bodyPr/>
                    <a:lstStyle/>
                    <a:p>
                      <a:pPr algn="ctr" fontAlgn="ctr"/>
                      <a:r>
                        <a:rPr lang="fr-FR" sz="900" b="0" i="0" u="none" strike="noStrike">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5 483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6 353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86%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344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341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103,2%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103,2%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8720518"/>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9108476"/>
                  </a:ext>
                </a:extLst>
              </a:tr>
              <a:tr h="229430">
                <a:tc>
                  <a:txBody>
                    <a:bodyPr/>
                    <a:lstStyle/>
                    <a:p>
                      <a:pPr algn="ctr" fontAlgn="ctr"/>
                      <a:r>
                        <a:rPr lang="fr-FR" sz="900" b="0" i="0" u="none" strike="noStrike">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2 911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4 301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68%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1 930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1 660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1 708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2 039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14,0%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2,8%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18,6%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038077"/>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5553682"/>
                  </a:ext>
                </a:extLst>
              </a:tr>
              <a:tr h="229430">
                <a:tc>
                  <a:txBody>
                    <a:bodyPr/>
                    <a:lstStyle/>
                    <a:p>
                      <a:pPr algn="ctr" fontAlgn="ctr"/>
                      <a:r>
                        <a:rPr lang="fr-FR" sz="900" b="0" i="0" u="none" strike="noStrike">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2 491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2 844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2 366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100,0%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100,0%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B050"/>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9189426"/>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BNP </a:t>
            </a:r>
            <a:endParaRPr lang="en-US" dirty="0"/>
          </a:p>
        </p:txBody>
      </p:sp>
      <p:graphicFrame>
        <p:nvGraphicFramePr>
          <p:cNvPr id="3" name="Tableau 2">
            <a:extLst>
              <a:ext uri="{FF2B5EF4-FFF2-40B4-BE49-F238E27FC236}">
                <a16:creationId xmlns:a16="http://schemas.microsoft.com/office/drawing/2014/main" id="{458E32E1-29D0-4B88-9122-A012E8CC548B}"/>
              </a:ext>
            </a:extLst>
          </p:cNvPr>
          <p:cNvGraphicFramePr>
            <a:graphicFrameLocks noGrp="1"/>
          </p:cNvGraphicFramePr>
          <p:nvPr>
            <p:extLst>
              <p:ext uri="{D42A27DB-BD31-4B8C-83A1-F6EECF244321}">
                <p14:modId xmlns:p14="http://schemas.microsoft.com/office/powerpoint/2010/main" val="3866684262"/>
              </p:ext>
            </p:extLst>
          </p:nvPr>
        </p:nvGraphicFramePr>
        <p:xfrm>
          <a:off x="55314" y="1103574"/>
          <a:ext cx="9033372" cy="3619214"/>
        </p:xfrm>
        <a:graphic>
          <a:graphicData uri="http://schemas.openxmlformats.org/drawingml/2006/table">
            <a:tbl>
              <a:tblPr/>
              <a:tblGrid>
                <a:gridCol w="640143">
                  <a:extLst>
                    <a:ext uri="{9D8B030D-6E8A-4147-A177-3AD203B41FA5}">
                      <a16:colId xmlns:a16="http://schemas.microsoft.com/office/drawing/2014/main" val="3105924997"/>
                    </a:ext>
                  </a:extLst>
                </a:gridCol>
                <a:gridCol w="756000">
                  <a:extLst>
                    <a:ext uri="{9D8B030D-6E8A-4147-A177-3AD203B41FA5}">
                      <a16:colId xmlns:a16="http://schemas.microsoft.com/office/drawing/2014/main" val="3320954809"/>
                    </a:ext>
                  </a:extLst>
                </a:gridCol>
                <a:gridCol w="640143">
                  <a:extLst>
                    <a:ext uri="{9D8B030D-6E8A-4147-A177-3AD203B41FA5}">
                      <a16:colId xmlns:a16="http://schemas.microsoft.com/office/drawing/2014/main" val="2919960124"/>
                    </a:ext>
                  </a:extLst>
                </a:gridCol>
                <a:gridCol w="540000">
                  <a:extLst>
                    <a:ext uri="{9D8B030D-6E8A-4147-A177-3AD203B41FA5}">
                      <a16:colId xmlns:a16="http://schemas.microsoft.com/office/drawing/2014/main" val="724358146"/>
                    </a:ext>
                  </a:extLst>
                </a:gridCol>
                <a:gridCol w="360000">
                  <a:extLst>
                    <a:ext uri="{9D8B030D-6E8A-4147-A177-3AD203B41FA5}">
                      <a16:colId xmlns:a16="http://schemas.microsoft.com/office/drawing/2014/main" val="2520114739"/>
                    </a:ext>
                  </a:extLst>
                </a:gridCol>
                <a:gridCol w="432000">
                  <a:extLst>
                    <a:ext uri="{9D8B030D-6E8A-4147-A177-3AD203B41FA5}">
                      <a16:colId xmlns:a16="http://schemas.microsoft.com/office/drawing/2014/main" val="902914656"/>
                    </a:ext>
                  </a:extLst>
                </a:gridCol>
                <a:gridCol w="640143">
                  <a:extLst>
                    <a:ext uri="{9D8B030D-6E8A-4147-A177-3AD203B41FA5}">
                      <a16:colId xmlns:a16="http://schemas.microsoft.com/office/drawing/2014/main" val="4046689243"/>
                    </a:ext>
                  </a:extLst>
                </a:gridCol>
                <a:gridCol w="504000">
                  <a:extLst>
                    <a:ext uri="{9D8B030D-6E8A-4147-A177-3AD203B41FA5}">
                      <a16:colId xmlns:a16="http://schemas.microsoft.com/office/drawing/2014/main" val="2461633250"/>
                    </a:ext>
                  </a:extLst>
                </a:gridCol>
                <a:gridCol w="864000">
                  <a:extLst>
                    <a:ext uri="{9D8B030D-6E8A-4147-A177-3AD203B41FA5}">
                      <a16:colId xmlns:a16="http://schemas.microsoft.com/office/drawing/2014/main" val="2048065895"/>
                    </a:ext>
                  </a:extLst>
                </a:gridCol>
                <a:gridCol w="900000">
                  <a:extLst>
                    <a:ext uri="{9D8B030D-6E8A-4147-A177-3AD203B41FA5}">
                      <a16:colId xmlns:a16="http://schemas.microsoft.com/office/drawing/2014/main" val="3993867280"/>
                    </a:ext>
                  </a:extLst>
                </a:gridCol>
                <a:gridCol w="720000">
                  <a:extLst>
                    <a:ext uri="{9D8B030D-6E8A-4147-A177-3AD203B41FA5}">
                      <a16:colId xmlns:a16="http://schemas.microsoft.com/office/drawing/2014/main" val="2793027582"/>
                    </a:ext>
                  </a:extLst>
                </a:gridCol>
                <a:gridCol w="640143">
                  <a:extLst>
                    <a:ext uri="{9D8B030D-6E8A-4147-A177-3AD203B41FA5}">
                      <a16:colId xmlns:a16="http://schemas.microsoft.com/office/drawing/2014/main" val="1117553410"/>
                    </a:ext>
                  </a:extLst>
                </a:gridCol>
                <a:gridCol w="640800">
                  <a:extLst>
                    <a:ext uri="{9D8B030D-6E8A-4147-A177-3AD203B41FA5}">
                      <a16:colId xmlns:a16="http://schemas.microsoft.com/office/drawing/2014/main" val="2918188264"/>
                    </a:ext>
                  </a:extLst>
                </a:gridCol>
                <a:gridCol w="756000">
                  <a:extLst>
                    <a:ext uri="{9D8B030D-6E8A-4147-A177-3AD203B41FA5}">
                      <a16:colId xmlns:a16="http://schemas.microsoft.com/office/drawing/2014/main" val="2094643143"/>
                    </a:ext>
                  </a:extLst>
                </a:gridCol>
              </a:tblGrid>
              <a:tr h="225607">
                <a:tc rowSpan="2">
                  <a:txBody>
                    <a:bodyPr/>
                    <a:lstStyle/>
                    <a:p>
                      <a:pPr algn="ctr" fontAlgn="ctr"/>
                      <a:r>
                        <a:rPr lang="fr-FR" sz="900" b="1" i="0" u="none" strike="noStrike" dirty="0">
                          <a:solidFill>
                            <a:srgbClr val="000000"/>
                          </a:solidFill>
                          <a:effectLst/>
                          <a:latin typeface="Arial" panose="020B0604020202020204" pitchFamily="34" charset="0"/>
                        </a:rPr>
                        <a:t>Trade Date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Counterparty</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Underlying</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Period</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gridSpan="2">
                  <a:txBody>
                    <a:bodyPr/>
                    <a:lstStyle/>
                    <a:p>
                      <a:pPr algn="ctr" fontAlgn="ctr"/>
                      <a:r>
                        <a:rPr lang="fr-FR" sz="900" b="1" i="0" u="none" strike="noStrike" dirty="0">
                          <a:solidFill>
                            <a:srgbClr val="000000"/>
                          </a:solidFill>
                          <a:effectLst/>
                          <a:latin typeface="Arial" panose="020B0604020202020204" pitchFamily="34" charset="0"/>
                        </a:rPr>
                        <a:t>Type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hMerge="1">
                  <a:txBody>
                    <a:bodyPr/>
                    <a:lstStyle/>
                    <a:p>
                      <a:endParaRPr lang="fr-FR"/>
                    </a:p>
                  </a:txBody>
                  <a:tcPr/>
                </a:tc>
                <a:tc rowSpan="2">
                  <a:txBody>
                    <a:bodyPr/>
                    <a:lstStyle/>
                    <a:p>
                      <a:pPr algn="ctr" fontAlgn="ctr"/>
                      <a:r>
                        <a:rPr lang="fr-FR" sz="900" b="1" i="0" u="none" strike="noStrike" dirty="0" err="1">
                          <a:solidFill>
                            <a:srgbClr val="000000"/>
                          </a:solidFill>
                          <a:effectLst/>
                          <a:latin typeface="Arial" panose="020B0604020202020204" pitchFamily="34" charset="0"/>
                        </a:rPr>
                        <a:t>Quantity</a:t>
                      </a:r>
                      <a:r>
                        <a:rPr lang="fr-FR" sz="900" b="1" i="0" u="none" strike="noStrike" dirty="0">
                          <a:solidFill>
                            <a:srgbClr val="000000"/>
                          </a:solidFill>
                          <a:effectLst/>
                          <a:latin typeface="Arial" panose="020B0604020202020204" pitchFamily="34" charset="0"/>
                        </a:rPr>
                        <a:t> YTD in 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Unit trading</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Traded</a:t>
                      </a:r>
                      <a:r>
                        <a:rPr lang="fr-FR" sz="900" b="1" i="0" u="none" strike="noStrike" dirty="0">
                          <a:solidFill>
                            <a:srgbClr val="000000"/>
                          </a:solidFill>
                          <a:effectLst/>
                          <a:latin typeface="Arial" panose="020B0604020202020204" pitchFamily="34" charset="0"/>
                        </a:rPr>
                        <a:t> Swap </a:t>
                      </a:r>
                      <a:r>
                        <a:rPr lang="fr-FR" sz="900" b="1" i="0" u="none" strike="noStrike" dirty="0" err="1">
                          <a:solidFill>
                            <a:srgbClr val="000000"/>
                          </a:solidFill>
                          <a:effectLst/>
                          <a:latin typeface="Arial" panose="020B0604020202020204" pitchFamily="34" charset="0"/>
                        </a:rPr>
                        <a:t>price</a:t>
                      </a:r>
                      <a:r>
                        <a:rPr lang="fr-FR" sz="900" b="1" i="0" u="none" strike="noStrike" dirty="0">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dirty="0" err="1">
                          <a:solidFill>
                            <a:srgbClr val="000000"/>
                          </a:solidFill>
                          <a:effectLst/>
                          <a:latin typeface="Arial" panose="020B0604020202020204" pitchFamily="34" charset="0"/>
                        </a:rPr>
                        <a:t>Actual</a:t>
                      </a:r>
                      <a:r>
                        <a:rPr lang="fr-FR" sz="900" b="1" i="0" u="none" strike="noStrike" dirty="0">
                          <a:solidFill>
                            <a:srgbClr val="000000"/>
                          </a:solidFill>
                          <a:effectLst/>
                          <a:latin typeface="Arial" panose="020B0604020202020204" pitchFamily="34" charset="0"/>
                        </a:rPr>
                        <a:t> 2020 €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MTM Index 31/12/2020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Premium</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Exchange rate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Result</a:t>
                      </a:r>
                      <a:r>
                        <a:rPr lang="fr-FR" sz="900" b="1" i="0" u="none" strike="noStrike" dirty="0">
                          <a:solidFill>
                            <a:srgbClr val="000000"/>
                          </a:solidFill>
                          <a:effectLst/>
                          <a:latin typeface="Arial" panose="020B0604020202020204" pitchFamily="34" charset="0"/>
                        </a:rPr>
                        <a:t> in K€</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16341518"/>
                  </a:ext>
                </a:extLst>
              </a:tr>
              <a:tr h="22560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000000"/>
                          </a:solidFill>
                          <a:effectLst/>
                          <a:latin typeface="Arial" panose="020B0604020202020204" pitchFamily="34" charset="0"/>
                        </a:rPr>
                        <a:t>YTD </a:t>
                      </a:r>
                      <a:r>
                        <a:rPr lang="fr-FR" sz="900" b="1" i="0" u="none" strike="noStrike" dirty="0" err="1">
                          <a:solidFill>
                            <a:srgbClr val="000000"/>
                          </a:solidFill>
                          <a:effectLst/>
                          <a:latin typeface="Arial" panose="020B0604020202020204" pitchFamily="34" charset="0"/>
                        </a:rPr>
                        <a:t>December</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787781212"/>
                  </a:ext>
                </a:extLst>
              </a:tr>
              <a:tr h="144000">
                <a:tc>
                  <a:txBody>
                    <a:bodyPr/>
                    <a:lstStyle/>
                    <a:p>
                      <a:pPr algn="ctr" fontAlgn="b"/>
                      <a:r>
                        <a:rPr lang="fr-FR" sz="900" b="0" i="0" u="none" strike="noStrike" dirty="0">
                          <a:solidFill>
                            <a:srgbClr val="000000"/>
                          </a:solidFill>
                          <a:effectLst/>
                          <a:latin typeface="Arial" panose="020B0604020202020204" pitchFamily="34" charset="0"/>
                        </a:rPr>
                        <a:t>27/02/2020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déc.-20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err="1">
                          <a:solidFill>
                            <a:srgbClr val="000000"/>
                          </a:solidFill>
                          <a:effectLst/>
                          <a:latin typeface="Arial" panose="020B0604020202020204" pitchFamily="34" charset="0"/>
                        </a:rPr>
                        <a:t>Fixed</a:t>
                      </a:r>
                      <a:endParaRPr lang="fr-FR" sz="900" b="0" i="0" u="none" strike="noStrike" dirty="0">
                        <a:solidFill>
                          <a:srgbClr val="000000"/>
                        </a:solidFill>
                        <a:effectLst/>
                        <a:latin typeface="Arial" panose="020B0604020202020204" pitchFamily="34" charset="0"/>
                      </a:endParaRPr>
                    </a:p>
                  </a:txBody>
                  <a:tcPr marL="4059" marR="4059" marT="40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7 249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48,8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41,28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41,28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-54,50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52738408"/>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42,39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12,86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6901159"/>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42,38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15,63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4378804"/>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42,32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15,46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3241252"/>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42,19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12,40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6877975"/>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42,02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12,53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3000143"/>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41,89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8674377"/>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41,73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17,77</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65724546"/>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41,58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14,33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4326654"/>
                  </a:ext>
                </a:extLst>
              </a:tr>
              <a:tr h="144000">
                <a:tc>
                  <a:txBody>
                    <a:bodyPr/>
                    <a:lstStyle/>
                    <a:p>
                      <a:pPr algn="ctr" fontAlgn="b"/>
                      <a:r>
                        <a:rPr lang="fr-FR" sz="9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41,43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13,42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00911283"/>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14,76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76222082"/>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1 950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51,82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16,96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4969422"/>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51,78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17,34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5611824"/>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51,66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14,57</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407039"/>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1 750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51,49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14,74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8141631"/>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51,32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17,41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5855657"/>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2 650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21,71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1901466"/>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2 200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51,04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17,74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1732872"/>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50,89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17,07</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5255396"/>
                  </a:ext>
                </a:extLst>
              </a:tr>
              <a:tr h="144000">
                <a:tc>
                  <a:txBody>
                    <a:bodyPr/>
                    <a:lstStyle/>
                    <a:p>
                      <a:pPr algn="ctr" fontAlgn="b"/>
                      <a:r>
                        <a:rPr lang="fr-FR" sz="9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BNP</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oct.-21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50,75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14,08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1425211"/>
                  </a:ext>
                </a:extLst>
              </a:tr>
              <a:tr h="144000">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FF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112266"/>
                  </a:ext>
                </a:extLst>
              </a:tr>
              <a:tr h="144000">
                <a:tc>
                  <a:txBody>
                    <a:bodyPr/>
                    <a:lstStyle/>
                    <a:p>
                      <a:pPr algn="ctr" fontAlgn="b"/>
                      <a:r>
                        <a:rPr lang="fr-FR" sz="900" b="1" i="0" u="none" strike="noStrike" dirty="0">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BNP</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52 249</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barils</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39,58</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FF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241</a:t>
                      </a:r>
                    </a:p>
                  </a:txBody>
                  <a:tcPr marL="4059" marR="4059" marT="4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01578924"/>
                  </a:ext>
                </a:extLst>
              </a:tr>
            </a:tbl>
          </a:graphicData>
        </a:graphic>
      </p:graphicFrame>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7" name="Tableau 6">
            <a:extLst>
              <a:ext uri="{FF2B5EF4-FFF2-40B4-BE49-F238E27FC236}">
                <a16:creationId xmlns:a16="http://schemas.microsoft.com/office/drawing/2014/main" id="{5D099715-A892-4878-90E7-4E873927AEF1}"/>
              </a:ext>
            </a:extLst>
          </p:cNvPr>
          <p:cNvGraphicFramePr>
            <a:graphicFrameLocks noGrp="1"/>
          </p:cNvGraphicFramePr>
          <p:nvPr>
            <p:extLst>
              <p:ext uri="{D42A27DB-BD31-4B8C-83A1-F6EECF244321}">
                <p14:modId xmlns:p14="http://schemas.microsoft.com/office/powerpoint/2010/main" val="3349218667"/>
              </p:ext>
            </p:extLst>
          </p:nvPr>
        </p:nvGraphicFramePr>
        <p:xfrm>
          <a:off x="52686" y="1103574"/>
          <a:ext cx="9036000" cy="5313600"/>
        </p:xfrm>
        <a:graphic>
          <a:graphicData uri="http://schemas.openxmlformats.org/drawingml/2006/table">
            <a:tbl>
              <a:tblPr/>
              <a:tblGrid>
                <a:gridCol w="640800">
                  <a:extLst>
                    <a:ext uri="{9D8B030D-6E8A-4147-A177-3AD203B41FA5}">
                      <a16:colId xmlns:a16="http://schemas.microsoft.com/office/drawing/2014/main" val="2114748225"/>
                    </a:ext>
                  </a:extLst>
                </a:gridCol>
                <a:gridCol w="756000">
                  <a:extLst>
                    <a:ext uri="{9D8B030D-6E8A-4147-A177-3AD203B41FA5}">
                      <a16:colId xmlns:a16="http://schemas.microsoft.com/office/drawing/2014/main" val="1971924037"/>
                    </a:ext>
                  </a:extLst>
                </a:gridCol>
                <a:gridCol w="640800">
                  <a:extLst>
                    <a:ext uri="{9D8B030D-6E8A-4147-A177-3AD203B41FA5}">
                      <a16:colId xmlns:a16="http://schemas.microsoft.com/office/drawing/2014/main" val="420981202"/>
                    </a:ext>
                  </a:extLst>
                </a:gridCol>
                <a:gridCol w="540000">
                  <a:extLst>
                    <a:ext uri="{9D8B030D-6E8A-4147-A177-3AD203B41FA5}">
                      <a16:colId xmlns:a16="http://schemas.microsoft.com/office/drawing/2014/main" val="2536017005"/>
                    </a:ext>
                  </a:extLst>
                </a:gridCol>
                <a:gridCol w="360000">
                  <a:extLst>
                    <a:ext uri="{9D8B030D-6E8A-4147-A177-3AD203B41FA5}">
                      <a16:colId xmlns:a16="http://schemas.microsoft.com/office/drawing/2014/main" val="2376394790"/>
                    </a:ext>
                  </a:extLst>
                </a:gridCol>
                <a:gridCol w="432000">
                  <a:extLst>
                    <a:ext uri="{9D8B030D-6E8A-4147-A177-3AD203B41FA5}">
                      <a16:colId xmlns:a16="http://schemas.microsoft.com/office/drawing/2014/main" val="3236426260"/>
                    </a:ext>
                  </a:extLst>
                </a:gridCol>
                <a:gridCol w="640800">
                  <a:extLst>
                    <a:ext uri="{9D8B030D-6E8A-4147-A177-3AD203B41FA5}">
                      <a16:colId xmlns:a16="http://schemas.microsoft.com/office/drawing/2014/main" val="3811145321"/>
                    </a:ext>
                  </a:extLst>
                </a:gridCol>
                <a:gridCol w="504000">
                  <a:extLst>
                    <a:ext uri="{9D8B030D-6E8A-4147-A177-3AD203B41FA5}">
                      <a16:colId xmlns:a16="http://schemas.microsoft.com/office/drawing/2014/main" val="3637521456"/>
                    </a:ext>
                  </a:extLst>
                </a:gridCol>
                <a:gridCol w="864000">
                  <a:extLst>
                    <a:ext uri="{9D8B030D-6E8A-4147-A177-3AD203B41FA5}">
                      <a16:colId xmlns:a16="http://schemas.microsoft.com/office/drawing/2014/main" val="2317518536"/>
                    </a:ext>
                  </a:extLst>
                </a:gridCol>
                <a:gridCol w="900000">
                  <a:extLst>
                    <a:ext uri="{9D8B030D-6E8A-4147-A177-3AD203B41FA5}">
                      <a16:colId xmlns:a16="http://schemas.microsoft.com/office/drawing/2014/main" val="1871222191"/>
                    </a:ext>
                  </a:extLst>
                </a:gridCol>
                <a:gridCol w="720000">
                  <a:extLst>
                    <a:ext uri="{9D8B030D-6E8A-4147-A177-3AD203B41FA5}">
                      <a16:colId xmlns:a16="http://schemas.microsoft.com/office/drawing/2014/main" val="152758525"/>
                    </a:ext>
                  </a:extLst>
                </a:gridCol>
                <a:gridCol w="640800">
                  <a:extLst>
                    <a:ext uri="{9D8B030D-6E8A-4147-A177-3AD203B41FA5}">
                      <a16:colId xmlns:a16="http://schemas.microsoft.com/office/drawing/2014/main" val="3960591487"/>
                    </a:ext>
                  </a:extLst>
                </a:gridCol>
                <a:gridCol w="640800">
                  <a:extLst>
                    <a:ext uri="{9D8B030D-6E8A-4147-A177-3AD203B41FA5}">
                      <a16:colId xmlns:a16="http://schemas.microsoft.com/office/drawing/2014/main" val="1267372970"/>
                    </a:ext>
                  </a:extLst>
                </a:gridCol>
                <a:gridCol w="756000">
                  <a:extLst>
                    <a:ext uri="{9D8B030D-6E8A-4147-A177-3AD203B41FA5}">
                      <a16:colId xmlns:a16="http://schemas.microsoft.com/office/drawing/2014/main" val="4180469029"/>
                    </a:ext>
                  </a:extLst>
                </a:gridCol>
              </a:tblGrid>
              <a:tr h="226800">
                <a:tc rowSpan="2">
                  <a:txBody>
                    <a:bodyPr/>
                    <a:lstStyle/>
                    <a:p>
                      <a:pPr algn="ctr" fontAlgn="ctr"/>
                      <a:r>
                        <a:rPr lang="fr-FR" sz="900" b="1" i="0" u="none" strike="noStrike" dirty="0">
                          <a:solidFill>
                            <a:srgbClr val="000000"/>
                          </a:solidFill>
                          <a:effectLst/>
                          <a:latin typeface="Arial" panose="020B0604020202020204" pitchFamily="34" charset="0"/>
                        </a:rPr>
                        <a:t>Trade Date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Counterparty</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Underlying</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Period</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gridSpan="2">
                  <a:txBody>
                    <a:bodyPr/>
                    <a:lstStyle/>
                    <a:p>
                      <a:pPr algn="ctr" fontAlgn="ctr"/>
                      <a:r>
                        <a:rPr lang="fr-FR" sz="900" b="1" i="0" u="none" strike="noStrike" dirty="0">
                          <a:solidFill>
                            <a:srgbClr val="000000"/>
                          </a:solidFill>
                          <a:effectLst/>
                          <a:latin typeface="Arial" panose="020B0604020202020204" pitchFamily="34" charset="0"/>
                        </a:rPr>
                        <a:t>Type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hMerge="1">
                  <a:txBody>
                    <a:bodyPr/>
                    <a:lstStyle/>
                    <a:p>
                      <a:endParaRPr lang="fr-FR"/>
                    </a:p>
                  </a:txBody>
                  <a:tcPr/>
                </a:tc>
                <a:tc rowSpan="2">
                  <a:txBody>
                    <a:bodyPr/>
                    <a:lstStyle/>
                    <a:p>
                      <a:pPr algn="ctr" fontAlgn="ctr"/>
                      <a:r>
                        <a:rPr lang="fr-FR" sz="900" b="1" i="0" u="none" strike="noStrike" dirty="0" err="1">
                          <a:solidFill>
                            <a:srgbClr val="000000"/>
                          </a:solidFill>
                          <a:effectLst/>
                          <a:latin typeface="Arial" panose="020B0604020202020204" pitchFamily="34" charset="0"/>
                        </a:rPr>
                        <a:t>Quantity</a:t>
                      </a:r>
                      <a:r>
                        <a:rPr lang="fr-FR" sz="900" b="1" i="0" u="none" strike="noStrike" dirty="0">
                          <a:solidFill>
                            <a:srgbClr val="000000"/>
                          </a:solidFill>
                          <a:effectLst/>
                          <a:latin typeface="Arial" panose="020B0604020202020204" pitchFamily="34" charset="0"/>
                        </a:rPr>
                        <a:t> YTD in 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Unit trading</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Traded</a:t>
                      </a:r>
                      <a:r>
                        <a:rPr lang="fr-FR" sz="900" b="1" i="0" u="none" strike="noStrike" dirty="0">
                          <a:solidFill>
                            <a:srgbClr val="000000"/>
                          </a:solidFill>
                          <a:effectLst/>
                          <a:latin typeface="Arial" panose="020B0604020202020204" pitchFamily="34" charset="0"/>
                        </a:rPr>
                        <a:t> Swap </a:t>
                      </a:r>
                      <a:r>
                        <a:rPr lang="fr-FR" sz="900" b="1" i="0" u="none" strike="noStrike" dirty="0" err="1">
                          <a:solidFill>
                            <a:srgbClr val="000000"/>
                          </a:solidFill>
                          <a:effectLst/>
                          <a:latin typeface="Arial" panose="020B0604020202020204" pitchFamily="34" charset="0"/>
                        </a:rPr>
                        <a:t>price</a:t>
                      </a:r>
                      <a:r>
                        <a:rPr lang="fr-FR" sz="900" b="1" i="0" u="none" strike="noStrike" dirty="0">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dirty="0" err="1">
                          <a:solidFill>
                            <a:srgbClr val="000000"/>
                          </a:solidFill>
                          <a:effectLst/>
                          <a:latin typeface="Arial" panose="020B0604020202020204" pitchFamily="34" charset="0"/>
                        </a:rPr>
                        <a:t>Actual</a:t>
                      </a:r>
                      <a:r>
                        <a:rPr lang="fr-FR" sz="900" b="1" i="0" u="none" strike="noStrike" dirty="0">
                          <a:solidFill>
                            <a:srgbClr val="000000"/>
                          </a:solidFill>
                          <a:effectLst/>
                          <a:latin typeface="Arial" panose="020B0604020202020204" pitchFamily="34" charset="0"/>
                        </a:rPr>
                        <a:t> 2020 €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MTM Index 31/12/2020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Premium</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Exchange rate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err="1">
                          <a:solidFill>
                            <a:srgbClr val="000000"/>
                          </a:solidFill>
                          <a:effectLst/>
                          <a:latin typeface="Arial" panose="020B0604020202020204" pitchFamily="34" charset="0"/>
                        </a:rPr>
                        <a:t>Result</a:t>
                      </a:r>
                      <a:r>
                        <a:rPr lang="fr-FR" sz="900" b="1" i="0" u="none" strike="noStrike" dirty="0">
                          <a:solidFill>
                            <a:srgbClr val="000000"/>
                          </a:solidFill>
                          <a:effectLst/>
                          <a:latin typeface="Arial" panose="020B0604020202020204" pitchFamily="34" charset="0"/>
                        </a:rPr>
                        <a:t> in K€</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806311505"/>
                  </a:ext>
                </a:extLst>
              </a:tr>
              <a:tr h="2268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000000"/>
                          </a:solidFill>
                          <a:effectLst/>
                          <a:latin typeface="Arial" panose="020B0604020202020204" pitchFamily="34" charset="0"/>
                        </a:rPr>
                        <a:t>YTD </a:t>
                      </a:r>
                      <a:r>
                        <a:rPr lang="fr-FR" sz="900" b="1" i="0" u="none" strike="noStrike" dirty="0" err="1">
                          <a:solidFill>
                            <a:srgbClr val="000000"/>
                          </a:solidFill>
                          <a:effectLst/>
                          <a:latin typeface="Arial" panose="020B0604020202020204" pitchFamily="34" charset="0"/>
                        </a:rPr>
                        <a:t>December</a:t>
                      </a:r>
                      <a:endParaRPr lang="fr-FR" sz="9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965226912"/>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err="1">
                          <a:solidFill>
                            <a:srgbClr val="000000"/>
                          </a:solidFill>
                          <a:effectLst/>
                          <a:latin typeface="Arial" panose="020B0604020202020204" pitchFamily="34" charset="0"/>
                        </a:rPr>
                        <a:t>Fixed</a:t>
                      </a:r>
                      <a:endParaRPr lang="fr-FR" sz="900" b="0" i="0" u="none" strike="noStrike" dirty="0">
                        <a:solidFill>
                          <a:srgbClr val="000000"/>
                        </a:solidFill>
                        <a:effectLst/>
                        <a:latin typeface="Arial" panose="020B0604020202020204" pitchFamily="34" charset="0"/>
                      </a:endParaRPr>
                    </a:p>
                  </a:txBody>
                  <a:tcPr marL="4059" marR="4059" marT="40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42,31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12,79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60686883"/>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42,30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15,54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2713147"/>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42,24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15,37</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8222133"/>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42,10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995897"/>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41,93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12,43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5998624"/>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41,79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14,62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2676159"/>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41,64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17,60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237905"/>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41,48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2205952"/>
                  </a:ext>
                </a:extLst>
              </a:tr>
              <a:tr h="144000">
                <a:tc>
                  <a:txBody>
                    <a:bodyPr/>
                    <a:lstStyle/>
                    <a:p>
                      <a:pPr algn="ctr" fontAlgn="b"/>
                      <a:r>
                        <a:rPr lang="fr-FR" sz="900" b="0" i="0" u="none" strike="noStrike" dirty="0">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42,31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41,33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13,30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0994362"/>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14,80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7476980"/>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1 950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51,82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17,00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0157939"/>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51,78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17,38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6778595"/>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51,65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14,59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8692229"/>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1 750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51,47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14,76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8730315"/>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51,33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17,48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5131907"/>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2 650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51,18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21,72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4328241"/>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2 200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51,02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17,75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48806654"/>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2 150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50,87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17,09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5484396"/>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oct.-21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41,12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51,80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50,73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14,10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2776677"/>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52,35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8 160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6,51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12596592"/>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53,44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9 360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10,94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8235390"/>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54,18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9 600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13,63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6469404"/>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54,77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8 160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13,22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0765145"/>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3 500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55,17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8 400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14,75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52178345"/>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4 200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55,56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10 080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19,03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1248744"/>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55,90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12 720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25,49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02663949"/>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56,14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10 560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22,02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4012591"/>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56,35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10 320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22,26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9081186"/>
                  </a:ext>
                </a:extLst>
              </a:tr>
              <a:tr h="144000">
                <a:tc>
                  <a:txBody>
                    <a:bodyPr/>
                    <a:lstStyle/>
                    <a:p>
                      <a:pPr algn="ctr" fontAlgn="b"/>
                      <a:r>
                        <a:rPr lang="fr-FR" sz="900" b="0" i="0" u="none" strike="noStrike" dirty="0">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oct.-21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50,00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52,35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56,55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8 640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19,22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7864032"/>
                  </a:ext>
                </a:extLst>
              </a:tr>
              <a:tr h="144000">
                <a:tc>
                  <a:txBody>
                    <a:bodyPr/>
                    <a:lstStyle/>
                    <a:p>
                      <a:pPr algn="ctr" fontAlgn="b"/>
                      <a:r>
                        <a:rPr lang="fr-FR" sz="900" b="0" i="0" u="none" strike="noStrike" dirty="0">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579052"/>
                  </a:ext>
                </a:extLst>
              </a:tr>
              <a:tr h="144000">
                <a:tc>
                  <a:txBody>
                    <a:bodyPr/>
                    <a:lstStyle/>
                    <a:p>
                      <a:pPr algn="ctr" fontAlgn="b"/>
                      <a:r>
                        <a:rPr lang="fr-FR" sz="900" b="1" i="0" u="none" strike="noStrike" dirty="0">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NATIXIS</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85 000</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42,83</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96 000</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462</a:t>
                      </a:r>
                    </a:p>
                  </a:txBody>
                  <a:tcPr marL="4059" marR="4059" marT="4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704549956"/>
                  </a:ext>
                </a:extLst>
              </a:tr>
              <a:tr h="198000">
                <a:tc>
                  <a:txBody>
                    <a:bodyPr/>
                    <a:lstStyle/>
                    <a:p>
                      <a:pPr algn="l" fontAlgn="b"/>
                      <a:r>
                        <a:rPr lang="fr-FR" sz="900" b="0" i="0" u="none" strike="noStrike" dirty="0">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59" marR="4059" marT="40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383954"/>
                  </a:ext>
                </a:extLst>
              </a:tr>
              <a:tr h="198000">
                <a:tc>
                  <a:txBody>
                    <a:bodyPr/>
                    <a:lstStyle/>
                    <a:p>
                      <a:pPr algn="l" fontAlgn="b"/>
                      <a:r>
                        <a:rPr lang="fr-FR" sz="900" b="0" i="0" u="none" strike="noStrike" dirty="0">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TOTAL</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137 249</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41,35</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96 000</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703</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507835144"/>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10" name="ZoneTexte 9">
            <a:extLst>
              <a:ext uri="{FF2B5EF4-FFF2-40B4-BE49-F238E27FC236}">
                <a16:creationId xmlns:a16="http://schemas.microsoft.com/office/drawing/2014/main" id="{0BC916EC-FA81-495D-8B0F-6298E6835692}"/>
              </a:ext>
            </a:extLst>
          </p:cNvPr>
          <p:cNvSpPr txBox="1"/>
          <p:nvPr/>
        </p:nvSpPr>
        <p:spPr>
          <a:xfrm>
            <a:off x="1095556" y="6283047"/>
            <a:ext cx="6771735"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du fait de l’utilisation de deux ratios de conversion du baril en métrique tonne (-&gt; 4 pour la Russie et 6,35 pour les autres filiales)</a:t>
            </a:r>
          </a:p>
        </p:txBody>
      </p:sp>
      <p:graphicFrame>
        <p:nvGraphicFramePr>
          <p:cNvPr id="9" name="Tableau 8">
            <a:extLst>
              <a:ext uri="{FF2B5EF4-FFF2-40B4-BE49-F238E27FC236}">
                <a16:creationId xmlns:a16="http://schemas.microsoft.com/office/drawing/2014/main" id="{3401ABCA-60CB-499C-8960-ED412FB15278}"/>
              </a:ext>
            </a:extLst>
          </p:cNvPr>
          <p:cNvGraphicFramePr>
            <a:graphicFrameLocks noGrp="1"/>
          </p:cNvGraphicFramePr>
          <p:nvPr>
            <p:extLst>
              <p:ext uri="{D42A27DB-BD31-4B8C-83A1-F6EECF244321}">
                <p14:modId xmlns:p14="http://schemas.microsoft.com/office/powerpoint/2010/main" val="1835365669"/>
              </p:ext>
            </p:extLst>
          </p:nvPr>
        </p:nvGraphicFramePr>
        <p:xfrm>
          <a:off x="315" y="1195580"/>
          <a:ext cx="9143685" cy="4355894"/>
        </p:xfrm>
        <a:graphic>
          <a:graphicData uri="http://schemas.openxmlformats.org/drawingml/2006/table">
            <a:tbl>
              <a:tblPr/>
              <a:tblGrid>
                <a:gridCol w="828000">
                  <a:extLst>
                    <a:ext uri="{9D8B030D-6E8A-4147-A177-3AD203B41FA5}">
                      <a16:colId xmlns:a16="http://schemas.microsoft.com/office/drawing/2014/main" val="3935875543"/>
                    </a:ext>
                  </a:extLst>
                </a:gridCol>
                <a:gridCol w="968085">
                  <a:extLst>
                    <a:ext uri="{9D8B030D-6E8A-4147-A177-3AD203B41FA5}">
                      <a16:colId xmlns:a16="http://schemas.microsoft.com/office/drawing/2014/main" val="3331575192"/>
                    </a:ext>
                  </a:extLst>
                </a:gridCol>
                <a:gridCol w="540000">
                  <a:extLst>
                    <a:ext uri="{9D8B030D-6E8A-4147-A177-3AD203B41FA5}">
                      <a16:colId xmlns:a16="http://schemas.microsoft.com/office/drawing/2014/main" val="626237110"/>
                    </a:ext>
                  </a:extLst>
                </a:gridCol>
                <a:gridCol w="540000">
                  <a:extLst>
                    <a:ext uri="{9D8B030D-6E8A-4147-A177-3AD203B41FA5}">
                      <a16:colId xmlns:a16="http://schemas.microsoft.com/office/drawing/2014/main" val="104424497"/>
                    </a:ext>
                  </a:extLst>
                </a:gridCol>
                <a:gridCol w="540000">
                  <a:extLst>
                    <a:ext uri="{9D8B030D-6E8A-4147-A177-3AD203B41FA5}">
                      <a16:colId xmlns:a16="http://schemas.microsoft.com/office/drawing/2014/main" val="403816555"/>
                    </a:ext>
                  </a:extLst>
                </a:gridCol>
                <a:gridCol w="540000">
                  <a:extLst>
                    <a:ext uri="{9D8B030D-6E8A-4147-A177-3AD203B41FA5}">
                      <a16:colId xmlns:a16="http://schemas.microsoft.com/office/drawing/2014/main" val="1131201330"/>
                    </a:ext>
                  </a:extLst>
                </a:gridCol>
                <a:gridCol w="540000">
                  <a:extLst>
                    <a:ext uri="{9D8B030D-6E8A-4147-A177-3AD203B41FA5}">
                      <a16:colId xmlns:a16="http://schemas.microsoft.com/office/drawing/2014/main" val="181939282"/>
                    </a:ext>
                  </a:extLst>
                </a:gridCol>
                <a:gridCol w="540000">
                  <a:extLst>
                    <a:ext uri="{9D8B030D-6E8A-4147-A177-3AD203B41FA5}">
                      <a16:colId xmlns:a16="http://schemas.microsoft.com/office/drawing/2014/main" val="412679892"/>
                    </a:ext>
                  </a:extLst>
                </a:gridCol>
                <a:gridCol w="540000">
                  <a:extLst>
                    <a:ext uri="{9D8B030D-6E8A-4147-A177-3AD203B41FA5}">
                      <a16:colId xmlns:a16="http://schemas.microsoft.com/office/drawing/2014/main" val="944852104"/>
                    </a:ext>
                  </a:extLst>
                </a:gridCol>
                <a:gridCol w="540000">
                  <a:extLst>
                    <a:ext uri="{9D8B030D-6E8A-4147-A177-3AD203B41FA5}">
                      <a16:colId xmlns:a16="http://schemas.microsoft.com/office/drawing/2014/main" val="3890189016"/>
                    </a:ext>
                  </a:extLst>
                </a:gridCol>
                <a:gridCol w="540000">
                  <a:extLst>
                    <a:ext uri="{9D8B030D-6E8A-4147-A177-3AD203B41FA5}">
                      <a16:colId xmlns:a16="http://schemas.microsoft.com/office/drawing/2014/main" val="2029339049"/>
                    </a:ext>
                  </a:extLst>
                </a:gridCol>
                <a:gridCol w="540000">
                  <a:extLst>
                    <a:ext uri="{9D8B030D-6E8A-4147-A177-3AD203B41FA5}">
                      <a16:colId xmlns:a16="http://schemas.microsoft.com/office/drawing/2014/main" val="1575909257"/>
                    </a:ext>
                  </a:extLst>
                </a:gridCol>
                <a:gridCol w="540000">
                  <a:extLst>
                    <a:ext uri="{9D8B030D-6E8A-4147-A177-3AD203B41FA5}">
                      <a16:colId xmlns:a16="http://schemas.microsoft.com/office/drawing/2014/main" val="3250359844"/>
                    </a:ext>
                  </a:extLst>
                </a:gridCol>
                <a:gridCol w="540000">
                  <a:extLst>
                    <a:ext uri="{9D8B030D-6E8A-4147-A177-3AD203B41FA5}">
                      <a16:colId xmlns:a16="http://schemas.microsoft.com/office/drawing/2014/main" val="1022120928"/>
                    </a:ext>
                  </a:extLst>
                </a:gridCol>
                <a:gridCol w="111600">
                  <a:extLst>
                    <a:ext uri="{9D8B030D-6E8A-4147-A177-3AD203B41FA5}">
                      <a16:colId xmlns:a16="http://schemas.microsoft.com/office/drawing/2014/main" val="2736669490"/>
                    </a:ext>
                  </a:extLst>
                </a:gridCol>
                <a:gridCol w="756000">
                  <a:extLst>
                    <a:ext uri="{9D8B030D-6E8A-4147-A177-3AD203B41FA5}">
                      <a16:colId xmlns:a16="http://schemas.microsoft.com/office/drawing/2014/main" val="2047913692"/>
                    </a:ext>
                  </a:extLst>
                </a:gridCol>
              </a:tblGrid>
              <a:tr h="307262">
                <a:tc>
                  <a:txBody>
                    <a:bodyPr/>
                    <a:lstStyle/>
                    <a:p>
                      <a:pPr algn="ctr" fontAlgn="ctr"/>
                      <a:r>
                        <a:rPr lang="fr-FR" sz="800" b="1" i="0" u="none" strike="noStrike" dirty="0">
                          <a:solidFill>
                            <a:srgbClr val="000000"/>
                          </a:solidFill>
                          <a:effectLst/>
                          <a:latin typeface="Calibri" panose="020F0502020204030204" pitchFamily="34" charset="0"/>
                        </a:rPr>
                        <a:t> </a:t>
                      </a:r>
                      <a:r>
                        <a:rPr lang="fr-FR" sz="800" b="1" i="0" u="none" strike="noStrike" dirty="0" err="1">
                          <a:solidFill>
                            <a:srgbClr val="000000"/>
                          </a:solidFill>
                          <a:effectLst/>
                          <a:latin typeface="Calibri" panose="020F0502020204030204" pitchFamily="34" charset="0"/>
                        </a:rPr>
                        <a:t>Subsidiaries</a:t>
                      </a:r>
                      <a:r>
                        <a:rPr lang="fr-FR" sz="800" b="1" i="0" u="none" strike="noStrike" dirty="0">
                          <a:solidFill>
                            <a:srgbClr val="000000"/>
                          </a:solidFill>
                          <a:effectLst/>
                          <a:latin typeface="Calibri" panose="020F0502020204030204" pitchFamily="34" charset="0"/>
                        </a:rPr>
                        <a:t>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 Quantity in MT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 January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February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March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April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June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July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August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September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October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November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December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800" b="0" i="0" u="none" strike="noStrike" dirty="0">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800" b="1" i="0" u="none" strike="noStrike" dirty="0">
                          <a:solidFill>
                            <a:srgbClr val="000000"/>
                          </a:solidFill>
                          <a:effectLst/>
                          <a:latin typeface="Calibri" panose="020F0502020204030204" pitchFamily="34" charset="0"/>
                        </a:rPr>
                        <a:t> Total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95985794"/>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0202644"/>
                  </a:ext>
                </a:extLst>
              </a:tr>
              <a:tr h="144594">
                <a:tc rowSpan="3">
                  <a:txBody>
                    <a:bodyPr/>
                    <a:lstStyle/>
                    <a:p>
                      <a:pPr algn="ctr" fontAlgn="ctr"/>
                      <a:r>
                        <a:rPr lang="fr-FR" sz="800" b="0" i="0" u="none" strike="noStrike" dirty="0">
                          <a:solidFill>
                            <a:srgbClr val="FFFFFF"/>
                          </a:solidFill>
                          <a:effectLst/>
                          <a:latin typeface="Calibri" panose="020F0502020204030204" pitchFamily="34" charset="0"/>
                        </a:rPr>
                        <a:t> RUSSIA</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1 427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2 072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2 220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1 048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1 335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2 800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2 857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2 740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2 337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2 177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1 090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22 103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390204"/>
                  </a:ext>
                </a:extLst>
              </a:tr>
              <a:tr h="144594">
                <a:tc vMerge="1">
                  <a:txBody>
                    <a:bodyPr/>
                    <a:lstStyle/>
                    <a:p>
                      <a:endParaRPr lang="fr-FR"/>
                    </a:p>
                  </a:txBody>
                  <a:tcPr/>
                </a:tc>
                <a:tc>
                  <a:txBody>
                    <a:bodyPr/>
                    <a:lstStyle/>
                    <a:p>
                      <a:pPr algn="l" fontAlgn="ctr"/>
                      <a:r>
                        <a:rPr lang="fr-FR" sz="800" b="0" i="0" u="none" strike="noStrike" dirty="0" err="1">
                          <a:solidFill>
                            <a:srgbClr val="000000"/>
                          </a:solidFill>
                          <a:effectLst/>
                          <a:latin typeface="Calibri" panose="020F0502020204030204" pitchFamily="34" charset="0"/>
                        </a:rPr>
                        <a:t>Hegded</a:t>
                      </a:r>
                      <a:r>
                        <a:rPr lang="fr-FR" sz="800" b="0" i="0" u="none" strike="noStrike" dirty="0">
                          <a:solidFill>
                            <a:srgbClr val="000000"/>
                          </a:solidFill>
                          <a:effectLst/>
                          <a:latin typeface="Calibri" panose="020F0502020204030204" pitchFamily="34" charset="0"/>
                        </a:rPr>
                        <a:t> </a:t>
                      </a:r>
                      <a:r>
                        <a:rPr lang="fr-FR" sz="800" b="0" i="0" u="none" strike="noStrike" dirty="0" err="1">
                          <a:solidFill>
                            <a:srgbClr val="000000"/>
                          </a:solidFill>
                          <a:effectLst/>
                          <a:latin typeface="Calibri" panose="020F0502020204030204" pitchFamily="34" charset="0"/>
                        </a:rPr>
                        <a:t>quantity</a:t>
                      </a:r>
                      <a:r>
                        <a:rPr lang="fr-FR" sz="800" b="0" i="0" u="none" strike="noStrike" dirty="0">
                          <a:solidFill>
                            <a:srgbClr val="000000"/>
                          </a:solidFill>
                          <a:effectLst/>
                          <a:latin typeface="Calibri" panose="020F0502020204030204" pitchFamily="34" charset="0"/>
                        </a:rPr>
                        <a:t>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1 797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2 022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1 950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1 680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1 957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1 890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2 247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2 113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2 445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2 193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981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559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21 834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0003873"/>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126%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98%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88%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160%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147%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67%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79%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105%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101%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90%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99%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4650147"/>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6617875"/>
                  </a:ext>
                </a:extLst>
              </a:tr>
              <a:tr h="144594">
                <a:tc rowSpan="3">
                  <a:txBody>
                    <a:bodyPr/>
                    <a:lstStyle/>
                    <a:p>
                      <a:pPr algn="ctr" fontAlgn="ctr"/>
                      <a:r>
                        <a:rPr lang="fr-FR" sz="800" b="0" i="0" u="none" strike="noStrike">
                          <a:solidFill>
                            <a:srgbClr val="FFFFFF"/>
                          </a:solidFill>
                          <a:effectLst/>
                          <a:latin typeface="Calibri" panose="020F0502020204030204" pitchFamily="34" charset="0"/>
                        </a:rPr>
                        <a:t> TURKEY</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1 954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2 732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1 951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1 292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1 820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2 588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3 021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2 911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2 816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2 614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2 044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25 743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671296"/>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1 391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1 476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1 976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1 802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1 772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1 771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2 029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1 323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1 638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1 541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690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410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17 820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17766"/>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71%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101%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137%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97%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78%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44%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55%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20%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69%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2633389"/>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6960962"/>
                  </a:ext>
                </a:extLst>
              </a:tr>
              <a:tr h="144594">
                <a:tc rowSpan="3">
                  <a:txBody>
                    <a:bodyPr/>
                    <a:lstStyle/>
                    <a:p>
                      <a:pPr algn="ctr" fontAlgn="ctr"/>
                      <a:r>
                        <a:rPr lang="fr-FR" sz="800" b="0" i="0" u="none" strike="noStrike">
                          <a:solidFill>
                            <a:srgbClr val="FFFFFF"/>
                          </a:solidFill>
                          <a:effectLst/>
                          <a:latin typeface="Calibri" panose="020F0502020204030204" pitchFamily="34" charset="0"/>
                        </a:rPr>
                        <a:t>POLAND</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769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897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1 105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799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1 078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1 387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1 367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1 386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1 261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1 567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1 315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231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13 161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2798327"/>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803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847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1 116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1 024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1 185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1 147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809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771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887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808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210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9 967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3644931"/>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104%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94%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101%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128%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110%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83%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59%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52%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110%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1877357"/>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595959"/>
                          </a:solidFill>
                          <a:effectLst/>
                          <a:latin typeface="Calibri" panose="020F0502020204030204" pitchFamily="34" charset="0"/>
                        </a:rPr>
                        <a:t> </a:t>
                      </a:r>
                    </a:p>
                  </a:txBody>
                  <a:tcPr marL="3581" marR="3581" marT="3581" marB="0" anchor="b">
                    <a:lnL>
                      <a:noFill/>
                    </a:lnL>
                    <a:lnR>
                      <a:noFill/>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9805174"/>
                  </a:ext>
                </a:extLst>
              </a:tr>
              <a:tr h="144594">
                <a:tc rowSpan="3">
                  <a:txBody>
                    <a:bodyPr/>
                    <a:lstStyle/>
                    <a:p>
                      <a:pPr algn="ctr" fontAlgn="ctr"/>
                      <a:r>
                        <a:rPr lang="fr-FR" sz="800" b="0" i="0" u="none" strike="noStrike">
                          <a:solidFill>
                            <a:srgbClr val="FFFFFF"/>
                          </a:solidFill>
                          <a:effectLst/>
                          <a:latin typeface="Calibri" panose="020F0502020204030204" pitchFamily="34" charset="0"/>
                        </a:rPr>
                        <a:t>SPAIN</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739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725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1 004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670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52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592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924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769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154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6 353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0107105"/>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441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455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660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613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701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693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429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389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439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387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101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5 483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695102"/>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60%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63%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182%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194%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69%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64%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749%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42%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152%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86%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6881270"/>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595959"/>
                          </a:solidFill>
                          <a:effectLst/>
                          <a:latin typeface="Calibri" panose="020F0502020204030204" pitchFamily="34" charset="0"/>
                        </a:rPr>
                        <a:t> </a:t>
                      </a:r>
                    </a:p>
                  </a:txBody>
                  <a:tcPr marL="3581" marR="3581" marT="3581" marB="0" anchor="b">
                    <a:lnL>
                      <a:noFill/>
                    </a:lnL>
                    <a:lnR>
                      <a:noFill/>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7202254"/>
                  </a:ext>
                </a:extLst>
              </a:tr>
              <a:tr h="144594">
                <a:tc rowSpan="3">
                  <a:txBody>
                    <a:bodyPr/>
                    <a:lstStyle/>
                    <a:p>
                      <a:pPr algn="ctr" fontAlgn="ctr"/>
                      <a:r>
                        <a:rPr lang="fr-FR" sz="800" b="0" i="0" u="none" strike="noStrike">
                          <a:solidFill>
                            <a:srgbClr val="FFFFFF"/>
                          </a:solidFill>
                          <a:effectLst/>
                          <a:latin typeface="Calibri" panose="020F0502020204030204" pitchFamily="34" charset="0"/>
                        </a:rPr>
                        <a:t> MALAYSIA</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469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517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330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268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487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462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500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490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446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4 301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8290998"/>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242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240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207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257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257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306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292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348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291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69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2 911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5734234"/>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52%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692%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96%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66%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65%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48%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228%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595959"/>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68%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0122581"/>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3291031"/>
                  </a:ext>
                </a:extLst>
              </a:tr>
              <a:tr h="144594">
                <a:tc rowSpan="3">
                  <a:txBody>
                    <a:bodyPr/>
                    <a:lstStyle/>
                    <a:p>
                      <a:pPr algn="ctr" fontAlgn="ctr"/>
                      <a:r>
                        <a:rPr lang="fr-FR" sz="800" b="0" i="0" u="none" strike="noStrike">
                          <a:solidFill>
                            <a:srgbClr val="FFFFFF"/>
                          </a:solidFill>
                          <a:effectLst/>
                          <a:latin typeface="Calibri" panose="020F0502020204030204" pitchFamily="34" charset="0"/>
                        </a:rPr>
                        <a:t>BRAZIL</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175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267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274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148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237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416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387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407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2 491</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8603399"/>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366585"/>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6732744"/>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581" marR="3581" marT="35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7887366"/>
                  </a:ext>
                </a:extLst>
              </a:tr>
              <a:tr h="144594">
                <a:tc rowSpan="3">
                  <a:txBody>
                    <a:bodyPr/>
                    <a:lstStyle/>
                    <a:p>
                      <a:pPr algn="ctr" fontAlgn="ctr"/>
                      <a:r>
                        <a:rPr lang="fr-FR" sz="800" b="1" i="0" u="none" strike="noStrike" dirty="0">
                          <a:solidFill>
                            <a:srgbClr val="FFFFFF"/>
                          </a:solidFill>
                          <a:effectLst/>
                          <a:latin typeface="Calibri" panose="020F0502020204030204" pitchFamily="34" charset="0"/>
                        </a:rPr>
                        <a:t>TOTAL GROUP</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1" i="0" u="none" strike="noStrike">
                          <a:solidFill>
                            <a:srgbClr val="000000"/>
                          </a:solidFill>
                          <a:effectLst/>
                          <a:latin typeface="Calibri" panose="020F0502020204030204" pitchFamily="34" charset="0"/>
                        </a:rPr>
                        <a:t>Consummed quantity</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0" u="none" strike="noStrike">
                          <a:solidFill>
                            <a:srgbClr val="000000"/>
                          </a:solidFill>
                          <a:effectLst/>
                          <a:latin typeface="Calibri" panose="020F0502020204030204" pitchFamily="34" charset="0"/>
                        </a:rPr>
                        <a:t>5 532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7 209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6 149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1 876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4 334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7 773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8 092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7 936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8 007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8 318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6 467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2 459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0" u="none" strike="noStrike" dirty="0">
                          <a:solidFill>
                            <a:srgbClr val="000000"/>
                          </a:solidFill>
                          <a:effectLst/>
                          <a:latin typeface="Calibri" panose="020F0502020204030204" pitchFamily="34" charset="0"/>
                        </a:rPr>
                        <a:t>74 153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751478"/>
                  </a:ext>
                </a:extLst>
              </a:tr>
              <a:tr h="144594">
                <a:tc vMerge="1">
                  <a:txBody>
                    <a:bodyPr/>
                    <a:lstStyle/>
                    <a:p>
                      <a:endParaRPr lang="fr-FR"/>
                    </a:p>
                  </a:txBody>
                  <a:tcPr/>
                </a:tc>
                <a:tc>
                  <a:txBody>
                    <a:bodyPr/>
                    <a:lstStyle/>
                    <a:p>
                      <a:pPr algn="l" fontAlgn="ctr"/>
                      <a:r>
                        <a:rPr lang="fr-FR" sz="800" b="1" i="0" u="none" strike="noStrike">
                          <a:solidFill>
                            <a:srgbClr val="000000"/>
                          </a:solidFill>
                          <a:effectLst/>
                          <a:latin typeface="Calibri" panose="020F0502020204030204" pitchFamily="34" charset="0"/>
                        </a:rPr>
                        <a:t>Hegded quantity </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0" u="none" strike="noStrike">
                          <a:solidFill>
                            <a:srgbClr val="000000"/>
                          </a:solidFill>
                          <a:effectLst/>
                          <a:latin typeface="Calibri" panose="020F0502020204030204" pitchFamily="34" charset="0"/>
                        </a:rPr>
                        <a:t>4 674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5 072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5 942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5 326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5 872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5 758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5 820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4 889</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5 758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5 220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2 336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1 348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0" u="none" strike="noStrike" dirty="0">
                          <a:solidFill>
                            <a:srgbClr val="000000"/>
                          </a:solidFill>
                          <a:effectLst/>
                          <a:latin typeface="Calibri" panose="020F0502020204030204" pitchFamily="34" charset="0"/>
                        </a:rPr>
                        <a:t>58 015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112929"/>
                  </a:ext>
                </a:extLst>
              </a:tr>
              <a:tr h="144594">
                <a:tc vMerge="1">
                  <a:txBody>
                    <a:bodyPr/>
                    <a:lstStyle/>
                    <a:p>
                      <a:endParaRPr lang="fr-FR"/>
                    </a:p>
                  </a:txBody>
                  <a:tcPr/>
                </a:tc>
                <a:tc>
                  <a:txBody>
                    <a:bodyPr/>
                    <a:lstStyle/>
                    <a:p>
                      <a:pPr algn="l" fontAlgn="ctr"/>
                      <a:r>
                        <a:rPr lang="fr-FR" sz="800" b="1" i="0" u="none" strike="noStrike">
                          <a:solidFill>
                            <a:srgbClr val="000000"/>
                          </a:solidFill>
                          <a:effectLst/>
                          <a:latin typeface="Calibri" panose="020F0502020204030204" pitchFamily="34" charset="0"/>
                        </a:rPr>
                        <a:t>Hedge ratio</a:t>
                      </a:r>
                    </a:p>
                  </a:txBody>
                  <a:tcPr marL="3581" marR="3581" marT="35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dirty="0">
                          <a:solidFill>
                            <a:srgbClr val="000000"/>
                          </a:solidFill>
                          <a:effectLst/>
                          <a:latin typeface="Calibri" panose="020F0502020204030204" pitchFamily="34" charset="0"/>
                        </a:rPr>
                        <a:t>87%</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73%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100%</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284%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135%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74%</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62%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72%</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63%</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36%</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55%</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78%</a:t>
                      </a:r>
                    </a:p>
                  </a:txBody>
                  <a:tcPr marL="3581" marR="3581" marT="3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08700050"/>
                  </a:ext>
                </a:extLst>
              </a:tr>
            </a:tbl>
          </a:graphicData>
        </a:graphic>
      </p:graphicFrame>
    </p:spTree>
    <p:extLst>
      <p:ext uri="{BB962C8B-B14F-4D97-AF65-F5344CB8AC3E}">
        <p14:creationId xmlns:p14="http://schemas.microsoft.com/office/powerpoint/2010/main" val="42088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2171880" y="5878347"/>
            <a:ext cx="4619085"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l’année 2021.</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2" y="6299825"/>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9" name="Tableau 8">
            <a:extLst>
              <a:ext uri="{FF2B5EF4-FFF2-40B4-BE49-F238E27FC236}">
                <a16:creationId xmlns:a16="http://schemas.microsoft.com/office/drawing/2014/main" id="{D144FECF-479F-491B-A7C9-D06D27623028}"/>
              </a:ext>
            </a:extLst>
          </p:cNvPr>
          <p:cNvGraphicFramePr>
            <a:graphicFrameLocks noGrp="1"/>
          </p:cNvGraphicFramePr>
          <p:nvPr>
            <p:extLst>
              <p:ext uri="{D42A27DB-BD31-4B8C-83A1-F6EECF244321}">
                <p14:modId xmlns:p14="http://schemas.microsoft.com/office/powerpoint/2010/main" val="4198722000"/>
              </p:ext>
            </p:extLst>
          </p:nvPr>
        </p:nvGraphicFramePr>
        <p:xfrm>
          <a:off x="64" y="1195580"/>
          <a:ext cx="9143936" cy="4355894"/>
        </p:xfrm>
        <a:graphic>
          <a:graphicData uri="http://schemas.openxmlformats.org/drawingml/2006/table">
            <a:tbl>
              <a:tblPr/>
              <a:tblGrid>
                <a:gridCol w="828000">
                  <a:extLst>
                    <a:ext uri="{9D8B030D-6E8A-4147-A177-3AD203B41FA5}">
                      <a16:colId xmlns:a16="http://schemas.microsoft.com/office/drawing/2014/main" val="3715836857"/>
                    </a:ext>
                  </a:extLst>
                </a:gridCol>
                <a:gridCol w="968400">
                  <a:extLst>
                    <a:ext uri="{9D8B030D-6E8A-4147-A177-3AD203B41FA5}">
                      <a16:colId xmlns:a16="http://schemas.microsoft.com/office/drawing/2014/main" val="2311996238"/>
                    </a:ext>
                  </a:extLst>
                </a:gridCol>
                <a:gridCol w="540000">
                  <a:extLst>
                    <a:ext uri="{9D8B030D-6E8A-4147-A177-3AD203B41FA5}">
                      <a16:colId xmlns:a16="http://schemas.microsoft.com/office/drawing/2014/main" val="525018483"/>
                    </a:ext>
                  </a:extLst>
                </a:gridCol>
                <a:gridCol w="540000">
                  <a:extLst>
                    <a:ext uri="{9D8B030D-6E8A-4147-A177-3AD203B41FA5}">
                      <a16:colId xmlns:a16="http://schemas.microsoft.com/office/drawing/2014/main" val="3615760327"/>
                    </a:ext>
                  </a:extLst>
                </a:gridCol>
                <a:gridCol w="540000">
                  <a:extLst>
                    <a:ext uri="{9D8B030D-6E8A-4147-A177-3AD203B41FA5}">
                      <a16:colId xmlns:a16="http://schemas.microsoft.com/office/drawing/2014/main" val="2240874758"/>
                    </a:ext>
                  </a:extLst>
                </a:gridCol>
                <a:gridCol w="540000">
                  <a:extLst>
                    <a:ext uri="{9D8B030D-6E8A-4147-A177-3AD203B41FA5}">
                      <a16:colId xmlns:a16="http://schemas.microsoft.com/office/drawing/2014/main" val="1229434834"/>
                    </a:ext>
                  </a:extLst>
                </a:gridCol>
                <a:gridCol w="540000">
                  <a:extLst>
                    <a:ext uri="{9D8B030D-6E8A-4147-A177-3AD203B41FA5}">
                      <a16:colId xmlns:a16="http://schemas.microsoft.com/office/drawing/2014/main" val="1427177313"/>
                    </a:ext>
                  </a:extLst>
                </a:gridCol>
                <a:gridCol w="540000">
                  <a:extLst>
                    <a:ext uri="{9D8B030D-6E8A-4147-A177-3AD203B41FA5}">
                      <a16:colId xmlns:a16="http://schemas.microsoft.com/office/drawing/2014/main" val="2691606645"/>
                    </a:ext>
                  </a:extLst>
                </a:gridCol>
                <a:gridCol w="540000">
                  <a:extLst>
                    <a:ext uri="{9D8B030D-6E8A-4147-A177-3AD203B41FA5}">
                      <a16:colId xmlns:a16="http://schemas.microsoft.com/office/drawing/2014/main" val="661071300"/>
                    </a:ext>
                  </a:extLst>
                </a:gridCol>
                <a:gridCol w="540000">
                  <a:extLst>
                    <a:ext uri="{9D8B030D-6E8A-4147-A177-3AD203B41FA5}">
                      <a16:colId xmlns:a16="http://schemas.microsoft.com/office/drawing/2014/main" val="1453668019"/>
                    </a:ext>
                  </a:extLst>
                </a:gridCol>
                <a:gridCol w="540000">
                  <a:extLst>
                    <a:ext uri="{9D8B030D-6E8A-4147-A177-3AD203B41FA5}">
                      <a16:colId xmlns:a16="http://schemas.microsoft.com/office/drawing/2014/main" val="3774885468"/>
                    </a:ext>
                  </a:extLst>
                </a:gridCol>
                <a:gridCol w="540000">
                  <a:extLst>
                    <a:ext uri="{9D8B030D-6E8A-4147-A177-3AD203B41FA5}">
                      <a16:colId xmlns:a16="http://schemas.microsoft.com/office/drawing/2014/main" val="1907100657"/>
                    </a:ext>
                  </a:extLst>
                </a:gridCol>
                <a:gridCol w="540000">
                  <a:extLst>
                    <a:ext uri="{9D8B030D-6E8A-4147-A177-3AD203B41FA5}">
                      <a16:colId xmlns:a16="http://schemas.microsoft.com/office/drawing/2014/main" val="681486969"/>
                    </a:ext>
                  </a:extLst>
                </a:gridCol>
                <a:gridCol w="540000">
                  <a:extLst>
                    <a:ext uri="{9D8B030D-6E8A-4147-A177-3AD203B41FA5}">
                      <a16:colId xmlns:a16="http://schemas.microsoft.com/office/drawing/2014/main" val="3978380156"/>
                    </a:ext>
                  </a:extLst>
                </a:gridCol>
                <a:gridCol w="111536">
                  <a:extLst>
                    <a:ext uri="{9D8B030D-6E8A-4147-A177-3AD203B41FA5}">
                      <a16:colId xmlns:a16="http://schemas.microsoft.com/office/drawing/2014/main" val="1781162266"/>
                    </a:ext>
                  </a:extLst>
                </a:gridCol>
                <a:gridCol w="756000">
                  <a:extLst>
                    <a:ext uri="{9D8B030D-6E8A-4147-A177-3AD203B41FA5}">
                      <a16:colId xmlns:a16="http://schemas.microsoft.com/office/drawing/2014/main" val="831910238"/>
                    </a:ext>
                  </a:extLst>
                </a:gridCol>
              </a:tblGrid>
              <a:tr h="307262">
                <a:tc>
                  <a:txBody>
                    <a:bodyPr/>
                    <a:lstStyle/>
                    <a:p>
                      <a:pPr algn="ctr" fontAlgn="ctr"/>
                      <a:r>
                        <a:rPr lang="fr-FR" sz="800" b="1" i="0" u="none" strike="noStrike" dirty="0">
                          <a:solidFill>
                            <a:srgbClr val="000000"/>
                          </a:solidFill>
                          <a:effectLst/>
                          <a:latin typeface="Calibri" panose="020F0502020204030204" pitchFamily="34" charset="0"/>
                        </a:rPr>
                        <a:t> </a:t>
                      </a:r>
                      <a:r>
                        <a:rPr lang="fr-FR" sz="800" b="1" i="0" u="none" strike="noStrike" dirty="0" err="1">
                          <a:solidFill>
                            <a:srgbClr val="000000"/>
                          </a:solidFill>
                          <a:effectLst/>
                          <a:latin typeface="Calibri" panose="020F0502020204030204" pitchFamily="34" charset="0"/>
                        </a:rPr>
                        <a:t>Subsidiaries</a:t>
                      </a:r>
                      <a:r>
                        <a:rPr lang="fr-FR" sz="800" b="1"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Calibri" panose="020F0502020204030204" pitchFamily="34" charset="0"/>
                        </a:rPr>
                        <a:t> </a:t>
                      </a:r>
                      <a:r>
                        <a:rPr lang="fr-FR" sz="800" b="1" i="0" u="none" strike="noStrike" dirty="0" err="1">
                          <a:solidFill>
                            <a:srgbClr val="000000"/>
                          </a:solidFill>
                          <a:effectLst/>
                          <a:latin typeface="Calibri" panose="020F0502020204030204" pitchFamily="34" charset="0"/>
                        </a:rPr>
                        <a:t>Quantity</a:t>
                      </a:r>
                      <a:r>
                        <a:rPr lang="fr-FR" sz="800" b="1" i="0" u="none" strike="noStrike" dirty="0">
                          <a:solidFill>
                            <a:srgbClr val="000000"/>
                          </a:solidFill>
                          <a:effectLst/>
                          <a:latin typeface="Calibri" panose="020F0502020204030204" pitchFamily="34" charset="0"/>
                        </a:rPr>
                        <a:t>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Calibri" panose="020F0502020204030204" pitchFamily="34" charset="0"/>
                        </a:rPr>
                        <a:t> </a:t>
                      </a:r>
                      <a:r>
                        <a:rPr lang="fr-FR" sz="800" b="1" i="0" u="none" strike="noStrike" dirty="0" err="1">
                          <a:solidFill>
                            <a:srgbClr val="000000"/>
                          </a:solidFill>
                          <a:effectLst/>
                          <a:latin typeface="Calibri" panose="020F0502020204030204" pitchFamily="34" charset="0"/>
                        </a:rPr>
                        <a:t>January</a:t>
                      </a:r>
                      <a:r>
                        <a:rPr lang="fr-FR" sz="800" b="1"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800" b="0" i="0" u="none" strike="noStrike" dirty="0">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800" b="1" i="0" u="none" strike="noStrike" dirty="0">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0329778"/>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8346975"/>
                  </a:ext>
                </a:extLst>
              </a:tr>
              <a:tr h="144594">
                <a:tc rowSpan="3">
                  <a:txBody>
                    <a:bodyPr/>
                    <a:lstStyle/>
                    <a:p>
                      <a:pPr algn="ctr" fontAlgn="ctr"/>
                      <a:r>
                        <a:rPr lang="fr-FR" sz="800" b="0" i="0" u="none" strike="noStrike" dirty="0">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1 585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2 459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2 759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2 677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2 759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1 667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2 213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1 912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20 763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634435"/>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303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5 468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6679757"/>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2989665"/>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0907479"/>
                  </a:ext>
                </a:extLst>
              </a:tr>
              <a:tr h="144594">
                <a:tc rowSpan="3">
                  <a:txBody>
                    <a:bodyPr/>
                    <a:lstStyle/>
                    <a:p>
                      <a:pPr algn="ctr" fontAlgn="ctr"/>
                      <a:r>
                        <a:rPr lang="fr-FR" sz="8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1 710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1 302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2 421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1 490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1 793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2 866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2 232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3 259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2 711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2 317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2 289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24 979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986616"/>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901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4472805"/>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8747819"/>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6749512"/>
                  </a:ext>
                </a:extLst>
              </a:tr>
              <a:tr h="144594">
                <a:tc rowSpan="3">
                  <a:txBody>
                    <a:bodyPr/>
                    <a:lstStyle/>
                    <a:p>
                      <a:pPr algn="ctr" fontAlgn="ctr"/>
                      <a:r>
                        <a:rPr lang="fr-FR" sz="8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816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908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1 080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1 328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1 389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1 257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1 204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1 129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962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953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12 604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7813701"/>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342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347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454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184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3 319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400839"/>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36%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8704884"/>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7573658"/>
                  </a:ext>
                </a:extLst>
              </a:tr>
              <a:tr h="144594">
                <a:tc rowSpan="3">
                  <a:txBody>
                    <a:bodyPr/>
                    <a:lstStyle/>
                    <a:p>
                      <a:pPr algn="ctr" fontAlgn="ctr"/>
                      <a:r>
                        <a:rPr lang="fr-FR" sz="8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632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744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680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756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5 962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5704299"/>
                  </a:ext>
                </a:extLst>
              </a:tr>
              <a:tr h="144594">
                <a:tc vMerge="1">
                  <a:txBody>
                    <a:bodyPr/>
                    <a:lstStyle/>
                    <a:p>
                      <a:endParaRPr lang="fr-FR"/>
                    </a:p>
                  </a:txBody>
                  <a:tcPr/>
                </a:tc>
                <a:tc>
                  <a:txBody>
                    <a:bodyPr/>
                    <a:lstStyle/>
                    <a:p>
                      <a:pPr algn="l" fontAlgn="ctr"/>
                      <a:r>
                        <a:rPr lang="fr-FR" sz="800" b="0" i="0" u="none" strike="noStrike" dirty="0" err="1">
                          <a:solidFill>
                            <a:srgbClr val="000000"/>
                          </a:solidFill>
                          <a:effectLst/>
                          <a:latin typeface="Calibri" panose="020F0502020204030204" pitchFamily="34" charset="0"/>
                        </a:rPr>
                        <a:t>Hegded</a:t>
                      </a:r>
                      <a:r>
                        <a:rPr lang="fr-FR" sz="800" b="0" i="0" u="none" strike="noStrike" dirty="0">
                          <a:solidFill>
                            <a:srgbClr val="000000"/>
                          </a:solidFill>
                          <a:effectLst/>
                          <a:latin typeface="Calibri" panose="020F0502020204030204" pitchFamily="34" charset="0"/>
                        </a:rPr>
                        <a:t> </a:t>
                      </a:r>
                      <a:r>
                        <a:rPr lang="fr-FR" sz="800" b="0" i="0" u="none" strike="noStrike" dirty="0" err="1">
                          <a:solidFill>
                            <a:srgbClr val="000000"/>
                          </a:solidFill>
                          <a:effectLst/>
                          <a:latin typeface="Calibri" panose="020F0502020204030204" pitchFamily="34" charset="0"/>
                        </a:rPr>
                        <a:t>quantity</a:t>
                      </a:r>
                      <a:r>
                        <a:rPr lang="fr-FR" sz="8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87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1 570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8295699"/>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182846"/>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6364019"/>
                  </a:ext>
                </a:extLst>
              </a:tr>
              <a:tr h="144594">
                <a:tc rowSpan="3">
                  <a:txBody>
                    <a:bodyPr/>
                    <a:lstStyle/>
                    <a:p>
                      <a:pPr algn="ctr" fontAlgn="ctr"/>
                      <a:r>
                        <a:rPr lang="fr-FR" sz="8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595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341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382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4 805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1235367"/>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144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1 265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9730375"/>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126%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6063244"/>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1398519"/>
                  </a:ext>
                </a:extLst>
              </a:tr>
              <a:tr h="144594">
                <a:tc rowSpan="3">
                  <a:txBody>
                    <a:bodyPr/>
                    <a:lstStyle/>
                    <a:p>
                      <a:pPr algn="ctr" fontAlgn="ctr"/>
                      <a:r>
                        <a:rPr lang="fr-FR" sz="8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344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348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245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102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2 288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3430639"/>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3660297"/>
                  </a:ext>
                </a:extLst>
              </a:tr>
              <a:tr h="144594">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0489044"/>
                  </a:ext>
                </a:extLst>
              </a:tr>
              <a:tr h="144594">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4378041"/>
                  </a:ext>
                </a:extLst>
              </a:tr>
              <a:tr h="144594">
                <a:tc rowSpan="3">
                  <a:txBody>
                    <a:bodyPr/>
                    <a:lstStyle/>
                    <a:p>
                      <a:pPr algn="ctr" fontAlgn="ctr"/>
                      <a:r>
                        <a:rPr lang="fr-FR" sz="8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0" u="none" strike="noStrike">
                          <a:solidFill>
                            <a:srgbClr val="000000"/>
                          </a:solidFill>
                          <a:effectLst/>
                          <a:latin typeface="Calibri" panose="020F0502020204030204" pitchFamily="34" charset="0"/>
                        </a:rPr>
                        <a:t>4 831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6 165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7 703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6 540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6 199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5 518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6 683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5 992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7 899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4 730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2 595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0" u="none" strike="noStrike" dirty="0">
                          <a:solidFill>
                            <a:srgbClr val="000000"/>
                          </a:solidFill>
                          <a:effectLst/>
                          <a:latin typeface="Calibri" panose="020F0502020204030204" pitchFamily="34" charset="0"/>
                        </a:rPr>
                        <a:t>71 401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3031242"/>
                  </a:ext>
                </a:extLst>
              </a:tr>
              <a:tr h="144594">
                <a:tc vMerge="1">
                  <a:txBody>
                    <a:bodyPr/>
                    <a:lstStyle/>
                    <a:p>
                      <a:endParaRPr lang="fr-FR"/>
                    </a:p>
                  </a:txBody>
                  <a:tcPr/>
                </a:tc>
                <a:tc>
                  <a:txBody>
                    <a:bodyPr/>
                    <a:lstStyle/>
                    <a:p>
                      <a:pPr algn="l" fontAlgn="ctr"/>
                      <a:r>
                        <a:rPr lang="fr-FR" sz="8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0" u="none" strike="noStrike">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1 876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1 904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1 652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1 988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2 492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2 072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2 016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1 008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0" u="none" strike="noStrike" dirty="0">
                          <a:solidFill>
                            <a:srgbClr val="000000"/>
                          </a:solidFill>
                          <a:effectLst/>
                          <a:latin typeface="Calibri" panose="020F0502020204030204" pitchFamily="34" charset="0"/>
                        </a:rPr>
                        <a:t>18 200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981382"/>
                  </a:ext>
                </a:extLst>
              </a:tr>
              <a:tr h="144594">
                <a:tc vMerge="1">
                  <a:txBody>
                    <a:bodyPr/>
                    <a:lstStyle/>
                    <a:p>
                      <a:endParaRPr lang="fr-FR"/>
                    </a:p>
                  </a:txBody>
                  <a:tcPr/>
                </a:tc>
                <a:tc>
                  <a:txBody>
                    <a:bodyPr/>
                    <a:lstStyle/>
                    <a:p>
                      <a:pPr algn="l" fontAlgn="ctr"/>
                      <a:r>
                        <a:rPr lang="fr-FR" sz="800" b="1" i="0" u="none" strike="noStrike" dirty="0" err="1">
                          <a:solidFill>
                            <a:srgbClr val="000000"/>
                          </a:solidFill>
                          <a:effectLst/>
                          <a:latin typeface="Calibri" panose="020F0502020204030204" pitchFamily="34" charset="0"/>
                        </a:rPr>
                        <a:t>Hedge</a:t>
                      </a:r>
                      <a:r>
                        <a:rPr lang="fr-FR" sz="800" b="1" i="0" u="none" strike="noStrike" dirty="0">
                          <a:solidFill>
                            <a:srgbClr val="000000"/>
                          </a:solidFill>
                          <a:effectLst/>
                          <a:latin typeface="Calibri" panose="020F0502020204030204" pitchFamily="34" charset="0"/>
                        </a:rPr>
                        <a:t>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dirty="0">
                          <a:solidFill>
                            <a:srgbClr val="000000"/>
                          </a:solidFill>
                          <a:effectLst/>
                          <a:latin typeface="Calibri" panose="020F0502020204030204" pitchFamily="34" charset="0"/>
                        </a:rPr>
                        <a:t>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36%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dirty="0">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16323717"/>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pic>
        <p:nvPicPr>
          <p:cNvPr id="8" name="Image 7">
            <a:extLst>
              <a:ext uri="{FF2B5EF4-FFF2-40B4-BE49-F238E27FC236}">
                <a16:creationId xmlns:a16="http://schemas.microsoft.com/office/drawing/2014/main" id="{B73D2555-E285-4E30-8FC6-65BED40B0A81}"/>
              </a:ext>
            </a:extLst>
          </p:cNvPr>
          <p:cNvPicPr>
            <a:picLocks noChangeAspect="1"/>
          </p:cNvPicPr>
          <p:nvPr/>
        </p:nvPicPr>
        <p:blipFill>
          <a:blip r:embed="rId2"/>
          <a:stretch>
            <a:fillRect/>
          </a:stretch>
        </p:blipFill>
        <p:spPr>
          <a:xfrm>
            <a:off x="734236" y="1290011"/>
            <a:ext cx="7675528" cy="5013689"/>
          </a:xfrm>
          <a:prstGeom prst="rect">
            <a:avLst/>
          </a:prstGeom>
        </p:spPr>
      </p:pic>
      <p:sp>
        <p:nvSpPr>
          <p:cNvPr id="9" name="ZoneTexte 8">
            <a:extLst>
              <a:ext uri="{FF2B5EF4-FFF2-40B4-BE49-F238E27FC236}">
                <a16:creationId xmlns:a16="http://schemas.microsoft.com/office/drawing/2014/main" id="{47D17D5A-9BB4-48F9-9C35-BF9562E689F1}"/>
              </a:ext>
            </a:extLst>
          </p:cNvPr>
          <p:cNvSpPr txBox="1"/>
          <p:nvPr/>
        </p:nvSpPr>
        <p:spPr>
          <a:xfrm>
            <a:off x="0" y="6396335"/>
            <a:ext cx="3583097" cy="461665"/>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(2020) : </a:t>
            </a:r>
            <a:r>
              <a:rPr lang="en-US" sz="1200" b="1" dirty="0">
                <a:latin typeface="Calibri" panose="020F0502020204030204" pitchFamily="34" charset="0"/>
                <a:cs typeface="Calibri" panose="020F0502020204030204" pitchFamily="34" charset="0"/>
              </a:rPr>
              <a:t>6.35</a:t>
            </a:r>
          </a:p>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spTree>
    <p:extLst>
      <p:ext uri="{BB962C8B-B14F-4D97-AF65-F5344CB8AC3E}">
        <p14:creationId xmlns:p14="http://schemas.microsoft.com/office/powerpoint/2010/main" val="246597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12820</TotalTime>
  <Words>3551</Words>
  <Application>Microsoft Office PowerPoint</Application>
  <PresentationFormat>Affichage à l'écran (4:3)</PresentationFormat>
  <Paragraphs>2057</Paragraphs>
  <Slides>31</Slides>
  <Notes>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 </vt:lpstr>
      <vt:lpstr>Bitumen/RUB - Synthesis</vt:lpstr>
      <vt:lpstr>Russian subsidiary - 2020</vt:lpstr>
      <vt:lpstr>Russian subsidiary - 2021</vt:lpstr>
      <vt:lpstr>Turkish subsidiary - Synthesis</vt:lpstr>
      <vt:lpstr>Turkish subsidiary - 2020</vt:lpstr>
      <vt:lpstr>Turkish subsidiary - 2021</vt:lpstr>
      <vt:lpstr>Polish subsidiary - Synthesis</vt:lpstr>
      <vt:lpstr>Polish subsidiary - 2020</vt:lpstr>
      <vt:lpstr>Polish subsidiary - 2021</vt:lpstr>
      <vt:lpstr>Spanish subsidiary - Synthesis</vt:lpstr>
      <vt:lpstr>Spanish subsidiary - 2020</vt:lpstr>
      <vt:lpstr>Spanish subsidiary - 2021</vt:lpstr>
      <vt:lpstr>Malaysian subsidiary - Synthesis</vt:lpstr>
      <vt:lpstr>Malaysian subsidiary - 2020</vt:lpstr>
      <vt:lpstr>Malaysian subsidiary - 2021</vt:lpstr>
      <vt:lpstr>Bitumen/BRL - Synthesis</vt:lpstr>
      <vt:lpstr>Présentation PowerPoint</vt:lpstr>
      <vt:lpstr>Historical Purchase Prices</vt:lpstr>
      <vt:lpstr>Historical prices: Brent</vt:lpstr>
      <vt:lpstr>Historical prices: FO vs BRENT</vt:lpstr>
      <vt:lpstr>Annexes</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1289</cp:revision>
  <cp:lastPrinted>2019-02-12T13:53:47Z</cp:lastPrinted>
  <dcterms:created xsi:type="dcterms:W3CDTF">2010-04-23T15:09:35Z</dcterms:created>
  <dcterms:modified xsi:type="dcterms:W3CDTF">2021-01-27T10:06:52Z</dcterms:modified>
</cp:coreProperties>
</file>