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5" r:id="rId7"/>
    <p:sldId id="561" r:id="rId8"/>
    <p:sldId id="523" r:id="rId9"/>
    <p:sldId id="562" r:id="rId10"/>
    <p:sldId id="525" r:id="rId11"/>
    <p:sldId id="557" r:id="rId12"/>
    <p:sldId id="524" r:id="rId13"/>
    <p:sldId id="558" r:id="rId14"/>
    <p:sldId id="526" r:id="rId15"/>
    <p:sldId id="559" r:id="rId16"/>
    <p:sldId id="534" r:id="rId17"/>
    <p:sldId id="560" r:id="rId18"/>
    <p:sldId id="533" r:id="rId19"/>
    <p:sldId id="549" r:id="rId20"/>
    <p:sldId id="548" r:id="rId21"/>
    <p:sldId id="539" r:id="rId22"/>
    <p:sldId id="554" r:id="rId23"/>
    <p:sldId id="552" r:id="rId24"/>
    <p:sldId id="536" r:id="rId25"/>
    <p:sldId id="532" r:id="rId26"/>
    <p:sldId id="531" r:id="rId27"/>
    <p:sldId id="542" r:id="rId28"/>
    <p:sldId id="556"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6374" autoAdjust="0"/>
  </p:normalViewPr>
  <p:slideViewPr>
    <p:cSldViewPr snapToGrid="0">
      <p:cViewPr varScale="1">
        <p:scale>
          <a:sx n="110" d="100"/>
          <a:sy n="110" d="100"/>
        </p:scale>
        <p:origin x="1218"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17/03/2021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26/02/2021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5" name="Image 4">
            <a:extLst>
              <a:ext uri="{FF2B5EF4-FFF2-40B4-BE49-F238E27FC236}">
                <a16:creationId xmlns:a16="http://schemas.microsoft.com/office/drawing/2014/main" id="{37E1CBBC-DED9-4FCC-BB29-B235768CEE46}"/>
              </a:ext>
            </a:extLst>
          </p:cNvPr>
          <p:cNvPicPr>
            <a:picLocks noChangeAspect="1"/>
          </p:cNvPicPr>
          <p:nvPr/>
        </p:nvPicPr>
        <p:blipFill>
          <a:blip r:embed="rId2"/>
          <a:stretch>
            <a:fillRect/>
          </a:stretch>
        </p:blipFill>
        <p:spPr>
          <a:xfrm>
            <a:off x="1109740" y="1163325"/>
            <a:ext cx="6924520" cy="5514737"/>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EB0A8C23-C3E9-4E3A-B4BA-0F27328C4EF9}"/>
              </a:ext>
            </a:extLst>
          </p:cNvPr>
          <p:cNvPicPr>
            <a:picLocks noChangeAspect="1"/>
          </p:cNvPicPr>
          <p:nvPr/>
        </p:nvPicPr>
        <p:blipFill>
          <a:blip r:embed="rId2"/>
          <a:stretch>
            <a:fillRect/>
          </a:stretch>
        </p:blipFill>
        <p:spPr>
          <a:xfrm>
            <a:off x="734235" y="1280163"/>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7857151-6AE7-408E-A8BF-20AB69659C06}"/>
              </a:ext>
            </a:extLst>
          </p:cNvPr>
          <p:cNvPicPr>
            <a:picLocks noChangeAspect="1"/>
          </p:cNvPicPr>
          <p:nvPr/>
        </p:nvPicPr>
        <p:blipFill>
          <a:blip r:embed="rId2"/>
          <a:stretch>
            <a:fillRect/>
          </a:stretch>
        </p:blipFill>
        <p:spPr>
          <a:xfrm>
            <a:off x="1114936" y="1130400"/>
            <a:ext cx="6911490" cy="5512638"/>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97A03C8D-3F60-4A39-9610-F6600F7CD5C9}"/>
              </a:ext>
            </a:extLst>
          </p:cNvPr>
          <p:cNvPicPr>
            <a:picLocks noChangeAspect="1"/>
          </p:cNvPicPr>
          <p:nvPr/>
        </p:nvPicPr>
        <p:blipFill>
          <a:blip r:embed="rId2"/>
          <a:stretch>
            <a:fillRect/>
          </a:stretch>
        </p:blipFill>
        <p:spPr>
          <a:xfrm>
            <a:off x="734235" y="1280163"/>
            <a:ext cx="7675529"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1F52DB4-7ACB-446D-9F6A-60BFBAFB7958}"/>
              </a:ext>
            </a:extLst>
          </p:cNvPr>
          <p:cNvPicPr>
            <a:picLocks noChangeAspect="1"/>
          </p:cNvPicPr>
          <p:nvPr/>
        </p:nvPicPr>
        <p:blipFill>
          <a:blip r:embed="rId2"/>
          <a:stretch>
            <a:fillRect/>
          </a:stretch>
        </p:blipFill>
        <p:spPr>
          <a:xfrm>
            <a:off x="1114935" y="1130391"/>
            <a:ext cx="6914125" cy="5506453"/>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92B3D014-6B90-448C-BDF5-77750D5C3F61}"/>
              </a:ext>
            </a:extLst>
          </p:cNvPr>
          <p:cNvPicPr>
            <a:picLocks noChangeAspect="1"/>
          </p:cNvPicPr>
          <p:nvPr/>
        </p:nvPicPr>
        <p:blipFill>
          <a:blip r:embed="rId2"/>
          <a:stretch>
            <a:fillRect/>
          </a:stretch>
        </p:blipFill>
        <p:spPr>
          <a:xfrm>
            <a:off x="734235" y="1280160"/>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6" name="Image 5">
            <a:extLst>
              <a:ext uri="{FF2B5EF4-FFF2-40B4-BE49-F238E27FC236}">
                <a16:creationId xmlns:a16="http://schemas.microsoft.com/office/drawing/2014/main" id="{58B8ED14-0AAE-4E3A-9FB7-A6DD32069294}"/>
              </a:ext>
            </a:extLst>
          </p:cNvPr>
          <p:cNvPicPr>
            <a:picLocks noChangeAspect="1"/>
          </p:cNvPicPr>
          <p:nvPr/>
        </p:nvPicPr>
        <p:blipFill>
          <a:blip r:embed="rId2"/>
          <a:stretch>
            <a:fillRect/>
          </a:stretch>
        </p:blipFill>
        <p:spPr>
          <a:xfrm>
            <a:off x="1114936" y="1128494"/>
            <a:ext cx="6914125" cy="5506450"/>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FF62C729-2FA5-4D84-83C3-C9B30683991E}"/>
              </a:ext>
            </a:extLst>
          </p:cNvPr>
          <p:cNvPicPr>
            <a:picLocks noChangeAspect="1"/>
          </p:cNvPicPr>
          <p:nvPr/>
        </p:nvPicPr>
        <p:blipFill>
          <a:blip r:embed="rId2"/>
          <a:stretch>
            <a:fillRect/>
          </a:stretch>
        </p:blipFill>
        <p:spPr>
          <a:xfrm>
            <a:off x="734235" y="1280160"/>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Février 2021 de l’ordre de 0,83.</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3" name="Image 2">
            <a:extLst>
              <a:ext uri="{FF2B5EF4-FFF2-40B4-BE49-F238E27FC236}">
                <a16:creationId xmlns:a16="http://schemas.microsoft.com/office/drawing/2014/main" id="{415E77F7-E8F0-4ADB-893A-B5328C8A3BD4}"/>
              </a:ext>
            </a:extLst>
          </p:cNvPr>
          <p:cNvPicPr>
            <a:picLocks noChangeAspect="1"/>
          </p:cNvPicPr>
          <p:nvPr/>
        </p:nvPicPr>
        <p:blipFill>
          <a:blip r:embed="rId2"/>
          <a:stretch>
            <a:fillRect/>
          </a:stretch>
        </p:blipFill>
        <p:spPr>
          <a:xfrm>
            <a:off x="72909" y="1053011"/>
            <a:ext cx="7578721" cy="5788326"/>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7" name="Image 6">
            <a:extLst>
              <a:ext uri="{FF2B5EF4-FFF2-40B4-BE49-F238E27FC236}">
                <a16:creationId xmlns:a16="http://schemas.microsoft.com/office/drawing/2014/main" id="{A9F51EE2-C0C9-4A43-B57E-12A7E2FF4062}"/>
              </a:ext>
            </a:extLst>
          </p:cNvPr>
          <p:cNvPicPr>
            <a:picLocks noChangeAspect="1"/>
          </p:cNvPicPr>
          <p:nvPr/>
        </p:nvPicPr>
        <p:blipFill>
          <a:blip r:embed="rId2"/>
          <a:stretch>
            <a:fillRect/>
          </a:stretch>
        </p:blipFill>
        <p:spPr>
          <a:xfrm>
            <a:off x="109056" y="1082246"/>
            <a:ext cx="8921992" cy="5315457"/>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32,54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6" name="Image 5">
            <a:extLst>
              <a:ext uri="{FF2B5EF4-FFF2-40B4-BE49-F238E27FC236}">
                <a16:creationId xmlns:a16="http://schemas.microsoft.com/office/drawing/2014/main" id="{2F7F454A-A01B-490E-B16A-E1B1039F75D1}"/>
              </a:ext>
            </a:extLst>
          </p:cNvPr>
          <p:cNvPicPr>
            <a:picLocks noChangeAspect="1"/>
          </p:cNvPicPr>
          <p:nvPr/>
        </p:nvPicPr>
        <p:blipFill>
          <a:blip r:embed="rId3"/>
          <a:stretch>
            <a:fillRect/>
          </a:stretch>
        </p:blipFill>
        <p:spPr>
          <a:xfrm>
            <a:off x="109056" y="1082246"/>
            <a:ext cx="8921992" cy="5315457"/>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2C3F489F-01A2-44B3-981B-C1CBE0A9658B}"/>
              </a:ext>
            </a:extLst>
          </p:cNvPr>
          <p:cNvPicPr>
            <a:picLocks noChangeAspect="1"/>
          </p:cNvPicPr>
          <p:nvPr/>
        </p:nvPicPr>
        <p:blipFill>
          <a:blip r:embed="rId2"/>
          <a:stretch>
            <a:fillRect/>
          </a:stretch>
        </p:blipFill>
        <p:spPr>
          <a:xfrm>
            <a:off x="109056" y="1082245"/>
            <a:ext cx="8921992" cy="5315457"/>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2" name="Tableau 1">
            <a:extLst>
              <a:ext uri="{FF2B5EF4-FFF2-40B4-BE49-F238E27FC236}">
                <a16:creationId xmlns:a16="http://schemas.microsoft.com/office/drawing/2014/main" id="{6146FE71-2DC2-4534-A1DA-2494F9B0D7A7}"/>
              </a:ext>
            </a:extLst>
          </p:cNvPr>
          <p:cNvGraphicFramePr>
            <a:graphicFrameLocks noGrp="1"/>
          </p:cNvGraphicFramePr>
          <p:nvPr>
            <p:extLst>
              <p:ext uri="{D42A27DB-BD31-4B8C-83A1-F6EECF244321}">
                <p14:modId xmlns:p14="http://schemas.microsoft.com/office/powerpoint/2010/main" val="2431698730"/>
              </p:ext>
            </p:extLst>
          </p:nvPr>
        </p:nvGraphicFramePr>
        <p:xfrm>
          <a:off x="137961" y="1960133"/>
          <a:ext cx="8868077" cy="2542197"/>
        </p:xfrm>
        <a:graphic>
          <a:graphicData uri="http://schemas.openxmlformats.org/drawingml/2006/table">
            <a:tbl>
              <a:tblPr/>
              <a:tblGrid>
                <a:gridCol w="521433">
                  <a:extLst>
                    <a:ext uri="{9D8B030D-6E8A-4147-A177-3AD203B41FA5}">
                      <a16:colId xmlns:a16="http://schemas.microsoft.com/office/drawing/2014/main" val="3737509249"/>
                    </a:ext>
                  </a:extLst>
                </a:gridCol>
                <a:gridCol w="58921">
                  <a:extLst>
                    <a:ext uri="{9D8B030D-6E8A-4147-A177-3AD203B41FA5}">
                      <a16:colId xmlns:a16="http://schemas.microsoft.com/office/drawing/2014/main" val="63297286"/>
                    </a:ext>
                  </a:extLst>
                </a:gridCol>
                <a:gridCol w="599650">
                  <a:extLst>
                    <a:ext uri="{9D8B030D-6E8A-4147-A177-3AD203B41FA5}">
                      <a16:colId xmlns:a16="http://schemas.microsoft.com/office/drawing/2014/main" val="520100525"/>
                    </a:ext>
                  </a:extLst>
                </a:gridCol>
                <a:gridCol w="58921">
                  <a:extLst>
                    <a:ext uri="{9D8B030D-6E8A-4147-A177-3AD203B41FA5}">
                      <a16:colId xmlns:a16="http://schemas.microsoft.com/office/drawing/2014/main" val="1781944535"/>
                    </a:ext>
                  </a:extLst>
                </a:gridCol>
                <a:gridCol w="643103">
                  <a:extLst>
                    <a:ext uri="{9D8B030D-6E8A-4147-A177-3AD203B41FA5}">
                      <a16:colId xmlns:a16="http://schemas.microsoft.com/office/drawing/2014/main" val="1388665607"/>
                    </a:ext>
                  </a:extLst>
                </a:gridCol>
                <a:gridCol w="643103">
                  <a:extLst>
                    <a:ext uri="{9D8B030D-6E8A-4147-A177-3AD203B41FA5}">
                      <a16:colId xmlns:a16="http://schemas.microsoft.com/office/drawing/2014/main" val="3418230045"/>
                    </a:ext>
                  </a:extLst>
                </a:gridCol>
                <a:gridCol w="58921">
                  <a:extLst>
                    <a:ext uri="{9D8B030D-6E8A-4147-A177-3AD203B41FA5}">
                      <a16:colId xmlns:a16="http://schemas.microsoft.com/office/drawing/2014/main" val="1485754928"/>
                    </a:ext>
                  </a:extLst>
                </a:gridCol>
                <a:gridCol w="612000">
                  <a:extLst>
                    <a:ext uri="{9D8B030D-6E8A-4147-A177-3AD203B41FA5}">
                      <a16:colId xmlns:a16="http://schemas.microsoft.com/office/drawing/2014/main" val="3540479511"/>
                    </a:ext>
                  </a:extLst>
                </a:gridCol>
                <a:gridCol w="58921">
                  <a:extLst>
                    <a:ext uri="{9D8B030D-6E8A-4147-A177-3AD203B41FA5}">
                      <a16:colId xmlns:a16="http://schemas.microsoft.com/office/drawing/2014/main" val="2725806800"/>
                    </a:ext>
                  </a:extLst>
                </a:gridCol>
                <a:gridCol w="695245">
                  <a:extLst>
                    <a:ext uri="{9D8B030D-6E8A-4147-A177-3AD203B41FA5}">
                      <a16:colId xmlns:a16="http://schemas.microsoft.com/office/drawing/2014/main" val="3022695669"/>
                    </a:ext>
                  </a:extLst>
                </a:gridCol>
                <a:gridCol w="58921">
                  <a:extLst>
                    <a:ext uri="{9D8B030D-6E8A-4147-A177-3AD203B41FA5}">
                      <a16:colId xmlns:a16="http://schemas.microsoft.com/office/drawing/2014/main" val="2734088557"/>
                    </a:ext>
                  </a:extLst>
                </a:gridCol>
                <a:gridCol w="720000">
                  <a:extLst>
                    <a:ext uri="{9D8B030D-6E8A-4147-A177-3AD203B41FA5}">
                      <a16:colId xmlns:a16="http://schemas.microsoft.com/office/drawing/2014/main" val="2432449965"/>
                    </a:ext>
                  </a:extLst>
                </a:gridCol>
                <a:gridCol w="58921">
                  <a:extLst>
                    <a:ext uri="{9D8B030D-6E8A-4147-A177-3AD203B41FA5}">
                      <a16:colId xmlns:a16="http://schemas.microsoft.com/office/drawing/2014/main" val="2652481452"/>
                    </a:ext>
                  </a:extLst>
                </a:gridCol>
                <a:gridCol w="648000">
                  <a:extLst>
                    <a:ext uri="{9D8B030D-6E8A-4147-A177-3AD203B41FA5}">
                      <a16:colId xmlns:a16="http://schemas.microsoft.com/office/drawing/2014/main" val="3449778857"/>
                    </a:ext>
                  </a:extLst>
                </a:gridCol>
                <a:gridCol w="58921">
                  <a:extLst>
                    <a:ext uri="{9D8B030D-6E8A-4147-A177-3AD203B41FA5}">
                      <a16:colId xmlns:a16="http://schemas.microsoft.com/office/drawing/2014/main" val="3101605320"/>
                    </a:ext>
                  </a:extLst>
                </a:gridCol>
                <a:gridCol w="756000">
                  <a:extLst>
                    <a:ext uri="{9D8B030D-6E8A-4147-A177-3AD203B41FA5}">
                      <a16:colId xmlns:a16="http://schemas.microsoft.com/office/drawing/2014/main" val="4274199012"/>
                    </a:ext>
                  </a:extLst>
                </a:gridCol>
                <a:gridCol w="58921">
                  <a:extLst>
                    <a:ext uri="{9D8B030D-6E8A-4147-A177-3AD203B41FA5}">
                      <a16:colId xmlns:a16="http://schemas.microsoft.com/office/drawing/2014/main" val="3983039573"/>
                    </a:ext>
                  </a:extLst>
                </a:gridCol>
                <a:gridCol w="756000">
                  <a:extLst>
                    <a:ext uri="{9D8B030D-6E8A-4147-A177-3AD203B41FA5}">
                      <a16:colId xmlns:a16="http://schemas.microsoft.com/office/drawing/2014/main" val="2755645250"/>
                    </a:ext>
                  </a:extLst>
                </a:gridCol>
                <a:gridCol w="58921">
                  <a:extLst>
                    <a:ext uri="{9D8B030D-6E8A-4147-A177-3AD203B41FA5}">
                      <a16:colId xmlns:a16="http://schemas.microsoft.com/office/drawing/2014/main" val="2613496540"/>
                    </a:ext>
                  </a:extLst>
                </a:gridCol>
                <a:gridCol w="936000">
                  <a:extLst>
                    <a:ext uri="{9D8B030D-6E8A-4147-A177-3AD203B41FA5}">
                      <a16:colId xmlns:a16="http://schemas.microsoft.com/office/drawing/2014/main" val="2690479751"/>
                    </a:ext>
                  </a:extLst>
                </a:gridCol>
                <a:gridCol w="58921">
                  <a:extLst>
                    <a:ext uri="{9D8B030D-6E8A-4147-A177-3AD203B41FA5}">
                      <a16:colId xmlns:a16="http://schemas.microsoft.com/office/drawing/2014/main" val="3007598806"/>
                    </a:ext>
                  </a:extLst>
                </a:gridCol>
                <a:gridCol w="748333">
                  <a:extLst>
                    <a:ext uri="{9D8B030D-6E8A-4147-A177-3AD203B41FA5}">
                      <a16:colId xmlns:a16="http://schemas.microsoft.com/office/drawing/2014/main" val="1130439544"/>
                    </a:ext>
                  </a:extLst>
                </a:gridCol>
              </a:tblGrid>
              <a:tr h="670881">
                <a:tc>
                  <a:txBody>
                    <a:bodyPr/>
                    <a:lstStyle/>
                    <a:p>
                      <a:pPr algn="ctr" fontAlgn="ctr"/>
                      <a:r>
                        <a:rPr lang="fr-CH" sz="900" b="1" i="0" u="none" strike="noStrike" dirty="0">
                          <a:solidFill>
                            <a:srgbClr val="000000"/>
                          </a:solidFill>
                          <a:effectLst/>
                          <a:latin typeface="Calibri" panose="020F0502020204030204" pitchFamily="34" charset="0"/>
                        </a:rPr>
                        <a:t>BITUMEN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9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900" b="0" i="0" u="none" strike="noStrike" dirty="0" err="1">
                          <a:solidFill>
                            <a:srgbClr val="000000"/>
                          </a:solidFill>
                          <a:effectLst/>
                          <a:latin typeface="Calibri" panose="020F0502020204030204" pitchFamily="34" charset="0"/>
                        </a:rPr>
                        <a:t>Hedge</a:t>
                      </a:r>
                      <a:r>
                        <a:rPr lang="fr-CH" sz="900" b="0" i="0" u="none" strike="noStrike" dirty="0">
                          <a:solidFill>
                            <a:srgbClr val="000000"/>
                          </a:solidFill>
                          <a:effectLst/>
                          <a:latin typeface="Calibri" panose="020F0502020204030204" pitchFamily="34" charset="0"/>
                        </a:rPr>
                        <a:t> Reference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900" b="0" i="0" u="none" strike="noStrike" dirty="0" err="1">
                          <a:solidFill>
                            <a:srgbClr val="000000"/>
                          </a:solidFill>
                          <a:effectLst/>
                          <a:latin typeface="Calibri" panose="020F0502020204030204" pitchFamily="34" charset="0"/>
                        </a:rPr>
                        <a:t>Hedged</a:t>
                      </a:r>
                      <a:r>
                        <a:rPr lang="fr-CH" sz="900" b="0" i="0" u="none" strike="noStrike" dirty="0">
                          <a:solidFill>
                            <a:srgbClr val="000000"/>
                          </a:solidFill>
                          <a:effectLst/>
                          <a:latin typeface="Calibri" panose="020F0502020204030204" pitchFamily="34" charset="0"/>
                        </a:rPr>
                        <a:t> </a:t>
                      </a:r>
                    </a:p>
                    <a:p>
                      <a:pPr algn="ctr" fontAlgn="ctr"/>
                      <a:r>
                        <a:rPr lang="fr-CH" sz="900" b="0" i="0" u="none" strike="noStrike" dirty="0">
                          <a:solidFill>
                            <a:srgbClr val="000000"/>
                          </a:solidFill>
                          <a:effectLst/>
                          <a:latin typeface="Calibri" panose="020F0502020204030204" pitchFamily="34" charset="0"/>
                        </a:rPr>
                        <a:t>(MT)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err="1">
                          <a:solidFill>
                            <a:srgbClr val="000000"/>
                          </a:solidFill>
                          <a:effectLst/>
                          <a:latin typeface="Calibri" panose="020F0502020204030204" pitchFamily="34" charset="0"/>
                        </a:rPr>
                        <a:t>Exposure</a:t>
                      </a:r>
                      <a:r>
                        <a:rPr lang="fr-CH" sz="900" b="0" i="0" u="none" strike="noStrike" dirty="0">
                          <a:solidFill>
                            <a:srgbClr val="000000"/>
                          </a:solidFill>
                          <a:effectLst/>
                          <a:latin typeface="Calibri" panose="020F0502020204030204" pitchFamily="34" charset="0"/>
                        </a:rPr>
                        <a:t> (MT)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900" b="0" i="0" u="none" strike="noStrike" dirty="0" err="1">
                          <a:solidFill>
                            <a:srgbClr val="000000"/>
                          </a:solidFill>
                          <a:effectLst/>
                          <a:latin typeface="Calibri" panose="020F0502020204030204" pitchFamily="34" charset="0"/>
                        </a:rPr>
                        <a:t>Hedge</a:t>
                      </a:r>
                      <a:r>
                        <a:rPr lang="fr-CH" sz="900" b="0" i="0" u="none" strike="noStrike" dirty="0">
                          <a:solidFill>
                            <a:srgbClr val="000000"/>
                          </a:solidFill>
                          <a:effectLst/>
                          <a:latin typeface="Calibri" panose="020F0502020204030204" pitchFamily="34" charset="0"/>
                        </a:rPr>
                        <a: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900" b="0" i="0" u="none" strike="noStrike" dirty="0">
                          <a:solidFill>
                            <a:srgbClr val="000000"/>
                          </a:solidFill>
                          <a:effectLst/>
                          <a:latin typeface="Calibri" panose="020F0502020204030204"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Purchase price as of February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Average </a:t>
                      </a:r>
                      <a:r>
                        <a:rPr lang="en-US" sz="900" b="0" i="0" u="none" strike="noStrike" dirty="0" err="1">
                          <a:solidFill>
                            <a:srgbClr val="000000"/>
                          </a:solidFill>
                          <a:effectLst/>
                          <a:latin typeface="Calibri" panose="020F0502020204030204" pitchFamily="34" charset="0"/>
                        </a:rPr>
                        <a:t>pruchase</a:t>
                      </a:r>
                      <a:r>
                        <a:rPr lang="en-US" sz="900" b="0" i="0" u="none" strike="noStrike" dirty="0">
                          <a:solidFill>
                            <a:srgbClr val="000000"/>
                          </a:solidFill>
                          <a:effectLst/>
                          <a:latin typeface="Calibri" panose="020F0502020204030204" pitchFamily="34" charset="0"/>
                        </a:rPr>
                        <a:t> price of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Last year purchase price (February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900" b="0" i="0" u="none" strike="noStrike" dirty="0">
                          <a:solidFill>
                            <a:srgbClr val="000000"/>
                          </a:solidFill>
                          <a:effectLst/>
                          <a:latin typeface="Calibri" panose="020F0502020204030204" pitchFamily="34" charset="0"/>
                        </a:rPr>
                        <a:t>Performance </a:t>
                      </a:r>
                      <a:r>
                        <a:rPr lang="fr-CH" sz="900" b="0" i="0" u="none" strike="noStrike" dirty="0" err="1">
                          <a:solidFill>
                            <a:srgbClr val="000000"/>
                          </a:solidFill>
                          <a:effectLst/>
                          <a:latin typeface="Calibri" panose="020F0502020204030204" pitchFamily="34" charset="0"/>
                        </a:rPr>
                        <a:t>compared</a:t>
                      </a:r>
                      <a:r>
                        <a:rPr lang="fr-CH" sz="900" b="0" i="0" u="none" strike="noStrike" dirty="0">
                          <a:solidFill>
                            <a:srgbClr val="000000"/>
                          </a:solidFill>
                          <a:effectLst/>
                          <a:latin typeface="Calibri" panose="020F0502020204030204" pitchFamily="34" charset="0"/>
                        </a:rPr>
                        <a:t> to </a:t>
                      </a:r>
                    </a:p>
                    <a:p>
                      <a:pPr algn="ctr" fontAlgn="ctr"/>
                      <a:r>
                        <a:rPr lang="fr-CH" sz="900" b="0" i="0" u="none" strike="noStrike" dirty="0">
                          <a:solidFill>
                            <a:srgbClr val="000000"/>
                          </a:solidFill>
                          <a:effectLst/>
                          <a:latin typeface="Calibri" panose="020F0502020204030204" pitchFamily="34" charset="0"/>
                        </a:rPr>
                        <a:t>Budget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800" b="0" i="0" u="none" strike="noStrike" dirty="0">
                          <a:solidFill>
                            <a:srgbClr val="595959"/>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Performance compared to Average of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800" b="0" i="0" u="none" strike="noStrike" dirty="0">
                          <a:solidFill>
                            <a:srgbClr val="595959"/>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Performance compared to Last year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58209805"/>
                  </a:ext>
                </a:extLst>
              </a:tr>
              <a:tr h="70434">
                <a:tc>
                  <a:txBody>
                    <a:bodyPr/>
                    <a:lstStyle/>
                    <a:p>
                      <a:pPr algn="l" fontAlgn="b"/>
                      <a:r>
                        <a:rPr lang="fr-CH" sz="100" b="1"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1"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436851"/>
                  </a:ext>
                </a:extLst>
              </a:tr>
              <a:tr h="241452">
                <a:tc>
                  <a:txBody>
                    <a:bodyPr/>
                    <a:lstStyle/>
                    <a:p>
                      <a:pPr algn="ctr" fontAlgn="ctr"/>
                      <a:r>
                        <a:rPr lang="fr-CH" sz="1100" b="0" i="0" u="none" strike="noStrike" dirty="0" err="1">
                          <a:solidFill>
                            <a:srgbClr val="000000"/>
                          </a:solidFill>
                          <a:effectLst/>
                          <a:latin typeface="Calibri" panose="020F0502020204030204" pitchFamily="34" charset="0"/>
                        </a:rPr>
                        <a:t>Russia</a:t>
                      </a:r>
                      <a:endParaRPr lang="fr-CH"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5 468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21 166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100" b="0" i="0" u="none" strike="noStrike" dirty="0">
                          <a:solidFill>
                            <a:srgbClr val="000000"/>
                          </a:solidFill>
                          <a:effectLst/>
                          <a:latin typeface="Calibri" panose="020F0502020204030204" pitchFamily="34" charset="0"/>
                        </a:rPr>
                        <a:t>26%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15 576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17 210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16 219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9 776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-10,5%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-6,1%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FF0000"/>
                          </a:solidFill>
                          <a:effectLst/>
                          <a:latin typeface="Calibri" panose="020F0502020204030204" pitchFamily="34" charset="0"/>
                        </a:rPr>
                        <a:t>-76,0%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7690573"/>
                  </a:ext>
                </a:extLst>
              </a:tr>
              <a:tr h="70434">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CH" sz="100" b="0" i="0" u="none" strike="noStrike" dirty="0">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CH" sz="100" b="0" i="0" u="none" strike="noStrike" dirty="0">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CH" sz="100" b="0" i="0" u="none" strike="noStrike" dirty="0">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CH"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CH"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CH"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CH"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038943"/>
                  </a:ext>
                </a:extLst>
              </a:tr>
              <a:tr h="241452">
                <a:tc>
                  <a:txBody>
                    <a:bodyPr/>
                    <a:lstStyle/>
                    <a:p>
                      <a:pPr algn="ctr" fontAlgn="ctr"/>
                      <a:r>
                        <a:rPr lang="fr-CH" sz="1100" b="0" i="0" u="none" strike="noStrike">
                          <a:solidFill>
                            <a:srgbClr val="000000"/>
                          </a:solidFill>
                          <a:effectLst/>
                          <a:latin typeface="Calibri" panose="020F0502020204030204" pitchFamily="34" charset="0"/>
                        </a:rPr>
                        <a:t>Turkey</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6 578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26 662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100" b="0" i="0" u="none" strike="noStrike" dirty="0">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2 850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3 048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3 016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2 070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-7,0%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-1,1%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FF0000"/>
                          </a:solidFill>
                          <a:effectLst/>
                          <a:latin typeface="Calibri" panose="020F0502020204030204" pitchFamily="34" charset="0"/>
                        </a:rPr>
                        <a:t>-47,2%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4996956"/>
                  </a:ext>
                </a:extLst>
              </a:tr>
              <a:tr h="70434">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2362258"/>
                  </a:ext>
                </a:extLst>
              </a:tr>
              <a:tr h="241452">
                <a:tc>
                  <a:txBody>
                    <a:bodyPr/>
                    <a:lstStyle/>
                    <a:p>
                      <a:pPr algn="ctr" fontAlgn="ctr"/>
                      <a:r>
                        <a:rPr lang="fr-CH" sz="1100" b="0" i="0" u="none" strike="noStrike">
                          <a:solidFill>
                            <a:srgbClr val="000000"/>
                          </a:solidFill>
                          <a:effectLst/>
                          <a:latin typeface="Calibri" panose="020F0502020204030204" pitchFamily="34" charset="0"/>
                        </a:rPr>
                        <a:t>Poland</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3 319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13 023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1 400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1 397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1 366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1 315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B050"/>
                          </a:solidFill>
                          <a:effectLst/>
                          <a:latin typeface="Calibri" panose="020F0502020204030204" pitchFamily="34" charset="0"/>
                        </a:rPr>
                        <a:t>0,2%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FF0000"/>
                          </a:solidFill>
                          <a:effectLst/>
                          <a:latin typeface="Calibri" panose="020F0502020204030204" pitchFamily="34" charset="0"/>
                        </a:rPr>
                        <a:t>-2,2%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FF0000"/>
                          </a:solidFill>
                          <a:effectLst/>
                          <a:latin typeface="Calibri" panose="020F0502020204030204" pitchFamily="34" charset="0"/>
                        </a:rPr>
                        <a:t>-6,2%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4545887"/>
                  </a:ext>
                </a:extLst>
              </a:tr>
              <a:tr h="70434">
                <a:tc>
                  <a:txBody>
                    <a:bodyPr/>
                    <a:lstStyle/>
                    <a:p>
                      <a:pPr algn="ctr" fontAlgn="ctr"/>
                      <a:r>
                        <a:rPr lang="fr-CH" sz="2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200" b="1"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2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2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2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2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2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2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2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2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2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2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2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2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2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2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2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2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2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2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2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2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4744747"/>
                  </a:ext>
                </a:extLst>
              </a:tr>
              <a:tr h="241452">
                <a:tc>
                  <a:txBody>
                    <a:bodyPr/>
                    <a:lstStyle/>
                    <a:p>
                      <a:pPr algn="ctr" fontAlgn="ctr"/>
                      <a:r>
                        <a:rPr lang="fr-CH" sz="1100" b="0" i="0" u="none" strike="noStrike">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1 570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5 348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100" b="0" i="0" u="none" strike="noStrike">
                          <a:solidFill>
                            <a:srgbClr val="000000"/>
                          </a:solidFill>
                          <a:effectLst/>
                          <a:latin typeface="Calibri" panose="020F0502020204030204" pitchFamily="34" charset="0"/>
                        </a:rPr>
                        <a:t>29%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413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387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371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407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B050"/>
                          </a:solidFill>
                          <a:effectLst/>
                          <a:latin typeface="Calibri" panose="020F0502020204030204" pitchFamily="34" charset="0"/>
                        </a:rPr>
                        <a:t>6,2%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-4,4%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00B050"/>
                          </a:solidFill>
                          <a:effectLst/>
                          <a:latin typeface="Calibri" panose="020F0502020204030204" pitchFamily="34" charset="0"/>
                        </a:rPr>
                        <a:t>4,8%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7064798"/>
                  </a:ext>
                </a:extLst>
              </a:tr>
              <a:tr h="70434">
                <a:tc>
                  <a:txBody>
                    <a:bodyPr/>
                    <a:lstStyle/>
                    <a:p>
                      <a:pPr algn="ctr" fontAlgn="ctr"/>
                      <a:r>
                        <a:rPr lang="fr-CH"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111473"/>
                  </a:ext>
                </a:extLst>
              </a:tr>
              <a:tr h="241452">
                <a:tc>
                  <a:txBody>
                    <a:bodyPr/>
                    <a:lstStyle/>
                    <a:p>
                      <a:pPr algn="ctr" fontAlgn="ctr"/>
                      <a:r>
                        <a:rPr lang="fr-CH" sz="1100" b="0" i="0" u="none" strike="noStrike">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1 265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5 185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100" b="0" i="0" u="none" strike="noStrike">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1 970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1 654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1 685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1 808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B050"/>
                          </a:solidFill>
                          <a:effectLst/>
                          <a:latin typeface="Calibri" panose="020F0502020204030204" pitchFamily="34" charset="0"/>
                        </a:rPr>
                        <a:t>16,1%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B050"/>
                          </a:solidFill>
                          <a:effectLst/>
                          <a:latin typeface="Calibri" panose="020F0502020204030204" pitchFamily="34" charset="0"/>
                        </a:rPr>
                        <a:t>1,9%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B050"/>
                          </a:solidFill>
                          <a:effectLst/>
                          <a:latin typeface="Calibri" panose="020F0502020204030204" pitchFamily="34" charset="0"/>
                        </a:rPr>
                        <a:t>8,5%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7460502"/>
                  </a:ext>
                </a:extLst>
              </a:tr>
              <a:tr h="70434">
                <a:tc>
                  <a:txBody>
                    <a:bodyPr/>
                    <a:lstStyle/>
                    <a:p>
                      <a:pPr algn="ctr" fontAlgn="ctr"/>
                      <a:r>
                        <a:rPr lang="fr-CH"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CH" sz="100" b="0" i="0" u="none" strike="noStrike" dirty="0">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 b="0" i="0" u="none" strike="noStrike" dirty="0">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CH"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551853"/>
                  </a:ext>
                </a:extLst>
              </a:tr>
              <a:tr h="241452">
                <a:tc>
                  <a:txBody>
                    <a:bodyPr/>
                    <a:lstStyle/>
                    <a:p>
                      <a:pPr algn="ctr" fontAlgn="ctr"/>
                      <a:r>
                        <a:rPr lang="fr-CH" sz="1100" b="0" i="0" u="none" strike="noStrike">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2 749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100" b="0" i="0" u="none" strike="noStrike">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2 740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2 789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2 820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100" b="0" i="0" u="none" strike="noStrike" dirty="0">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2 447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-1,8%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00B050"/>
                          </a:solidFill>
                          <a:effectLst/>
                          <a:latin typeface="Calibri" panose="020F0502020204030204" pitchFamily="34" charset="0"/>
                        </a:rPr>
                        <a:t>1,1%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50" b="0" i="0" u="none" strike="noStrike" dirty="0">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100" b="0" i="0" u="none" strike="noStrike" dirty="0">
                          <a:solidFill>
                            <a:srgbClr val="FF0000"/>
                          </a:solidFill>
                          <a:effectLst/>
                          <a:latin typeface="Calibri" panose="020F0502020204030204" pitchFamily="34" charset="0"/>
                        </a:rPr>
                        <a:t>-14,0%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6234424"/>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9" name="Tableau 8">
            <a:extLst>
              <a:ext uri="{FF2B5EF4-FFF2-40B4-BE49-F238E27FC236}">
                <a16:creationId xmlns:a16="http://schemas.microsoft.com/office/drawing/2014/main" id="{285BC094-8C5B-4984-A3B6-E4C261FC38D1}"/>
              </a:ext>
            </a:extLst>
          </p:cNvPr>
          <p:cNvGraphicFramePr>
            <a:graphicFrameLocks noGrp="1"/>
          </p:cNvGraphicFramePr>
          <p:nvPr>
            <p:extLst>
              <p:ext uri="{D42A27DB-BD31-4B8C-83A1-F6EECF244321}">
                <p14:modId xmlns:p14="http://schemas.microsoft.com/office/powerpoint/2010/main" val="2149578351"/>
              </p:ext>
            </p:extLst>
          </p:nvPr>
        </p:nvGraphicFramePr>
        <p:xfrm>
          <a:off x="73403" y="1053102"/>
          <a:ext cx="9036000" cy="3780000"/>
        </p:xfrm>
        <a:graphic>
          <a:graphicData uri="http://schemas.openxmlformats.org/drawingml/2006/table">
            <a:tbl>
              <a:tblPr/>
              <a:tblGrid>
                <a:gridCol w="612000">
                  <a:extLst>
                    <a:ext uri="{9D8B030D-6E8A-4147-A177-3AD203B41FA5}">
                      <a16:colId xmlns:a16="http://schemas.microsoft.com/office/drawing/2014/main" val="1780807235"/>
                    </a:ext>
                  </a:extLst>
                </a:gridCol>
                <a:gridCol w="720000">
                  <a:extLst>
                    <a:ext uri="{9D8B030D-6E8A-4147-A177-3AD203B41FA5}">
                      <a16:colId xmlns:a16="http://schemas.microsoft.com/office/drawing/2014/main" val="3645544095"/>
                    </a:ext>
                  </a:extLst>
                </a:gridCol>
                <a:gridCol w="612000">
                  <a:extLst>
                    <a:ext uri="{9D8B030D-6E8A-4147-A177-3AD203B41FA5}">
                      <a16:colId xmlns:a16="http://schemas.microsoft.com/office/drawing/2014/main" val="3837229820"/>
                    </a:ext>
                  </a:extLst>
                </a:gridCol>
                <a:gridCol w="612000">
                  <a:extLst>
                    <a:ext uri="{9D8B030D-6E8A-4147-A177-3AD203B41FA5}">
                      <a16:colId xmlns:a16="http://schemas.microsoft.com/office/drawing/2014/main" val="1402991147"/>
                    </a:ext>
                  </a:extLst>
                </a:gridCol>
                <a:gridCol w="612000">
                  <a:extLst>
                    <a:ext uri="{9D8B030D-6E8A-4147-A177-3AD203B41FA5}">
                      <a16:colId xmlns:a16="http://schemas.microsoft.com/office/drawing/2014/main" val="1759985497"/>
                    </a:ext>
                  </a:extLst>
                </a:gridCol>
                <a:gridCol w="612000">
                  <a:extLst>
                    <a:ext uri="{9D8B030D-6E8A-4147-A177-3AD203B41FA5}">
                      <a16:colId xmlns:a16="http://schemas.microsoft.com/office/drawing/2014/main" val="2818104696"/>
                    </a:ext>
                  </a:extLst>
                </a:gridCol>
                <a:gridCol w="684000">
                  <a:extLst>
                    <a:ext uri="{9D8B030D-6E8A-4147-A177-3AD203B41FA5}">
                      <a16:colId xmlns:a16="http://schemas.microsoft.com/office/drawing/2014/main" val="2280211729"/>
                    </a:ext>
                  </a:extLst>
                </a:gridCol>
                <a:gridCol w="576000">
                  <a:extLst>
                    <a:ext uri="{9D8B030D-6E8A-4147-A177-3AD203B41FA5}">
                      <a16:colId xmlns:a16="http://schemas.microsoft.com/office/drawing/2014/main" val="2314635196"/>
                    </a:ext>
                  </a:extLst>
                </a:gridCol>
                <a:gridCol w="576000">
                  <a:extLst>
                    <a:ext uri="{9D8B030D-6E8A-4147-A177-3AD203B41FA5}">
                      <a16:colId xmlns:a16="http://schemas.microsoft.com/office/drawing/2014/main" val="3600503071"/>
                    </a:ext>
                  </a:extLst>
                </a:gridCol>
                <a:gridCol w="720000">
                  <a:extLst>
                    <a:ext uri="{9D8B030D-6E8A-4147-A177-3AD203B41FA5}">
                      <a16:colId xmlns:a16="http://schemas.microsoft.com/office/drawing/2014/main" val="2009173625"/>
                    </a:ext>
                  </a:extLst>
                </a:gridCol>
                <a:gridCol w="756000">
                  <a:extLst>
                    <a:ext uri="{9D8B030D-6E8A-4147-A177-3AD203B41FA5}">
                      <a16:colId xmlns:a16="http://schemas.microsoft.com/office/drawing/2014/main" val="1622624506"/>
                    </a:ext>
                  </a:extLst>
                </a:gridCol>
                <a:gridCol w="720000">
                  <a:extLst>
                    <a:ext uri="{9D8B030D-6E8A-4147-A177-3AD203B41FA5}">
                      <a16:colId xmlns:a16="http://schemas.microsoft.com/office/drawing/2014/main" val="2903218308"/>
                    </a:ext>
                  </a:extLst>
                </a:gridCol>
                <a:gridCol w="612000">
                  <a:extLst>
                    <a:ext uri="{9D8B030D-6E8A-4147-A177-3AD203B41FA5}">
                      <a16:colId xmlns:a16="http://schemas.microsoft.com/office/drawing/2014/main" val="1246079073"/>
                    </a:ext>
                  </a:extLst>
                </a:gridCol>
                <a:gridCol w="612000">
                  <a:extLst>
                    <a:ext uri="{9D8B030D-6E8A-4147-A177-3AD203B41FA5}">
                      <a16:colId xmlns:a16="http://schemas.microsoft.com/office/drawing/2014/main" val="308279552"/>
                    </a:ext>
                  </a:extLst>
                </a:gridCol>
              </a:tblGrid>
              <a:tr h="180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Period</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Quantity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Traded Swap price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MTM Index € 26/02/2021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Result</a:t>
                      </a:r>
                      <a:r>
                        <a:rPr lang="fr-FR" sz="800" b="1" i="0" u="none" strike="noStrike" dirty="0">
                          <a:solidFill>
                            <a:srgbClr val="000000"/>
                          </a:solidFill>
                          <a:effectLst/>
                          <a:latin typeface="Arial" panose="020B0604020202020204" pitchFamily="34" charset="0"/>
                        </a:rPr>
                        <a:t> in K€</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368871454"/>
                  </a:ext>
                </a:extLst>
              </a:tr>
              <a:tr h="180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a:t>
                      </a:r>
                      <a:r>
                        <a:rPr lang="fr-FR" sz="800" b="1" i="0" u="none" strike="noStrike" dirty="0" err="1">
                          <a:solidFill>
                            <a:srgbClr val="000000"/>
                          </a:solidFill>
                          <a:effectLst/>
                          <a:latin typeface="Arial" panose="020B0604020202020204" pitchFamily="34" charset="0"/>
                        </a:rPr>
                        <a:t>February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259655104"/>
                  </a:ext>
                </a:extLst>
              </a:tr>
              <a:tr h="180000">
                <a:tc>
                  <a:txBody>
                    <a:bodyPr/>
                    <a:lstStyle/>
                    <a:p>
                      <a:pPr algn="ctr" fontAlgn="b"/>
                      <a:r>
                        <a:rPr lang="fr-FR" sz="800" b="0" i="0" u="none" strike="noStrike" dirty="0">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40,93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1957756"/>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46,21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4385580"/>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52,68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2886011"/>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36,62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1162295"/>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42,83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3638074"/>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51,09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51,44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5161502"/>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50,65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8446908"/>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39,07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9247470"/>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1 950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51,34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4148212"/>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53,15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8368350"/>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31,63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3385027"/>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31,54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91700979"/>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51,53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1667603"/>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51,09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45,37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8211316"/>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50,68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7253764"/>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50,33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1441009"/>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28,86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2407265"/>
                  </a:ext>
                </a:extLst>
              </a:tr>
              <a:tr h="1800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FF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188647"/>
                  </a:ext>
                </a:extLst>
              </a:tr>
              <a:tr h="180000">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BNP</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41 000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35,30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FF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654</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58857662"/>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8" name="Tableau 7">
            <a:extLst>
              <a:ext uri="{FF2B5EF4-FFF2-40B4-BE49-F238E27FC236}">
                <a16:creationId xmlns:a16="http://schemas.microsoft.com/office/drawing/2014/main" id="{441E2D74-756B-46AD-9233-3FD5BDC67E4A}"/>
              </a:ext>
            </a:extLst>
          </p:cNvPr>
          <p:cNvGraphicFramePr>
            <a:graphicFrameLocks noGrp="1"/>
          </p:cNvGraphicFramePr>
          <p:nvPr>
            <p:extLst>
              <p:ext uri="{D42A27DB-BD31-4B8C-83A1-F6EECF244321}">
                <p14:modId xmlns:p14="http://schemas.microsoft.com/office/powerpoint/2010/main" val="3955770195"/>
              </p:ext>
            </p:extLst>
          </p:nvPr>
        </p:nvGraphicFramePr>
        <p:xfrm>
          <a:off x="74652" y="1053102"/>
          <a:ext cx="9034751" cy="5760000"/>
        </p:xfrm>
        <a:graphic>
          <a:graphicData uri="http://schemas.openxmlformats.org/drawingml/2006/table">
            <a:tbl>
              <a:tblPr/>
              <a:tblGrid>
                <a:gridCol w="612000">
                  <a:extLst>
                    <a:ext uri="{9D8B030D-6E8A-4147-A177-3AD203B41FA5}">
                      <a16:colId xmlns:a16="http://schemas.microsoft.com/office/drawing/2014/main" val="4240556665"/>
                    </a:ext>
                  </a:extLst>
                </a:gridCol>
                <a:gridCol w="720000">
                  <a:extLst>
                    <a:ext uri="{9D8B030D-6E8A-4147-A177-3AD203B41FA5}">
                      <a16:colId xmlns:a16="http://schemas.microsoft.com/office/drawing/2014/main" val="136883740"/>
                    </a:ext>
                  </a:extLst>
                </a:gridCol>
                <a:gridCol w="612000">
                  <a:extLst>
                    <a:ext uri="{9D8B030D-6E8A-4147-A177-3AD203B41FA5}">
                      <a16:colId xmlns:a16="http://schemas.microsoft.com/office/drawing/2014/main" val="1330263097"/>
                    </a:ext>
                  </a:extLst>
                </a:gridCol>
                <a:gridCol w="612000">
                  <a:extLst>
                    <a:ext uri="{9D8B030D-6E8A-4147-A177-3AD203B41FA5}">
                      <a16:colId xmlns:a16="http://schemas.microsoft.com/office/drawing/2014/main" val="3109759018"/>
                    </a:ext>
                  </a:extLst>
                </a:gridCol>
                <a:gridCol w="612000">
                  <a:extLst>
                    <a:ext uri="{9D8B030D-6E8A-4147-A177-3AD203B41FA5}">
                      <a16:colId xmlns:a16="http://schemas.microsoft.com/office/drawing/2014/main" val="1960689088"/>
                    </a:ext>
                  </a:extLst>
                </a:gridCol>
                <a:gridCol w="612000">
                  <a:extLst>
                    <a:ext uri="{9D8B030D-6E8A-4147-A177-3AD203B41FA5}">
                      <a16:colId xmlns:a16="http://schemas.microsoft.com/office/drawing/2014/main" val="574200830"/>
                    </a:ext>
                  </a:extLst>
                </a:gridCol>
                <a:gridCol w="682751">
                  <a:extLst>
                    <a:ext uri="{9D8B030D-6E8A-4147-A177-3AD203B41FA5}">
                      <a16:colId xmlns:a16="http://schemas.microsoft.com/office/drawing/2014/main" val="1812685071"/>
                    </a:ext>
                  </a:extLst>
                </a:gridCol>
                <a:gridCol w="576000">
                  <a:extLst>
                    <a:ext uri="{9D8B030D-6E8A-4147-A177-3AD203B41FA5}">
                      <a16:colId xmlns:a16="http://schemas.microsoft.com/office/drawing/2014/main" val="2362664260"/>
                    </a:ext>
                  </a:extLst>
                </a:gridCol>
                <a:gridCol w="576000">
                  <a:extLst>
                    <a:ext uri="{9D8B030D-6E8A-4147-A177-3AD203B41FA5}">
                      <a16:colId xmlns:a16="http://schemas.microsoft.com/office/drawing/2014/main" val="1306594454"/>
                    </a:ext>
                  </a:extLst>
                </a:gridCol>
                <a:gridCol w="720000">
                  <a:extLst>
                    <a:ext uri="{9D8B030D-6E8A-4147-A177-3AD203B41FA5}">
                      <a16:colId xmlns:a16="http://schemas.microsoft.com/office/drawing/2014/main" val="1912066361"/>
                    </a:ext>
                  </a:extLst>
                </a:gridCol>
                <a:gridCol w="756000">
                  <a:extLst>
                    <a:ext uri="{9D8B030D-6E8A-4147-A177-3AD203B41FA5}">
                      <a16:colId xmlns:a16="http://schemas.microsoft.com/office/drawing/2014/main" val="3601761232"/>
                    </a:ext>
                  </a:extLst>
                </a:gridCol>
                <a:gridCol w="720000">
                  <a:extLst>
                    <a:ext uri="{9D8B030D-6E8A-4147-A177-3AD203B41FA5}">
                      <a16:colId xmlns:a16="http://schemas.microsoft.com/office/drawing/2014/main" val="297586143"/>
                    </a:ext>
                  </a:extLst>
                </a:gridCol>
                <a:gridCol w="612000">
                  <a:extLst>
                    <a:ext uri="{9D8B030D-6E8A-4147-A177-3AD203B41FA5}">
                      <a16:colId xmlns:a16="http://schemas.microsoft.com/office/drawing/2014/main" val="502310385"/>
                    </a:ext>
                  </a:extLst>
                </a:gridCol>
                <a:gridCol w="612000">
                  <a:extLst>
                    <a:ext uri="{9D8B030D-6E8A-4147-A177-3AD203B41FA5}">
                      <a16:colId xmlns:a16="http://schemas.microsoft.com/office/drawing/2014/main" val="404306343"/>
                    </a:ext>
                  </a:extLst>
                </a:gridCol>
              </a:tblGrid>
              <a:tr h="180000">
                <a:tc rowSpan="2">
                  <a:txBody>
                    <a:bodyPr/>
                    <a:lstStyle/>
                    <a:p>
                      <a:pPr algn="ctr" fontAlgn="ctr"/>
                      <a:r>
                        <a:rPr lang="fr-FR" sz="800" b="1" i="0" u="none" strike="noStrike">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Underlying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Period</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Quantity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Traded Swap price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MTM Index € 26/02/2021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Result</a:t>
                      </a:r>
                      <a:r>
                        <a:rPr lang="fr-FR" sz="800" b="1" i="0" u="none" strike="noStrike" dirty="0">
                          <a:solidFill>
                            <a:srgbClr val="000000"/>
                          </a:solidFill>
                          <a:effectLst/>
                          <a:latin typeface="Arial" panose="020B0604020202020204" pitchFamily="34" charset="0"/>
                        </a:rPr>
                        <a:t> in K€</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979286521"/>
                  </a:ext>
                </a:extLst>
              </a:tr>
              <a:tr h="180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a:t>
                      </a:r>
                      <a:r>
                        <a:rPr lang="fr-FR" sz="800" b="1" i="0" u="none" strike="noStrike" dirty="0" err="1">
                          <a:solidFill>
                            <a:srgbClr val="000000"/>
                          </a:solidFill>
                          <a:effectLst/>
                          <a:latin typeface="Arial" panose="020B0604020202020204" pitchFamily="34" charset="0"/>
                        </a:rPr>
                        <a:t>February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24535970"/>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41,04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6892828"/>
                  </a:ext>
                </a:extLst>
              </a:tr>
              <a:tr h="180000">
                <a:tc>
                  <a:txBody>
                    <a:bodyPr/>
                    <a:lstStyle/>
                    <a:p>
                      <a:pPr algn="ctr" fontAlgn="b"/>
                      <a:r>
                        <a:rPr lang="fr-FR" sz="800" b="0" i="0" u="none" strike="noStrike" dirty="0">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45,57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2979937"/>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36,03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7948624"/>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36,11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1775305"/>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4857270"/>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50,64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000887"/>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40,92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3812665"/>
                  </a:ext>
                </a:extLst>
              </a:tr>
              <a:tr h="180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51,41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50,01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38,46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6692634"/>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1 950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51,34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1687488"/>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53,15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1998362"/>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31,68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6719026"/>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31,58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7731250"/>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3517434"/>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51,07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45,40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6938131"/>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50,68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83740432"/>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50,33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35,24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1653232"/>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49,99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28,89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9305470"/>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51,34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39,27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3910811"/>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53,15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47,51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2253552"/>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52,82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39,26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9608186"/>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3 500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39,38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4644969"/>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52,35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46,52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4809071"/>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57,92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034734"/>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47,58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7020630"/>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52,01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46,17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4768102"/>
                  </a:ext>
                </a:extLst>
              </a:tr>
              <a:tr h="180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41,27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38,39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1458530"/>
                  </a:ext>
                </a:extLst>
              </a:tr>
              <a:tr h="1800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410760"/>
                  </a:ext>
                </a:extLst>
              </a:tr>
              <a:tr h="180000">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NATIXIS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77 600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37,34</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1 052</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33863143"/>
                  </a:ext>
                </a:extLst>
              </a:tr>
              <a:tr h="180000">
                <a:tc>
                  <a:txBody>
                    <a:bodyPr/>
                    <a:lstStyle/>
                    <a:p>
                      <a:pPr algn="l"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46182"/>
                  </a:ext>
                </a:extLst>
              </a:tr>
              <a:tr h="180000">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TOTAL</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118 600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barils</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36,53</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1 706</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27920632"/>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4803559"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de mars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6" name="Tableau 5">
            <a:extLst>
              <a:ext uri="{FF2B5EF4-FFF2-40B4-BE49-F238E27FC236}">
                <a16:creationId xmlns:a16="http://schemas.microsoft.com/office/drawing/2014/main" id="{A00D4314-577A-4311-9DEF-D16E2B06A8BC}"/>
              </a:ext>
            </a:extLst>
          </p:cNvPr>
          <p:cNvGraphicFramePr>
            <a:graphicFrameLocks noGrp="1"/>
          </p:cNvGraphicFramePr>
          <p:nvPr>
            <p:extLst>
              <p:ext uri="{D42A27DB-BD31-4B8C-83A1-F6EECF244321}">
                <p14:modId xmlns:p14="http://schemas.microsoft.com/office/powerpoint/2010/main" val="4174741853"/>
              </p:ext>
            </p:extLst>
          </p:nvPr>
        </p:nvGraphicFramePr>
        <p:xfrm>
          <a:off x="52881" y="1217919"/>
          <a:ext cx="9038232" cy="4817839"/>
        </p:xfrm>
        <a:graphic>
          <a:graphicData uri="http://schemas.openxmlformats.org/drawingml/2006/table">
            <a:tbl>
              <a:tblPr/>
              <a:tblGrid>
                <a:gridCol w="576000">
                  <a:extLst>
                    <a:ext uri="{9D8B030D-6E8A-4147-A177-3AD203B41FA5}">
                      <a16:colId xmlns:a16="http://schemas.microsoft.com/office/drawing/2014/main" val="1612657696"/>
                    </a:ext>
                  </a:extLst>
                </a:gridCol>
                <a:gridCol w="1080000">
                  <a:extLst>
                    <a:ext uri="{9D8B030D-6E8A-4147-A177-3AD203B41FA5}">
                      <a16:colId xmlns:a16="http://schemas.microsoft.com/office/drawing/2014/main" val="3694439144"/>
                    </a:ext>
                  </a:extLst>
                </a:gridCol>
                <a:gridCol w="540000">
                  <a:extLst>
                    <a:ext uri="{9D8B030D-6E8A-4147-A177-3AD203B41FA5}">
                      <a16:colId xmlns:a16="http://schemas.microsoft.com/office/drawing/2014/main" val="3095022316"/>
                    </a:ext>
                  </a:extLst>
                </a:gridCol>
                <a:gridCol w="540000">
                  <a:extLst>
                    <a:ext uri="{9D8B030D-6E8A-4147-A177-3AD203B41FA5}">
                      <a16:colId xmlns:a16="http://schemas.microsoft.com/office/drawing/2014/main" val="2767171560"/>
                    </a:ext>
                  </a:extLst>
                </a:gridCol>
                <a:gridCol w="540000">
                  <a:extLst>
                    <a:ext uri="{9D8B030D-6E8A-4147-A177-3AD203B41FA5}">
                      <a16:colId xmlns:a16="http://schemas.microsoft.com/office/drawing/2014/main" val="1575714030"/>
                    </a:ext>
                  </a:extLst>
                </a:gridCol>
                <a:gridCol w="540000">
                  <a:extLst>
                    <a:ext uri="{9D8B030D-6E8A-4147-A177-3AD203B41FA5}">
                      <a16:colId xmlns:a16="http://schemas.microsoft.com/office/drawing/2014/main" val="411943363"/>
                    </a:ext>
                  </a:extLst>
                </a:gridCol>
                <a:gridCol w="540000">
                  <a:extLst>
                    <a:ext uri="{9D8B030D-6E8A-4147-A177-3AD203B41FA5}">
                      <a16:colId xmlns:a16="http://schemas.microsoft.com/office/drawing/2014/main" val="788560086"/>
                    </a:ext>
                  </a:extLst>
                </a:gridCol>
                <a:gridCol w="540000">
                  <a:extLst>
                    <a:ext uri="{9D8B030D-6E8A-4147-A177-3AD203B41FA5}">
                      <a16:colId xmlns:a16="http://schemas.microsoft.com/office/drawing/2014/main" val="1904918606"/>
                    </a:ext>
                  </a:extLst>
                </a:gridCol>
                <a:gridCol w="540000">
                  <a:extLst>
                    <a:ext uri="{9D8B030D-6E8A-4147-A177-3AD203B41FA5}">
                      <a16:colId xmlns:a16="http://schemas.microsoft.com/office/drawing/2014/main" val="2166472869"/>
                    </a:ext>
                  </a:extLst>
                </a:gridCol>
                <a:gridCol w="540000">
                  <a:extLst>
                    <a:ext uri="{9D8B030D-6E8A-4147-A177-3AD203B41FA5}">
                      <a16:colId xmlns:a16="http://schemas.microsoft.com/office/drawing/2014/main" val="925571611"/>
                    </a:ext>
                  </a:extLst>
                </a:gridCol>
                <a:gridCol w="540000">
                  <a:extLst>
                    <a:ext uri="{9D8B030D-6E8A-4147-A177-3AD203B41FA5}">
                      <a16:colId xmlns:a16="http://schemas.microsoft.com/office/drawing/2014/main" val="170774403"/>
                    </a:ext>
                  </a:extLst>
                </a:gridCol>
                <a:gridCol w="540000">
                  <a:extLst>
                    <a:ext uri="{9D8B030D-6E8A-4147-A177-3AD203B41FA5}">
                      <a16:colId xmlns:a16="http://schemas.microsoft.com/office/drawing/2014/main" val="3915865744"/>
                    </a:ext>
                  </a:extLst>
                </a:gridCol>
                <a:gridCol w="540000">
                  <a:extLst>
                    <a:ext uri="{9D8B030D-6E8A-4147-A177-3AD203B41FA5}">
                      <a16:colId xmlns:a16="http://schemas.microsoft.com/office/drawing/2014/main" val="1980270982"/>
                    </a:ext>
                  </a:extLst>
                </a:gridCol>
                <a:gridCol w="540000">
                  <a:extLst>
                    <a:ext uri="{9D8B030D-6E8A-4147-A177-3AD203B41FA5}">
                      <a16:colId xmlns:a16="http://schemas.microsoft.com/office/drawing/2014/main" val="2382126423"/>
                    </a:ext>
                  </a:extLst>
                </a:gridCol>
                <a:gridCol w="110232">
                  <a:extLst>
                    <a:ext uri="{9D8B030D-6E8A-4147-A177-3AD203B41FA5}">
                      <a16:colId xmlns:a16="http://schemas.microsoft.com/office/drawing/2014/main" val="2212429879"/>
                    </a:ext>
                  </a:extLst>
                </a:gridCol>
                <a:gridCol w="792000">
                  <a:extLst>
                    <a:ext uri="{9D8B030D-6E8A-4147-A177-3AD203B41FA5}">
                      <a16:colId xmlns:a16="http://schemas.microsoft.com/office/drawing/2014/main" val="3991768501"/>
                    </a:ext>
                  </a:extLst>
                </a:gridCol>
              </a:tblGrid>
              <a:tr h="306732">
                <a:tc>
                  <a:txBody>
                    <a:bodyPr/>
                    <a:lstStyle/>
                    <a:p>
                      <a:pPr algn="ctr" fontAlgn="ctr"/>
                      <a:r>
                        <a:rPr lang="fr-FR" sz="800" b="1" i="0" u="none" strike="noStrike">
                          <a:solidFill>
                            <a:srgbClr val="000000"/>
                          </a:solidFill>
                          <a:effectLst/>
                          <a:latin typeface="Calibri" panose="020F0502020204030204" pitchFamily="34" charset="0"/>
                        </a:rPr>
                        <a:t> Subsidiaries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 Quantity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02026987"/>
                  </a:ext>
                </a:extLst>
              </a:tr>
              <a:tr h="144703">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1319435"/>
                  </a:ext>
                </a:extLst>
              </a:tr>
              <a:tr h="146062">
                <a:tc rowSpan="3">
                  <a:txBody>
                    <a:bodyPr/>
                    <a:lstStyle/>
                    <a:p>
                      <a:pPr algn="ctr" fontAlgn="ctr"/>
                      <a:r>
                        <a:rPr lang="fr-FR" sz="800" b="0" i="0" u="none" strike="noStrike">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1 753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2 694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2 759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2 677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2 759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1 093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1 093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1 667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2 213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1 912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21 166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5919574"/>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479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606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5 468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9328588"/>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3009347"/>
                  </a:ext>
                </a:extLst>
              </a:tr>
              <a:tr h="144703">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0404366"/>
                  </a:ext>
                </a:extLst>
              </a:tr>
              <a:tr h="146062">
                <a:tc rowSpan="3">
                  <a:txBody>
                    <a:bodyPr/>
                    <a:lstStyle/>
                    <a:p>
                      <a:pPr algn="ctr" fontAlgn="ctr"/>
                      <a:r>
                        <a:rPr lang="fr-FR" sz="8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2 254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2 441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2 421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1 490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1 793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2 866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2 232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3 259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2 711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2 317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2 289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26 662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3239849"/>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577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678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901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6 578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291538"/>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450690"/>
                  </a:ext>
                </a:extLst>
              </a:tr>
              <a:tr h="144703">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7926826"/>
                  </a:ext>
                </a:extLst>
              </a:tr>
              <a:tr h="146062">
                <a:tc rowSpan="3">
                  <a:txBody>
                    <a:bodyPr/>
                    <a:lstStyle/>
                    <a:p>
                      <a:pPr algn="ctr" fontAlgn="ctr"/>
                      <a:r>
                        <a:rPr lang="fr-FR" sz="8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1 022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1 121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1 080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1 328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1 389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1 204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1 129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962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953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13 023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1422581"/>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291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347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454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3 319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8383615"/>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672847"/>
                  </a:ext>
                </a:extLst>
              </a:tr>
              <a:tr h="146062">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916851"/>
                  </a:ext>
                </a:extLst>
              </a:tr>
              <a:tr h="146062">
                <a:tc rowSpan="3">
                  <a:txBody>
                    <a:bodyPr/>
                    <a:lstStyle/>
                    <a:p>
                      <a:pPr algn="ctr" fontAlgn="ctr"/>
                      <a:r>
                        <a:rPr lang="fr-FR" sz="8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762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680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756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5 348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379929"/>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1 570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2767119"/>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75%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2417511"/>
                  </a:ext>
                </a:extLst>
              </a:tr>
              <a:tr h="146062">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6239794"/>
                  </a:ext>
                </a:extLst>
              </a:tr>
              <a:tr h="146062">
                <a:tc rowSpan="3">
                  <a:txBody>
                    <a:bodyPr/>
                    <a:lstStyle/>
                    <a:p>
                      <a:pPr algn="ctr" fontAlgn="ctr"/>
                      <a:r>
                        <a:rPr lang="fr-FR" sz="8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538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385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595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463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406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382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423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5 185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1603636"/>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130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173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1 265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629039"/>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51%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4555099"/>
                  </a:ext>
                </a:extLst>
              </a:tr>
              <a:tr h="146062">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8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5819112"/>
                  </a:ext>
                </a:extLst>
              </a:tr>
              <a:tr h="146062">
                <a:tc rowSpan="3">
                  <a:txBody>
                    <a:bodyPr/>
                    <a:lstStyle/>
                    <a:p>
                      <a:pPr algn="ctr" fontAlgn="ctr"/>
                      <a:r>
                        <a:rPr lang="fr-FR" sz="8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388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344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348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245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102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2 749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637512"/>
                  </a:ext>
                </a:extLst>
              </a:tr>
              <a:tr h="144703">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1349830"/>
                  </a:ext>
                </a:extLst>
              </a:tr>
              <a:tr h="146062">
                <a:tc vMerge="1">
                  <a:txBody>
                    <a:bodyPr/>
                    <a:lstStyle/>
                    <a:p>
                      <a:endParaRPr lang="fr-FR"/>
                    </a:p>
                  </a:txBody>
                  <a:tcPr/>
                </a:tc>
                <a:tc>
                  <a:txBody>
                    <a:bodyPr/>
                    <a:lstStyle/>
                    <a:p>
                      <a:pPr algn="l" fontAlgn="ctr"/>
                      <a:r>
                        <a:rPr lang="fr-FR" sz="8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5414348"/>
                  </a:ext>
                </a:extLst>
              </a:tr>
              <a:tr h="144703">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0544165"/>
                  </a:ext>
                </a:extLst>
              </a:tr>
              <a:tr h="146062">
                <a:tc rowSpan="3">
                  <a:txBody>
                    <a:bodyPr/>
                    <a:lstStyle/>
                    <a:p>
                      <a:pPr algn="ctr" fontAlgn="ctr"/>
                      <a:r>
                        <a:rPr lang="fr-FR" sz="8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8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0" u="none" strike="noStrike">
                          <a:solidFill>
                            <a:srgbClr val="000000"/>
                          </a:solidFill>
                          <a:effectLst/>
                          <a:latin typeface="Calibri" panose="020F0502020204030204" pitchFamily="34" charset="0"/>
                        </a:rPr>
                        <a:t>5 955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7 774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effectLst/>
                          <a:latin typeface="Calibri" panose="020F0502020204030204" pitchFamily="34" charset="0"/>
                        </a:rPr>
                        <a:t>7 703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6 540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6 199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5 518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6 683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5 992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7 899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6 546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4 730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1" i="0" u="none" strike="noStrike">
                          <a:solidFill>
                            <a:srgbClr val="000000"/>
                          </a:solidFill>
                          <a:effectLst/>
                          <a:latin typeface="Calibri" panose="020F0502020204030204" pitchFamily="34" charset="0"/>
                        </a:rPr>
                        <a:t>2 595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74 134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2149562"/>
                  </a:ext>
                </a:extLst>
              </a:tr>
              <a:tr h="146062">
                <a:tc vMerge="1">
                  <a:txBody>
                    <a:bodyPr/>
                    <a:lstStyle/>
                    <a:p>
                      <a:endParaRPr lang="fr-FR"/>
                    </a:p>
                  </a:txBody>
                  <a:tcPr/>
                </a:tc>
                <a:tc>
                  <a:txBody>
                    <a:bodyPr/>
                    <a:lstStyle/>
                    <a:p>
                      <a:pPr algn="l" fontAlgn="ctr"/>
                      <a:r>
                        <a:rPr lang="fr-FR" sz="8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0" u="none" strike="noStrike">
                          <a:solidFill>
                            <a:srgbClr val="000000"/>
                          </a:solidFill>
                          <a:effectLst/>
                          <a:latin typeface="Calibri" panose="020F0502020204030204" pitchFamily="34" charset="0"/>
                        </a:rPr>
                        <a:t>1 596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1 876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1 904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1 596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1 652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1 988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2 492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2 072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2 016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1 008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0" u="none" strike="noStrike">
                          <a:solidFill>
                            <a:srgbClr val="000000"/>
                          </a:solidFill>
                          <a:effectLst/>
                          <a:latin typeface="Calibri" panose="020F0502020204030204" pitchFamily="34" charset="0"/>
                        </a:rPr>
                        <a:t>18 200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3339335"/>
                  </a:ext>
                </a:extLst>
              </a:tr>
              <a:tr h="146062">
                <a:tc vMerge="1">
                  <a:txBody>
                    <a:bodyPr/>
                    <a:lstStyle/>
                    <a:p>
                      <a:endParaRPr lang="fr-FR"/>
                    </a:p>
                  </a:txBody>
                  <a:tcPr/>
                </a:tc>
                <a:tc>
                  <a:txBody>
                    <a:bodyPr/>
                    <a:lstStyle/>
                    <a:p>
                      <a:pPr algn="l" fontAlgn="ctr"/>
                      <a:r>
                        <a:rPr lang="fr-FR" sz="800" b="1"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8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8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8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96082068"/>
                  </a:ext>
                </a:extLst>
              </a:tr>
              <a:tr h="146062">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79914819"/>
                  </a:ext>
                </a:extLst>
              </a:tr>
              <a:tr h="282104">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en-US" sz="800" b="1" i="0" u="none" strike="noStrike" dirty="0">
                          <a:solidFill>
                            <a:srgbClr val="000000"/>
                          </a:solidFill>
                          <a:effectLst/>
                          <a:latin typeface="Arial" panose="020B0604020202020204" pitchFamily="34" charset="0"/>
                        </a:rPr>
                        <a:t> Conversion rate from Brent barrels to MT :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r" fontAlgn="b"/>
                      <a:r>
                        <a:rPr lang="fr-FR" sz="800" b="1" i="0" u="none" strike="noStrike" dirty="0">
                          <a:solidFill>
                            <a:srgbClr val="000000"/>
                          </a:solidFill>
                          <a:effectLst/>
                          <a:latin typeface="Calibri" panose="020F0502020204030204" pitchFamily="34" charset="0"/>
                        </a:rPr>
                        <a:t>7,14</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extLst>
                  <a:ext uri="{0D108BD9-81ED-4DB2-BD59-A6C34878D82A}">
                    <a16:rowId xmlns:a16="http://schemas.microsoft.com/office/drawing/2014/main" val="163967084"/>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D019DEAA-6B8E-412C-823B-2BB2CBE14F77}"/>
              </a:ext>
            </a:extLst>
          </p:cNvPr>
          <p:cNvPicPr>
            <a:picLocks noChangeAspect="1"/>
          </p:cNvPicPr>
          <p:nvPr/>
        </p:nvPicPr>
        <p:blipFill>
          <a:blip r:embed="rId2"/>
          <a:stretch>
            <a:fillRect/>
          </a:stretch>
        </p:blipFill>
        <p:spPr>
          <a:xfrm>
            <a:off x="734236" y="1290009"/>
            <a:ext cx="7675528" cy="5013687"/>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5" name="Image 4">
            <a:extLst>
              <a:ext uri="{FF2B5EF4-FFF2-40B4-BE49-F238E27FC236}">
                <a16:creationId xmlns:a16="http://schemas.microsoft.com/office/drawing/2014/main" id="{2BF1EA23-6446-4351-9DA5-3952794AD303}"/>
              </a:ext>
            </a:extLst>
          </p:cNvPr>
          <p:cNvPicPr>
            <a:picLocks noChangeAspect="1"/>
          </p:cNvPicPr>
          <p:nvPr/>
        </p:nvPicPr>
        <p:blipFill>
          <a:blip r:embed="rId2"/>
          <a:stretch>
            <a:fillRect/>
          </a:stretch>
        </p:blipFill>
        <p:spPr>
          <a:xfrm>
            <a:off x="1116254" y="1130397"/>
            <a:ext cx="6911489" cy="5512638"/>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F1F208CD-D298-4D00-B588-A998388AABE1}"/>
              </a:ext>
            </a:extLst>
          </p:cNvPr>
          <p:cNvPicPr>
            <a:picLocks noChangeAspect="1"/>
          </p:cNvPicPr>
          <p:nvPr/>
        </p:nvPicPr>
        <p:blipFill>
          <a:blip r:embed="rId2"/>
          <a:stretch>
            <a:fillRect/>
          </a:stretch>
        </p:blipFill>
        <p:spPr>
          <a:xfrm>
            <a:off x="733920" y="1280160"/>
            <a:ext cx="7681626"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13630</TotalTime>
  <Words>2807</Words>
  <Application>Microsoft Office PowerPoint</Application>
  <PresentationFormat>Affichage à l'écran (4:3)</PresentationFormat>
  <Paragraphs>1575</Paragraphs>
  <Slides>30</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1341</cp:revision>
  <cp:lastPrinted>2019-02-12T13:53:47Z</cp:lastPrinted>
  <dcterms:created xsi:type="dcterms:W3CDTF">2010-04-23T15:09:35Z</dcterms:created>
  <dcterms:modified xsi:type="dcterms:W3CDTF">2021-03-17T10:38:12Z</dcterms:modified>
</cp:coreProperties>
</file>