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5" r:id="rId7"/>
    <p:sldId id="561" r:id="rId8"/>
    <p:sldId id="523" r:id="rId9"/>
    <p:sldId id="562" r:id="rId10"/>
    <p:sldId id="525" r:id="rId11"/>
    <p:sldId id="557" r:id="rId12"/>
    <p:sldId id="524" r:id="rId13"/>
    <p:sldId id="558" r:id="rId14"/>
    <p:sldId id="526" r:id="rId15"/>
    <p:sldId id="559" r:id="rId16"/>
    <p:sldId id="534" r:id="rId17"/>
    <p:sldId id="560" r:id="rId18"/>
    <p:sldId id="533" r:id="rId19"/>
    <p:sldId id="549" r:id="rId20"/>
    <p:sldId id="548" r:id="rId21"/>
    <p:sldId id="539" r:id="rId22"/>
    <p:sldId id="554" r:id="rId23"/>
    <p:sldId id="552" r:id="rId24"/>
    <p:sldId id="536" r:id="rId25"/>
    <p:sldId id="532" r:id="rId26"/>
    <p:sldId id="531" r:id="rId27"/>
    <p:sldId id="542" r:id="rId28"/>
    <p:sldId id="556"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74" autoAdjust="0"/>
  </p:normalViewPr>
  <p:slideViewPr>
    <p:cSldViewPr snapToGrid="0">
      <p:cViewPr varScale="1">
        <p:scale>
          <a:sx n="111" d="100"/>
          <a:sy n="111" d="100"/>
        </p:scale>
        <p:origin x="1740" y="84"/>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16/04/2021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31/03/2021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6" name="Image 5">
            <a:extLst>
              <a:ext uri="{FF2B5EF4-FFF2-40B4-BE49-F238E27FC236}">
                <a16:creationId xmlns:a16="http://schemas.microsoft.com/office/drawing/2014/main" id="{AF72A3DF-5479-4CC1-8690-742B8FF229D0}"/>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889312E8-5EA7-41DA-862D-EF8CBD83E4C2}"/>
              </a:ext>
            </a:extLst>
          </p:cNvPr>
          <p:cNvPicPr>
            <a:picLocks noChangeAspect="1"/>
          </p:cNvPicPr>
          <p:nvPr/>
        </p:nvPicPr>
        <p:blipFill>
          <a:blip r:embed="rId2"/>
          <a:stretch>
            <a:fillRect/>
          </a:stretch>
        </p:blipFill>
        <p:spPr>
          <a:xfrm>
            <a:off x="734235" y="1290011"/>
            <a:ext cx="7675528" cy="5013685"/>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8" name="Image 7">
            <a:extLst>
              <a:ext uri="{FF2B5EF4-FFF2-40B4-BE49-F238E27FC236}">
                <a16:creationId xmlns:a16="http://schemas.microsoft.com/office/drawing/2014/main" id="{C487D306-F5EA-456E-B826-861B425CD4FC}"/>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045A3740-74DB-4B5B-A6FF-1F8109AFF544}"/>
              </a:ext>
            </a:extLst>
          </p:cNvPr>
          <p:cNvPicPr>
            <a:picLocks noChangeAspect="1"/>
          </p:cNvPicPr>
          <p:nvPr/>
        </p:nvPicPr>
        <p:blipFill>
          <a:blip r:embed="rId2"/>
          <a:stretch>
            <a:fillRect/>
          </a:stretch>
        </p:blipFill>
        <p:spPr>
          <a:xfrm>
            <a:off x="734235" y="1290011"/>
            <a:ext cx="7675528" cy="5013685"/>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2CC8DAC6-C673-4371-A3BC-5F61220EC9C3}"/>
              </a:ext>
            </a:extLst>
          </p:cNvPr>
          <p:cNvPicPr>
            <a:picLocks noChangeAspect="1"/>
          </p:cNvPicPr>
          <p:nvPr/>
        </p:nvPicPr>
        <p:blipFill>
          <a:blip r:embed="rId2"/>
          <a:stretch>
            <a:fillRect/>
          </a:stretch>
        </p:blipFill>
        <p:spPr>
          <a:xfrm>
            <a:off x="1703432" y="1499842"/>
            <a:ext cx="5737136" cy="4467442"/>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CE5A3646-FAFF-4C07-A973-79616319D2DF}"/>
              </a:ext>
            </a:extLst>
          </p:cNvPr>
          <p:cNvPicPr>
            <a:picLocks noChangeAspect="1"/>
          </p:cNvPicPr>
          <p:nvPr/>
        </p:nvPicPr>
        <p:blipFill>
          <a:blip r:embed="rId2"/>
          <a:stretch>
            <a:fillRect/>
          </a:stretch>
        </p:blipFill>
        <p:spPr>
          <a:xfrm>
            <a:off x="734235" y="1280159"/>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5" name="Image 4">
            <a:extLst>
              <a:ext uri="{FF2B5EF4-FFF2-40B4-BE49-F238E27FC236}">
                <a16:creationId xmlns:a16="http://schemas.microsoft.com/office/drawing/2014/main" id="{5AF99A1C-8662-4E84-9E92-4D334E0B38DF}"/>
              </a:ext>
            </a:extLst>
          </p:cNvPr>
          <p:cNvPicPr>
            <a:picLocks noChangeAspect="1"/>
          </p:cNvPicPr>
          <p:nvPr/>
        </p:nvPicPr>
        <p:blipFill>
          <a:blip r:embed="rId2"/>
          <a:stretch>
            <a:fillRect/>
          </a:stretch>
        </p:blipFill>
        <p:spPr>
          <a:xfrm>
            <a:off x="1703432" y="1499842"/>
            <a:ext cx="5737136" cy="4474160"/>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7C2A88AA-41D4-4C97-9D0F-78C323715C22}"/>
              </a:ext>
            </a:extLst>
          </p:cNvPr>
          <p:cNvPicPr>
            <a:picLocks noChangeAspect="1"/>
          </p:cNvPicPr>
          <p:nvPr/>
        </p:nvPicPr>
        <p:blipFill>
          <a:blip r:embed="rId2"/>
          <a:stretch>
            <a:fillRect/>
          </a:stretch>
        </p:blipFill>
        <p:spPr>
          <a:xfrm>
            <a:off x="734235" y="1280159"/>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Mars 2021 de l’ordre de 0,86.</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2" name="Image 1">
            <a:extLst>
              <a:ext uri="{FF2B5EF4-FFF2-40B4-BE49-F238E27FC236}">
                <a16:creationId xmlns:a16="http://schemas.microsoft.com/office/drawing/2014/main" id="{BFF3860A-4F39-4E97-98AA-65FE0DCB2AFC}"/>
              </a:ext>
            </a:extLst>
          </p:cNvPr>
          <p:cNvPicPr>
            <a:picLocks noChangeAspect="1"/>
          </p:cNvPicPr>
          <p:nvPr/>
        </p:nvPicPr>
        <p:blipFill>
          <a:blip r:embed="rId2"/>
          <a:stretch>
            <a:fillRect/>
          </a:stretch>
        </p:blipFill>
        <p:spPr>
          <a:xfrm>
            <a:off x="60385" y="1069674"/>
            <a:ext cx="7656743" cy="5776492"/>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7350685A-911A-4F06-BD05-055C4CFA9E50}"/>
              </a:ext>
            </a:extLst>
          </p:cNvPr>
          <p:cNvPicPr>
            <a:picLocks noChangeAspect="1"/>
          </p:cNvPicPr>
          <p:nvPr/>
        </p:nvPicPr>
        <p:blipFill>
          <a:blip r:embed="rId2"/>
          <a:stretch>
            <a:fillRect/>
          </a:stretch>
        </p:blipFill>
        <p:spPr>
          <a:xfrm>
            <a:off x="60385" y="1101260"/>
            <a:ext cx="9023230" cy="5309041"/>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33.79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8" name="Image 7">
            <a:extLst>
              <a:ext uri="{FF2B5EF4-FFF2-40B4-BE49-F238E27FC236}">
                <a16:creationId xmlns:a16="http://schemas.microsoft.com/office/drawing/2014/main" id="{14B73EF2-7388-4FFB-8E3E-32ECC704F7BB}"/>
              </a:ext>
            </a:extLst>
          </p:cNvPr>
          <p:cNvPicPr>
            <a:picLocks noChangeAspect="1"/>
          </p:cNvPicPr>
          <p:nvPr/>
        </p:nvPicPr>
        <p:blipFill>
          <a:blip r:embed="rId3"/>
          <a:stretch>
            <a:fillRect/>
          </a:stretch>
        </p:blipFill>
        <p:spPr>
          <a:xfrm>
            <a:off x="60385" y="1101260"/>
            <a:ext cx="9023230" cy="5309041"/>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2" name="Image 1">
            <a:extLst>
              <a:ext uri="{FF2B5EF4-FFF2-40B4-BE49-F238E27FC236}">
                <a16:creationId xmlns:a16="http://schemas.microsoft.com/office/drawing/2014/main" id="{AA10B5A2-994D-4FFE-91F8-A1FAA5772794}"/>
              </a:ext>
            </a:extLst>
          </p:cNvPr>
          <p:cNvPicPr>
            <a:picLocks noChangeAspect="1"/>
          </p:cNvPicPr>
          <p:nvPr/>
        </p:nvPicPr>
        <p:blipFill>
          <a:blip r:embed="rId2"/>
          <a:stretch>
            <a:fillRect/>
          </a:stretch>
        </p:blipFill>
        <p:spPr>
          <a:xfrm>
            <a:off x="60385" y="1101260"/>
            <a:ext cx="9023230" cy="5309041"/>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6" name="Tableau 5">
            <a:extLst>
              <a:ext uri="{FF2B5EF4-FFF2-40B4-BE49-F238E27FC236}">
                <a16:creationId xmlns:a16="http://schemas.microsoft.com/office/drawing/2014/main" id="{AC21C3D9-625B-4AD3-A056-214034A29041}"/>
              </a:ext>
            </a:extLst>
          </p:cNvPr>
          <p:cNvGraphicFramePr>
            <a:graphicFrameLocks noGrp="1"/>
          </p:cNvGraphicFramePr>
          <p:nvPr>
            <p:extLst>
              <p:ext uri="{D42A27DB-BD31-4B8C-83A1-F6EECF244321}">
                <p14:modId xmlns:p14="http://schemas.microsoft.com/office/powerpoint/2010/main" val="2932889638"/>
              </p:ext>
            </p:extLst>
          </p:nvPr>
        </p:nvGraphicFramePr>
        <p:xfrm>
          <a:off x="129605" y="2095578"/>
          <a:ext cx="8884790" cy="2793600"/>
        </p:xfrm>
        <a:graphic>
          <a:graphicData uri="http://schemas.openxmlformats.org/drawingml/2006/table">
            <a:tbl>
              <a:tblPr/>
              <a:tblGrid>
                <a:gridCol w="612000">
                  <a:extLst>
                    <a:ext uri="{9D8B030D-6E8A-4147-A177-3AD203B41FA5}">
                      <a16:colId xmlns:a16="http://schemas.microsoft.com/office/drawing/2014/main" val="4114211146"/>
                    </a:ext>
                  </a:extLst>
                </a:gridCol>
                <a:gridCol w="56879">
                  <a:extLst>
                    <a:ext uri="{9D8B030D-6E8A-4147-A177-3AD203B41FA5}">
                      <a16:colId xmlns:a16="http://schemas.microsoft.com/office/drawing/2014/main" val="2500986124"/>
                    </a:ext>
                  </a:extLst>
                </a:gridCol>
                <a:gridCol w="648000">
                  <a:extLst>
                    <a:ext uri="{9D8B030D-6E8A-4147-A177-3AD203B41FA5}">
                      <a16:colId xmlns:a16="http://schemas.microsoft.com/office/drawing/2014/main" val="2460400655"/>
                    </a:ext>
                  </a:extLst>
                </a:gridCol>
                <a:gridCol w="56879">
                  <a:extLst>
                    <a:ext uri="{9D8B030D-6E8A-4147-A177-3AD203B41FA5}">
                      <a16:colId xmlns:a16="http://schemas.microsoft.com/office/drawing/2014/main" val="2467227513"/>
                    </a:ext>
                  </a:extLst>
                </a:gridCol>
                <a:gridCol w="612000">
                  <a:extLst>
                    <a:ext uri="{9D8B030D-6E8A-4147-A177-3AD203B41FA5}">
                      <a16:colId xmlns:a16="http://schemas.microsoft.com/office/drawing/2014/main" val="4035145672"/>
                    </a:ext>
                  </a:extLst>
                </a:gridCol>
                <a:gridCol w="612000">
                  <a:extLst>
                    <a:ext uri="{9D8B030D-6E8A-4147-A177-3AD203B41FA5}">
                      <a16:colId xmlns:a16="http://schemas.microsoft.com/office/drawing/2014/main" val="924016793"/>
                    </a:ext>
                  </a:extLst>
                </a:gridCol>
                <a:gridCol w="56879">
                  <a:extLst>
                    <a:ext uri="{9D8B030D-6E8A-4147-A177-3AD203B41FA5}">
                      <a16:colId xmlns:a16="http://schemas.microsoft.com/office/drawing/2014/main" val="3838928100"/>
                    </a:ext>
                  </a:extLst>
                </a:gridCol>
                <a:gridCol w="612000">
                  <a:extLst>
                    <a:ext uri="{9D8B030D-6E8A-4147-A177-3AD203B41FA5}">
                      <a16:colId xmlns:a16="http://schemas.microsoft.com/office/drawing/2014/main" val="3713123383"/>
                    </a:ext>
                  </a:extLst>
                </a:gridCol>
                <a:gridCol w="56879">
                  <a:extLst>
                    <a:ext uri="{9D8B030D-6E8A-4147-A177-3AD203B41FA5}">
                      <a16:colId xmlns:a16="http://schemas.microsoft.com/office/drawing/2014/main" val="358716465"/>
                    </a:ext>
                  </a:extLst>
                </a:gridCol>
                <a:gridCol w="612000">
                  <a:extLst>
                    <a:ext uri="{9D8B030D-6E8A-4147-A177-3AD203B41FA5}">
                      <a16:colId xmlns:a16="http://schemas.microsoft.com/office/drawing/2014/main" val="2270973143"/>
                    </a:ext>
                  </a:extLst>
                </a:gridCol>
                <a:gridCol w="56879">
                  <a:extLst>
                    <a:ext uri="{9D8B030D-6E8A-4147-A177-3AD203B41FA5}">
                      <a16:colId xmlns:a16="http://schemas.microsoft.com/office/drawing/2014/main" val="550167087"/>
                    </a:ext>
                  </a:extLst>
                </a:gridCol>
                <a:gridCol w="720000">
                  <a:extLst>
                    <a:ext uri="{9D8B030D-6E8A-4147-A177-3AD203B41FA5}">
                      <a16:colId xmlns:a16="http://schemas.microsoft.com/office/drawing/2014/main" val="1353689610"/>
                    </a:ext>
                  </a:extLst>
                </a:gridCol>
                <a:gridCol w="56879">
                  <a:extLst>
                    <a:ext uri="{9D8B030D-6E8A-4147-A177-3AD203B41FA5}">
                      <a16:colId xmlns:a16="http://schemas.microsoft.com/office/drawing/2014/main" val="38908061"/>
                    </a:ext>
                  </a:extLst>
                </a:gridCol>
                <a:gridCol w="720000">
                  <a:extLst>
                    <a:ext uri="{9D8B030D-6E8A-4147-A177-3AD203B41FA5}">
                      <a16:colId xmlns:a16="http://schemas.microsoft.com/office/drawing/2014/main" val="3474457597"/>
                    </a:ext>
                  </a:extLst>
                </a:gridCol>
                <a:gridCol w="56879">
                  <a:extLst>
                    <a:ext uri="{9D8B030D-6E8A-4147-A177-3AD203B41FA5}">
                      <a16:colId xmlns:a16="http://schemas.microsoft.com/office/drawing/2014/main" val="2753324393"/>
                    </a:ext>
                  </a:extLst>
                </a:gridCol>
                <a:gridCol w="792000">
                  <a:extLst>
                    <a:ext uri="{9D8B030D-6E8A-4147-A177-3AD203B41FA5}">
                      <a16:colId xmlns:a16="http://schemas.microsoft.com/office/drawing/2014/main" val="2802987160"/>
                    </a:ext>
                  </a:extLst>
                </a:gridCol>
                <a:gridCol w="56879">
                  <a:extLst>
                    <a:ext uri="{9D8B030D-6E8A-4147-A177-3AD203B41FA5}">
                      <a16:colId xmlns:a16="http://schemas.microsoft.com/office/drawing/2014/main" val="1453414212"/>
                    </a:ext>
                  </a:extLst>
                </a:gridCol>
                <a:gridCol w="792000">
                  <a:extLst>
                    <a:ext uri="{9D8B030D-6E8A-4147-A177-3AD203B41FA5}">
                      <a16:colId xmlns:a16="http://schemas.microsoft.com/office/drawing/2014/main" val="4002162865"/>
                    </a:ext>
                  </a:extLst>
                </a:gridCol>
                <a:gridCol w="56879">
                  <a:extLst>
                    <a:ext uri="{9D8B030D-6E8A-4147-A177-3AD203B41FA5}">
                      <a16:colId xmlns:a16="http://schemas.microsoft.com/office/drawing/2014/main" val="1222154116"/>
                    </a:ext>
                  </a:extLst>
                </a:gridCol>
                <a:gridCol w="792000">
                  <a:extLst>
                    <a:ext uri="{9D8B030D-6E8A-4147-A177-3AD203B41FA5}">
                      <a16:colId xmlns:a16="http://schemas.microsoft.com/office/drawing/2014/main" val="84255067"/>
                    </a:ext>
                  </a:extLst>
                </a:gridCol>
                <a:gridCol w="56879">
                  <a:extLst>
                    <a:ext uri="{9D8B030D-6E8A-4147-A177-3AD203B41FA5}">
                      <a16:colId xmlns:a16="http://schemas.microsoft.com/office/drawing/2014/main" val="4080271094"/>
                    </a:ext>
                  </a:extLst>
                </a:gridCol>
                <a:gridCol w="792000">
                  <a:extLst>
                    <a:ext uri="{9D8B030D-6E8A-4147-A177-3AD203B41FA5}">
                      <a16:colId xmlns:a16="http://schemas.microsoft.com/office/drawing/2014/main" val="3686326610"/>
                    </a:ext>
                  </a:extLst>
                </a:gridCol>
              </a:tblGrid>
              <a:tr h="720000">
                <a:tc>
                  <a:txBody>
                    <a:bodyPr/>
                    <a:lstStyle/>
                    <a:p>
                      <a:pPr algn="ctr" fontAlgn="ctr"/>
                      <a:r>
                        <a:rPr lang="fr-FR" sz="1100" b="1" i="0" u="none" strike="noStrike" dirty="0">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(MT)</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Purchase price as of March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Average pruchase price of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Last year purchase price (March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Performance compared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Performance compared to Average of 2021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08645380"/>
                  </a:ext>
                </a:extLst>
              </a:tr>
              <a:tr h="57600">
                <a:tc>
                  <a:txBody>
                    <a:bodyPr/>
                    <a:lstStyle/>
                    <a:p>
                      <a:pPr algn="l" fontAlgn="b"/>
                      <a:r>
                        <a:rPr lang="fr-FR" sz="100" b="1"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dirty="0">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5502007"/>
                  </a:ext>
                </a:extLst>
              </a:tr>
              <a:tr h="288000">
                <a:tc>
                  <a:txBody>
                    <a:bodyPr/>
                    <a:lstStyle/>
                    <a:p>
                      <a:pPr algn="ctr" fontAlgn="ctr"/>
                      <a:r>
                        <a:rPr lang="fr-FR" sz="1100" b="0" i="0" u="none" strike="noStrike">
                          <a:solidFill>
                            <a:srgbClr val="000000"/>
                          </a:solidFill>
                          <a:effectLst/>
                          <a:latin typeface="Calibri" panose="020F0502020204030204" pitchFamily="34" charset="0"/>
                        </a:rPr>
                        <a:t>Russia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5 468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21 701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15 576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17 022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16 487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8 950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-3,2%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-90,2%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4971494"/>
                  </a:ext>
                </a:extLst>
              </a:tr>
              <a:tr h="57600">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508231"/>
                  </a:ext>
                </a:extLst>
              </a:tr>
              <a:tr h="288000">
                <a:tc>
                  <a:txBody>
                    <a:bodyPr/>
                    <a:lstStyle/>
                    <a:p>
                      <a:pPr algn="ctr" fontAlgn="ctr"/>
                      <a:r>
                        <a:rPr lang="fr-FR" sz="1100" b="0" i="0" u="none" strike="noStrike">
                          <a:solidFill>
                            <a:srgbClr val="000000"/>
                          </a:solidFill>
                          <a:effectLst/>
                          <a:latin typeface="Calibri" panose="020F0502020204030204" pitchFamily="34" charset="0"/>
                        </a:rPr>
                        <a:t>Turkey</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6 578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27 637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3 477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3 170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1 520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-128,8%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188559"/>
                  </a:ext>
                </a:extLst>
              </a:tr>
              <a:tr h="57600">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3190289"/>
                  </a:ext>
                </a:extLst>
              </a:tr>
              <a:tr h="288000">
                <a:tc>
                  <a:txBody>
                    <a:bodyPr/>
                    <a:lstStyle/>
                    <a:p>
                      <a:pPr algn="ctr" fontAlgn="ctr"/>
                      <a:r>
                        <a:rPr lang="fr-FR" sz="1100" b="0" i="0" u="none" strike="noStrike">
                          <a:solidFill>
                            <a:srgbClr val="000000"/>
                          </a:solidFill>
                          <a:effectLst/>
                          <a:latin typeface="Calibri" panose="020F0502020204030204" pitchFamily="34" charset="0"/>
                        </a:rPr>
                        <a:t>Poland</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3 319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13 433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1 577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1 437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1 275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-12,6%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-23,7%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1775791"/>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7707541"/>
                  </a:ext>
                </a:extLst>
              </a:tr>
              <a:tr h="288000">
                <a:tc>
                  <a:txBody>
                    <a:bodyPr/>
                    <a:lstStyle/>
                    <a:p>
                      <a:pPr algn="ctr" fontAlgn="ctr"/>
                      <a:r>
                        <a:rPr lang="fr-FR" sz="1100" b="0" i="0" u="none" strike="noStrike">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1 570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5 535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413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411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384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390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-7,0%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-5,4%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583989"/>
                  </a:ext>
                </a:extLst>
              </a:tr>
              <a:tr h="57600">
                <a:tc>
                  <a:txBody>
                    <a:bodyPr/>
                    <a:lstStyle/>
                    <a:p>
                      <a:pPr algn="ctr" fontAlgn="ctr"/>
                      <a:endParaRPr lang="fr-FR" sz="100" b="1" i="0" u="none" strike="noStrike" dirty="0">
                        <a:solidFill>
                          <a:srgbClr val="00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8967618"/>
                  </a:ext>
                </a:extLst>
              </a:tr>
              <a:tr h="288000">
                <a:tc>
                  <a:txBody>
                    <a:bodyPr/>
                    <a:lstStyle/>
                    <a:p>
                      <a:pPr algn="ctr" fontAlgn="ctr"/>
                      <a:r>
                        <a:rPr lang="fr-FR" sz="1100" b="0" i="0" u="none" strike="noStrike">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1 265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5 268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1 945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1 772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1 625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-19,7%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1790987"/>
                  </a:ext>
                </a:extLst>
              </a:tr>
              <a:tr h="5760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9255998"/>
                  </a:ext>
                </a:extLst>
              </a:tr>
              <a:tr h="288000">
                <a:tc>
                  <a:txBody>
                    <a:bodyPr/>
                    <a:lstStyle/>
                    <a:p>
                      <a:pPr algn="ctr" fontAlgn="ctr"/>
                      <a:r>
                        <a:rPr lang="fr-FR" sz="1100" b="0" i="0" u="none" strike="noStrike" dirty="0">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2 877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dirty="0">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2 740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2 918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2 572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-6,5%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-2,3%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-13,5%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9581466"/>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2" name="Tableau 1">
            <a:extLst>
              <a:ext uri="{FF2B5EF4-FFF2-40B4-BE49-F238E27FC236}">
                <a16:creationId xmlns:a16="http://schemas.microsoft.com/office/drawing/2014/main" id="{F458DB60-D93A-4D7F-AA3B-877604541259}"/>
              </a:ext>
            </a:extLst>
          </p:cNvPr>
          <p:cNvGraphicFramePr>
            <a:graphicFrameLocks noGrp="1"/>
          </p:cNvGraphicFramePr>
          <p:nvPr>
            <p:extLst>
              <p:ext uri="{D42A27DB-BD31-4B8C-83A1-F6EECF244321}">
                <p14:modId xmlns:p14="http://schemas.microsoft.com/office/powerpoint/2010/main" val="373879927"/>
              </p:ext>
            </p:extLst>
          </p:nvPr>
        </p:nvGraphicFramePr>
        <p:xfrm>
          <a:off x="57856" y="1069285"/>
          <a:ext cx="9028287" cy="3675600"/>
        </p:xfrm>
        <a:graphic>
          <a:graphicData uri="http://schemas.openxmlformats.org/drawingml/2006/table">
            <a:tbl>
              <a:tblPr/>
              <a:tblGrid>
                <a:gridCol w="645429">
                  <a:extLst>
                    <a:ext uri="{9D8B030D-6E8A-4147-A177-3AD203B41FA5}">
                      <a16:colId xmlns:a16="http://schemas.microsoft.com/office/drawing/2014/main" val="4189311213"/>
                    </a:ext>
                  </a:extLst>
                </a:gridCol>
                <a:gridCol w="720000">
                  <a:extLst>
                    <a:ext uri="{9D8B030D-6E8A-4147-A177-3AD203B41FA5}">
                      <a16:colId xmlns:a16="http://schemas.microsoft.com/office/drawing/2014/main" val="1333827905"/>
                    </a:ext>
                  </a:extLst>
                </a:gridCol>
                <a:gridCol w="576000">
                  <a:extLst>
                    <a:ext uri="{9D8B030D-6E8A-4147-A177-3AD203B41FA5}">
                      <a16:colId xmlns:a16="http://schemas.microsoft.com/office/drawing/2014/main" val="3935718837"/>
                    </a:ext>
                  </a:extLst>
                </a:gridCol>
                <a:gridCol w="576000">
                  <a:extLst>
                    <a:ext uri="{9D8B030D-6E8A-4147-A177-3AD203B41FA5}">
                      <a16:colId xmlns:a16="http://schemas.microsoft.com/office/drawing/2014/main" val="3783539492"/>
                    </a:ext>
                  </a:extLst>
                </a:gridCol>
                <a:gridCol w="576000">
                  <a:extLst>
                    <a:ext uri="{9D8B030D-6E8A-4147-A177-3AD203B41FA5}">
                      <a16:colId xmlns:a16="http://schemas.microsoft.com/office/drawing/2014/main" val="3415034203"/>
                    </a:ext>
                  </a:extLst>
                </a:gridCol>
                <a:gridCol w="576000">
                  <a:extLst>
                    <a:ext uri="{9D8B030D-6E8A-4147-A177-3AD203B41FA5}">
                      <a16:colId xmlns:a16="http://schemas.microsoft.com/office/drawing/2014/main" val="1897321934"/>
                    </a:ext>
                  </a:extLst>
                </a:gridCol>
                <a:gridCol w="756000">
                  <a:extLst>
                    <a:ext uri="{9D8B030D-6E8A-4147-A177-3AD203B41FA5}">
                      <a16:colId xmlns:a16="http://schemas.microsoft.com/office/drawing/2014/main" val="2106803945"/>
                    </a:ext>
                  </a:extLst>
                </a:gridCol>
                <a:gridCol w="576000">
                  <a:extLst>
                    <a:ext uri="{9D8B030D-6E8A-4147-A177-3AD203B41FA5}">
                      <a16:colId xmlns:a16="http://schemas.microsoft.com/office/drawing/2014/main" val="1455223723"/>
                    </a:ext>
                  </a:extLst>
                </a:gridCol>
                <a:gridCol w="576000">
                  <a:extLst>
                    <a:ext uri="{9D8B030D-6E8A-4147-A177-3AD203B41FA5}">
                      <a16:colId xmlns:a16="http://schemas.microsoft.com/office/drawing/2014/main" val="573853948"/>
                    </a:ext>
                  </a:extLst>
                </a:gridCol>
                <a:gridCol w="720000">
                  <a:extLst>
                    <a:ext uri="{9D8B030D-6E8A-4147-A177-3AD203B41FA5}">
                      <a16:colId xmlns:a16="http://schemas.microsoft.com/office/drawing/2014/main" val="3196725808"/>
                    </a:ext>
                  </a:extLst>
                </a:gridCol>
                <a:gridCol w="720000">
                  <a:extLst>
                    <a:ext uri="{9D8B030D-6E8A-4147-A177-3AD203B41FA5}">
                      <a16:colId xmlns:a16="http://schemas.microsoft.com/office/drawing/2014/main" val="498292682"/>
                    </a:ext>
                  </a:extLst>
                </a:gridCol>
                <a:gridCol w="720000">
                  <a:extLst>
                    <a:ext uri="{9D8B030D-6E8A-4147-A177-3AD203B41FA5}">
                      <a16:colId xmlns:a16="http://schemas.microsoft.com/office/drawing/2014/main" val="3138802927"/>
                    </a:ext>
                  </a:extLst>
                </a:gridCol>
                <a:gridCol w="645429">
                  <a:extLst>
                    <a:ext uri="{9D8B030D-6E8A-4147-A177-3AD203B41FA5}">
                      <a16:colId xmlns:a16="http://schemas.microsoft.com/office/drawing/2014/main" val="1508220380"/>
                    </a:ext>
                  </a:extLst>
                </a:gridCol>
                <a:gridCol w="645429">
                  <a:extLst>
                    <a:ext uri="{9D8B030D-6E8A-4147-A177-3AD203B41FA5}">
                      <a16:colId xmlns:a16="http://schemas.microsoft.com/office/drawing/2014/main" val="3114971881"/>
                    </a:ext>
                  </a:extLst>
                </a:gridCol>
              </a:tblGrid>
              <a:tr h="216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Period</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Traded</a:t>
                      </a:r>
                      <a:r>
                        <a:rPr lang="fr-FR" sz="800" b="1" i="0" u="none" strike="noStrike" dirty="0">
                          <a:solidFill>
                            <a:srgbClr val="000000"/>
                          </a:solidFill>
                          <a:effectLst/>
                          <a:latin typeface="Arial" panose="020B0604020202020204" pitchFamily="34" charset="0"/>
                        </a:rPr>
                        <a:t> Swap </a:t>
                      </a:r>
                      <a:r>
                        <a:rPr lang="fr-FR" sz="800" b="1" i="0" u="none" strike="noStrike" dirty="0" err="1">
                          <a:solidFill>
                            <a:srgbClr val="000000"/>
                          </a:solidFill>
                          <a:effectLst/>
                          <a:latin typeface="Arial" panose="020B0604020202020204" pitchFamily="34" charset="0"/>
                        </a:rPr>
                        <a:t>price</a:t>
                      </a:r>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err="1">
                          <a:solidFill>
                            <a:srgbClr val="000000"/>
                          </a:solidFill>
                          <a:effectLst/>
                          <a:latin typeface="Arial" panose="020B0604020202020204" pitchFamily="34" charset="0"/>
                        </a:rPr>
                        <a:t>Actual</a:t>
                      </a:r>
                      <a:r>
                        <a:rPr lang="fr-FR" sz="800" b="1" i="0" u="none" strike="noStrike" dirty="0">
                          <a:solidFill>
                            <a:srgbClr val="000000"/>
                          </a:solidFill>
                          <a:effectLst/>
                          <a:latin typeface="Arial" panose="020B0604020202020204" pitchFamily="34" charset="0"/>
                        </a:rPr>
                        <a:t>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MTM Index € 31/03/2021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Result</a:t>
                      </a:r>
                      <a:r>
                        <a:rPr lang="fr-FR" sz="800" b="1" i="0" u="none" strike="noStrike" dirty="0">
                          <a:solidFill>
                            <a:srgbClr val="000000"/>
                          </a:solidFill>
                          <a:effectLst/>
                          <a:latin typeface="Arial" panose="020B0604020202020204" pitchFamily="34" charset="0"/>
                        </a:rPr>
                        <a:t> in K€</a:t>
                      </a:r>
                    </a:p>
                    <a:p>
                      <a:pPr algn="ctr" fontAlgn="ctr"/>
                      <a:r>
                        <a:rPr lang="fr-FR" sz="800" b="1" i="0" u="none" strike="noStrike" dirty="0">
                          <a:solidFill>
                            <a:srgbClr val="000000"/>
                          </a:solidFill>
                          <a:effectLst/>
                          <a:latin typeface="Arial" panose="020B0604020202020204" pitchFamily="34" charset="0"/>
                        </a:rPr>
                        <a:t>(</a:t>
                      </a:r>
                      <a:r>
                        <a:rPr lang="fr-FR" sz="800" b="1" i="0" u="none" strike="noStrike" dirty="0" err="1">
                          <a:solidFill>
                            <a:srgbClr val="000000"/>
                          </a:solidFill>
                          <a:effectLst/>
                          <a:latin typeface="Arial" panose="020B0604020202020204" pitchFamily="34" charset="0"/>
                        </a:rPr>
                        <a:t>Less</a:t>
                      </a:r>
                      <a:r>
                        <a:rPr lang="fr-FR" sz="800" b="1" i="0" u="none" strike="noStrike" dirty="0">
                          <a:solidFill>
                            <a:srgbClr val="000000"/>
                          </a:solidFill>
                          <a:effectLst/>
                          <a:latin typeface="Arial" panose="020B0604020202020204" pitchFamily="34" charset="0"/>
                        </a:rPr>
                        <a:t>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76842748"/>
                  </a:ext>
                </a:extLst>
              </a:tr>
              <a:tr h="216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March</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18402938"/>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51,48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2412879"/>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53,43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38,26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3313759"/>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53,02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38,93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7184986"/>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52,68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46,05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385421"/>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52,28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55,71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2205633"/>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51,86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45,18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2237989"/>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51,46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42,52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7361577"/>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55,98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4547149"/>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6502863"/>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31,46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9547947"/>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37,11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5137122"/>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52,38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45,85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0184963"/>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37,22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8270264"/>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51,64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35,60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5316146"/>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51,29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29,17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1258873"/>
                  </a:ext>
                </a:extLst>
              </a:tr>
              <a:tr h="1908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FF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918788"/>
                  </a:ext>
                </a:extLst>
              </a:tr>
              <a:tr h="190800">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BNP</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36 250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35,88</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FF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608</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96239968"/>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6" name="Tableau 5">
            <a:extLst>
              <a:ext uri="{FF2B5EF4-FFF2-40B4-BE49-F238E27FC236}">
                <a16:creationId xmlns:a16="http://schemas.microsoft.com/office/drawing/2014/main" id="{393CBD6D-81AF-4295-B7EF-495ABAD8BBCF}"/>
              </a:ext>
            </a:extLst>
          </p:cNvPr>
          <p:cNvGraphicFramePr>
            <a:graphicFrameLocks noGrp="1"/>
          </p:cNvGraphicFramePr>
          <p:nvPr>
            <p:extLst>
              <p:ext uri="{D42A27DB-BD31-4B8C-83A1-F6EECF244321}">
                <p14:modId xmlns:p14="http://schemas.microsoft.com/office/powerpoint/2010/main" val="106390675"/>
              </p:ext>
            </p:extLst>
          </p:nvPr>
        </p:nvGraphicFramePr>
        <p:xfrm>
          <a:off x="61789" y="1069285"/>
          <a:ext cx="9028800" cy="5583600"/>
        </p:xfrm>
        <a:graphic>
          <a:graphicData uri="http://schemas.openxmlformats.org/drawingml/2006/table">
            <a:tbl>
              <a:tblPr/>
              <a:tblGrid>
                <a:gridCol w="648000">
                  <a:extLst>
                    <a:ext uri="{9D8B030D-6E8A-4147-A177-3AD203B41FA5}">
                      <a16:colId xmlns:a16="http://schemas.microsoft.com/office/drawing/2014/main" val="3442422831"/>
                    </a:ext>
                  </a:extLst>
                </a:gridCol>
                <a:gridCol w="720000">
                  <a:extLst>
                    <a:ext uri="{9D8B030D-6E8A-4147-A177-3AD203B41FA5}">
                      <a16:colId xmlns:a16="http://schemas.microsoft.com/office/drawing/2014/main" val="2452048113"/>
                    </a:ext>
                  </a:extLst>
                </a:gridCol>
                <a:gridCol w="576000">
                  <a:extLst>
                    <a:ext uri="{9D8B030D-6E8A-4147-A177-3AD203B41FA5}">
                      <a16:colId xmlns:a16="http://schemas.microsoft.com/office/drawing/2014/main" val="1256749529"/>
                    </a:ext>
                  </a:extLst>
                </a:gridCol>
                <a:gridCol w="576000">
                  <a:extLst>
                    <a:ext uri="{9D8B030D-6E8A-4147-A177-3AD203B41FA5}">
                      <a16:colId xmlns:a16="http://schemas.microsoft.com/office/drawing/2014/main" val="579752526"/>
                    </a:ext>
                  </a:extLst>
                </a:gridCol>
                <a:gridCol w="576000">
                  <a:extLst>
                    <a:ext uri="{9D8B030D-6E8A-4147-A177-3AD203B41FA5}">
                      <a16:colId xmlns:a16="http://schemas.microsoft.com/office/drawing/2014/main" val="1613532843"/>
                    </a:ext>
                  </a:extLst>
                </a:gridCol>
                <a:gridCol w="576000">
                  <a:extLst>
                    <a:ext uri="{9D8B030D-6E8A-4147-A177-3AD203B41FA5}">
                      <a16:colId xmlns:a16="http://schemas.microsoft.com/office/drawing/2014/main" val="426257708"/>
                    </a:ext>
                  </a:extLst>
                </a:gridCol>
                <a:gridCol w="756000">
                  <a:extLst>
                    <a:ext uri="{9D8B030D-6E8A-4147-A177-3AD203B41FA5}">
                      <a16:colId xmlns:a16="http://schemas.microsoft.com/office/drawing/2014/main" val="456992482"/>
                    </a:ext>
                  </a:extLst>
                </a:gridCol>
                <a:gridCol w="576000">
                  <a:extLst>
                    <a:ext uri="{9D8B030D-6E8A-4147-A177-3AD203B41FA5}">
                      <a16:colId xmlns:a16="http://schemas.microsoft.com/office/drawing/2014/main" val="1614771531"/>
                    </a:ext>
                  </a:extLst>
                </a:gridCol>
                <a:gridCol w="576000">
                  <a:extLst>
                    <a:ext uri="{9D8B030D-6E8A-4147-A177-3AD203B41FA5}">
                      <a16:colId xmlns:a16="http://schemas.microsoft.com/office/drawing/2014/main" val="3019962920"/>
                    </a:ext>
                  </a:extLst>
                </a:gridCol>
                <a:gridCol w="720000">
                  <a:extLst>
                    <a:ext uri="{9D8B030D-6E8A-4147-A177-3AD203B41FA5}">
                      <a16:colId xmlns:a16="http://schemas.microsoft.com/office/drawing/2014/main" val="1660944174"/>
                    </a:ext>
                  </a:extLst>
                </a:gridCol>
                <a:gridCol w="720000">
                  <a:extLst>
                    <a:ext uri="{9D8B030D-6E8A-4147-A177-3AD203B41FA5}">
                      <a16:colId xmlns:a16="http://schemas.microsoft.com/office/drawing/2014/main" val="3300085932"/>
                    </a:ext>
                  </a:extLst>
                </a:gridCol>
                <a:gridCol w="720000">
                  <a:extLst>
                    <a:ext uri="{9D8B030D-6E8A-4147-A177-3AD203B41FA5}">
                      <a16:colId xmlns:a16="http://schemas.microsoft.com/office/drawing/2014/main" val="3397688408"/>
                    </a:ext>
                  </a:extLst>
                </a:gridCol>
                <a:gridCol w="644400">
                  <a:extLst>
                    <a:ext uri="{9D8B030D-6E8A-4147-A177-3AD203B41FA5}">
                      <a16:colId xmlns:a16="http://schemas.microsoft.com/office/drawing/2014/main" val="1713065881"/>
                    </a:ext>
                  </a:extLst>
                </a:gridCol>
                <a:gridCol w="644400">
                  <a:extLst>
                    <a:ext uri="{9D8B030D-6E8A-4147-A177-3AD203B41FA5}">
                      <a16:colId xmlns:a16="http://schemas.microsoft.com/office/drawing/2014/main" val="1761062446"/>
                    </a:ext>
                  </a:extLst>
                </a:gridCol>
              </a:tblGrid>
              <a:tr h="216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Period</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Traded</a:t>
                      </a:r>
                      <a:r>
                        <a:rPr lang="fr-FR" sz="800" b="1" i="0" u="none" strike="noStrike" dirty="0">
                          <a:solidFill>
                            <a:srgbClr val="000000"/>
                          </a:solidFill>
                          <a:effectLst/>
                          <a:latin typeface="Arial" panose="020B0604020202020204" pitchFamily="34" charset="0"/>
                        </a:rPr>
                        <a:t> Swap </a:t>
                      </a:r>
                      <a:r>
                        <a:rPr lang="fr-FR" sz="800" b="1" i="0" u="none" strike="noStrike" dirty="0" err="1">
                          <a:solidFill>
                            <a:srgbClr val="000000"/>
                          </a:solidFill>
                          <a:effectLst/>
                          <a:latin typeface="Arial" panose="020B0604020202020204" pitchFamily="34" charset="0"/>
                        </a:rPr>
                        <a:t>price</a:t>
                      </a:r>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MTM Index € 31/03/2021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800" b="1" i="0" u="none" strike="noStrike">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557515202"/>
                  </a:ext>
                </a:extLst>
              </a:tr>
              <a:tr h="216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a:solidFill>
                            <a:srgbClr val="000000"/>
                          </a:solidFill>
                          <a:effectLst/>
                          <a:latin typeface="Arial" panose="020B0604020202020204" pitchFamily="34" charset="0"/>
                        </a:rPr>
                        <a:t>YTD March</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26687082"/>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51,62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2239583"/>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53,36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38,21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9206367"/>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52,95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38,88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3333006"/>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6058547"/>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55,61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3111330"/>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51,79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45,11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0688543"/>
                  </a:ext>
                </a:extLst>
              </a:tr>
              <a:tr h="1908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55,19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51,40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0097046"/>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41,86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3055717"/>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53,48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31,32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865133"/>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53,10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31,57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3787669"/>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52,78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37,22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28046512"/>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4561457"/>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52,04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37,36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67071406"/>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51,69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4710575"/>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35,06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51,33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29,29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898941"/>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8 184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45,25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80753543"/>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6 957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5915717"/>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3 500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7 161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30,67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0572370"/>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8 594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4625635"/>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53,34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10 844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45,95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8706814"/>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53,29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9 003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37,92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4496916"/>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53,25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8 798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2966672"/>
                  </a:ext>
                </a:extLst>
              </a:tr>
              <a:tr h="1908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1,17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7 366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30,72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0154684"/>
                  </a:ext>
                </a:extLst>
              </a:tr>
              <a:tr h="1908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77809"/>
                  </a:ext>
                </a:extLst>
              </a:tr>
              <a:tr h="190800">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NATIXIS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68 950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38,21</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66 908</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902</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78115486"/>
                  </a:ext>
                </a:extLst>
              </a:tr>
              <a:tr h="190800">
                <a:tc>
                  <a:txBody>
                    <a:bodyPr/>
                    <a:lstStyle/>
                    <a:p>
                      <a:pPr algn="l"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78527"/>
                  </a:ext>
                </a:extLst>
              </a:tr>
              <a:tr h="190800">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TOTAL</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105 200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37,29</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66 908</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1 510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79991013"/>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4638514"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d’avril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sp>
        <p:nvSpPr>
          <p:cNvPr id="7" name="ZoneTexte 6">
            <a:extLst>
              <a:ext uri="{FF2B5EF4-FFF2-40B4-BE49-F238E27FC236}">
                <a16:creationId xmlns:a16="http://schemas.microsoft.com/office/drawing/2014/main" id="{3BA5A8E4-E0D1-4EE9-A3DF-CF1B5E60CE1D}"/>
              </a:ext>
            </a:extLst>
          </p:cNvPr>
          <p:cNvSpPr txBox="1"/>
          <p:nvPr/>
        </p:nvSpPr>
        <p:spPr>
          <a:xfrm>
            <a:off x="7782626" y="1112167"/>
            <a:ext cx="1223412" cy="369332"/>
          </a:xfrm>
          <a:prstGeom prst="rect">
            <a:avLst/>
          </a:prstGeom>
          <a:solidFill>
            <a:schemeClr val="accent1">
              <a:lumMod val="60000"/>
              <a:lumOff val="40000"/>
            </a:schemeClr>
          </a:solidFill>
        </p:spPr>
        <p:txBody>
          <a:bodyPr wrap="none" rtlCol="0">
            <a:spAutoFit/>
          </a:bodyPr>
          <a:lstStyle/>
          <a:p>
            <a:r>
              <a:rPr lang="fr-FR" dirty="0"/>
              <a:t>À modifier</a:t>
            </a:r>
          </a:p>
        </p:txBody>
      </p:sp>
      <p:graphicFrame>
        <p:nvGraphicFramePr>
          <p:cNvPr id="2" name="Tableau 1">
            <a:extLst>
              <a:ext uri="{FF2B5EF4-FFF2-40B4-BE49-F238E27FC236}">
                <a16:creationId xmlns:a16="http://schemas.microsoft.com/office/drawing/2014/main" id="{32B31B6C-BF44-4FFA-910A-2D1B823E8060}"/>
              </a:ext>
            </a:extLst>
          </p:cNvPr>
          <p:cNvGraphicFramePr>
            <a:graphicFrameLocks noGrp="1"/>
          </p:cNvGraphicFramePr>
          <p:nvPr>
            <p:extLst>
              <p:ext uri="{D42A27DB-BD31-4B8C-83A1-F6EECF244321}">
                <p14:modId xmlns:p14="http://schemas.microsoft.com/office/powerpoint/2010/main" val="2929178024"/>
              </p:ext>
            </p:extLst>
          </p:nvPr>
        </p:nvGraphicFramePr>
        <p:xfrm>
          <a:off x="35997" y="1080343"/>
          <a:ext cx="9072000" cy="4876912"/>
        </p:xfrm>
        <a:graphic>
          <a:graphicData uri="http://schemas.openxmlformats.org/drawingml/2006/table">
            <a:tbl>
              <a:tblPr/>
              <a:tblGrid>
                <a:gridCol w="648000">
                  <a:extLst>
                    <a:ext uri="{9D8B030D-6E8A-4147-A177-3AD203B41FA5}">
                      <a16:colId xmlns:a16="http://schemas.microsoft.com/office/drawing/2014/main" val="145856322"/>
                    </a:ext>
                  </a:extLst>
                </a:gridCol>
                <a:gridCol w="1080000">
                  <a:extLst>
                    <a:ext uri="{9D8B030D-6E8A-4147-A177-3AD203B41FA5}">
                      <a16:colId xmlns:a16="http://schemas.microsoft.com/office/drawing/2014/main" val="1742976424"/>
                    </a:ext>
                  </a:extLst>
                </a:gridCol>
                <a:gridCol w="558000">
                  <a:extLst>
                    <a:ext uri="{9D8B030D-6E8A-4147-A177-3AD203B41FA5}">
                      <a16:colId xmlns:a16="http://schemas.microsoft.com/office/drawing/2014/main" val="3817207345"/>
                    </a:ext>
                  </a:extLst>
                </a:gridCol>
                <a:gridCol w="558000">
                  <a:extLst>
                    <a:ext uri="{9D8B030D-6E8A-4147-A177-3AD203B41FA5}">
                      <a16:colId xmlns:a16="http://schemas.microsoft.com/office/drawing/2014/main" val="1844188839"/>
                    </a:ext>
                  </a:extLst>
                </a:gridCol>
                <a:gridCol w="558000">
                  <a:extLst>
                    <a:ext uri="{9D8B030D-6E8A-4147-A177-3AD203B41FA5}">
                      <a16:colId xmlns:a16="http://schemas.microsoft.com/office/drawing/2014/main" val="1849908548"/>
                    </a:ext>
                  </a:extLst>
                </a:gridCol>
                <a:gridCol w="558000">
                  <a:extLst>
                    <a:ext uri="{9D8B030D-6E8A-4147-A177-3AD203B41FA5}">
                      <a16:colId xmlns:a16="http://schemas.microsoft.com/office/drawing/2014/main" val="986379122"/>
                    </a:ext>
                  </a:extLst>
                </a:gridCol>
                <a:gridCol w="558000">
                  <a:extLst>
                    <a:ext uri="{9D8B030D-6E8A-4147-A177-3AD203B41FA5}">
                      <a16:colId xmlns:a16="http://schemas.microsoft.com/office/drawing/2014/main" val="97956178"/>
                    </a:ext>
                  </a:extLst>
                </a:gridCol>
                <a:gridCol w="558000">
                  <a:extLst>
                    <a:ext uri="{9D8B030D-6E8A-4147-A177-3AD203B41FA5}">
                      <a16:colId xmlns:a16="http://schemas.microsoft.com/office/drawing/2014/main" val="3339250707"/>
                    </a:ext>
                  </a:extLst>
                </a:gridCol>
                <a:gridCol w="558000">
                  <a:extLst>
                    <a:ext uri="{9D8B030D-6E8A-4147-A177-3AD203B41FA5}">
                      <a16:colId xmlns:a16="http://schemas.microsoft.com/office/drawing/2014/main" val="2872459885"/>
                    </a:ext>
                  </a:extLst>
                </a:gridCol>
                <a:gridCol w="558000">
                  <a:extLst>
                    <a:ext uri="{9D8B030D-6E8A-4147-A177-3AD203B41FA5}">
                      <a16:colId xmlns:a16="http://schemas.microsoft.com/office/drawing/2014/main" val="383987543"/>
                    </a:ext>
                  </a:extLst>
                </a:gridCol>
                <a:gridCol w="558000">
                  <a:extLst>
                    <a:ext uri="{9D8B030D-6E8A-4147-A177-3AD203B41FA5}">
                      <a16:colId xmlns:a16="http://schemas.microsoft.com/office/drawing/2014/main" val="1972466617"/>
                    </a:ext>
                  </a:extLst>
                </a:gridCol>
                <a:gridCol w="558000">
                  <a:extLst>
                    <a:ext uri="{9D8B030D-6E8A-4147-A177-3AD203B41FA5}">
                      <a16:colId xmlns:a16="http://schemas.microsoft.com/office/drawing/2014/main" val="4092564940"/>
                    </a:ext>
                  </a:extLst>
                </a:gridCol>
                <a:gridCol w="558000">
                  <a:extLst>
                    <a:ext uri="{9D8B030D-6E8A-4147-A177-3AD203B41FA5}">
                      <a16:colId xmlns:a16="http://schemas.microsoft.com/office/drawing/2014/main" val="1399967979"/>
                    </a:ext>
                  </a:extLst>
                </a:gridCol>
                <a:gridCol w="558000">
                  <a:extLst>
                    <a:ext uri="{9D8B030D-6E8A-4147-A177-3AD203B41FA5}">
                      <a16:colId xmlns:a16="http://schemas.microsoft.com/office/drawing/2014/main" val="3516305448"/>
                    </a:ext>
                  </a:extLst>
                </a:gridCol>
                <a:gridCol w="72000">
                  <a:extLst>
                    <a:ext uri="{9D8B030D-6E8A-4147-A177-3AD203B41FA5}">
                      <a16:colId xmlns:a16="http://schemas.microsoft.com/office/drawing/2014/main" val="3236083536"/>
                    </a:ext>
                  </a:extLst>
                </a:gridCol>
                <a:gridCol w="576000">
                  <a:extLst>
                    <a:ext uri="{9D8B030D-6E8A-4147-A177-3AD203B41FA5}">
                      <a16:colId xmlns:a16="http://schemas.microsoft.com/office/drawing/2014/main" val="3275119487"/>
                    </a:ext>
                  </a:extLst>
                </a:gridCol>
              </a:tblGrid>
              <a:tr h="310493">
                <a:tc>
                  <a:txBody>
                    <a:bodyPr/>
                    <a:lstStyle/>
                    <a:p>
                      <a:pPr algn="ctr" fontAlgn="ctr"/>
                      <a:r>
                        <a:rPr lang="fr-FR" sz="900" b="1" i="0" u="none" strike="noStrike">
                          <a:solidFill>
                            <a:srgbClr val="000000"/>
                          </a:solidFill>
                          <a:effectLst/>
                          <a:latin typeface="Calibri" panose="020F0502020204030204" pitchFamily="34" charset="0"/>
                        </a:rPr>
                        <a:t> Subsidiaries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 Quantity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900" b="0" i="0" u="none" strike="noStrike" dirty="0">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40862419"/>
                  </a:ext>
                </a:extLst>
              </a:tr>
              <a:tr h="1464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5043399"/>
                  </a:ext>
                </a:extLst>
              </a:tr>
              <a:tr h="147853">
                <a:tc rowSpan="3">
                  <a:txBody>
                    <a:bodyPr/>
                    <a:lstStyle/>
                    <a:p>
                      <a:pPr algn="ctr" fontAlgn="ctr"/>
                      <a:r>
                        <a:rPr lang="fr-FR" sz="900" b="0" i="0" u="none" strike="noStrike">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1 753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2 694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3 294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1 667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1 912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21 701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2324975"/>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5 468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0673811"/>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8628265"/>
                  </a:ext>
                </a:extLst>
              </a:tr>
              <a:tr h="1464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182247"/>
                  </a:ext>
                </a:extLst>
              </a:tr>
              <a:tr h="147853">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2 254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2 441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3 396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1 793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2 866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2 317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27 637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2545478"/>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901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4896534"/>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2405054"/>
                  </a:ext>
                </a:extLst>
              </a:tr>
              <a:tr h="1464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4584096"/>
                  </a:ext>
                </a:extLst>
              </a:tr>
              <a:tr h="147853">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1 022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1 328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1 257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13 433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8098509"/>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184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3 319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9585940"/>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096179"/>
                  </a:ext>
                </a:extLst>
              </a:tr>
              <a:tr h="147853">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539071"/>
                  </a:ext>
                </a:extLst>
              </a:tr>
              <a:tr h="147853">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680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756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5 535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7332727"/>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1 570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5970185"/>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9123742"/>
                  </a:ext>
                </a:extLst>
              </a:tr>
              <a:tr h="147853">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4364392"/>
                  </a:ext>
                </a:extLst>
              </a:tr>
              <a:tr h="147853">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5 268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8019616"/>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1 265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9938941"/>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7526433"/>
                  </a:ext>
                </a:extLst>
              </a:tr>
              <a:tr h="147853">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0637621"/>
                  </a:ext>
                </a:extLst>
              </a:tr>
              <a:tr h="147853">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245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2 877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1019183"/>
                  </a:ext>
                </a:extLst>
              </a:tr>
              <a:tr h="1464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656928"/>
                  </a:ext>
                </a:extLst>
              </a:tr>
              <a:tr h="147853">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4342454"/>
                  </a:ext>
                </a:extLst>
              </a:tr>
              <a:tr h="1464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202275"/>
                  </a:ext>
                </a:extLst>
              </a:tr>
              <a:tr h="147853">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5 955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7 774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10 021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6 540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6 199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5 518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6 683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5 992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7 899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4 730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2 595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76 452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2336470"/>
                  </a:ext>
                </a:extLst>
              </a:tr>
              <a:tr h="147853">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dirty="0">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1 876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1 652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2 492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1 008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18 200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7717364"/>
                  </a:ext>
                </a:extLst>
              </a:tr>
              <a:tr h="147853">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70970900"/>
                  </a:ext>
                </a:extLst>
              </a:tr>
              <a:tr h="147853">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22404565"/>
                  </a:ext>
                </a:extLst>
              </a:tr>
              <a:tr h="285562">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gridSpan="2">
                  <a:txBody>
                    <a:bodyPr/>
                    <a:lstStyle/>
                    <a:p>
                      <a:pPr algn="l" fontAlgn="b"/>
                      <a:r>
                        <a:rPr lang="en-US" sz="900" b="1" i="0" u="none" strike="noStrike" dirty="0">
                          <a:solidFill>
                            <a:srgbClr val="000000"/>
                          </a:solidFill>
                          <a:effectLst/>
                          <a:latin typeface="Arial" panose="020B0604020202020204" pitchFamily="34" charset="0"/>
                        </a:rPr>
                        <a:t> Conversion rate from Brent barrels to MT : </a:t>
                      </a:r>
                    </a:p>
                  </a:txBody>
                  <a:tcPr marL="3240" marR="3240" marT="3240" marB="0" anchor="b">
                    <a:lnL>
                      <a:noFill/>
                    </a:lnL>
                    <a:lnR>
                      <a:noFill/>
                    </a:lnR>
                    <a:lnT>
                      <a:noFill/>
                    </a:lnT>
                    <a:lnB>
                      <a:noFill/>
                    </a:lnB>
                    <a:solidFill>
                      <a:srgbClr val="FFFFFF"/>
                    </a:solidFill>
                  </a:tcPr>
                </a:tc>
                <a:tc hMerge="1">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7,14</a:t>
                      </a:r>
                    </a:p>
                  </a:txBody>
                  <a:tcPr marL="3240" marR="3240" marT="3240" marB="0" anchor="ctr">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extLst>
                  <a:ext uri="{0D108BD9-81ED-4DB2-BD59-A6C34878D82A}">
                    <a16:rowId xmlns:a16="http://schemas.microsoft.com/office/drawing/2014/main" val="2423166422"/>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EBE30CAB-4FC6-4437-AD84-7D26DD5ADB62}"/>
              </a:ext>
            </a:extLst>
          </p:cNvPr>
          <p:cNvPicPr>
            <a:picLocks noChangeAspect="1"/>
          </p:cNvPicPr>
          <p:nvPr/>
        </p:nvPicPr>
        <p:blipFill>
          <a:blip r:embed="rId2"/>
          <a:stretch>
            <a:fillRect/>
          </a:stretch>
        </p:blipFill>
        <p:spPr>
          <a:xfrm>
            <a:off x="734237" y="1290009"/>
            <a:ext cx="7675528" cy="5013686"/>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3" name="Image 2">
            <a:extLst>
              <a:ext uri="{FF2B5EF4-FFF2-40B4-BE49-F238E27FC236}">
                <a16:creationId xmlns:a16="http://schemas.microsoft.com/office/drawing/2014/main" id="{C239755D-BCA0-4C3C-9EF2-D29754B5063E}"/>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5E4DFD82-2651-403C-9C86-6B2C42ED9CD6}"/>
              </a:ext>
            </a:extLst>
          </p:cNvPr>
          <p:cNvPicPr>
            <a:picLocks noChangeAspect="1"/>
          </p:cNvPicPr>
          <p:nvPr/>
        </p:nvPicPr>
        <p:blipFill>
          <a:blip r:embed="rId2"/>
          <a:stretch>
            <a:fillRect/>
          </a:stretch>
        </p:blipFill>
        <p:spPr>
          <a:xfrm>
            <a:off x="734235" y="1290010"/>
            <a:ext cx="7675528" cy="5013686"/>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13798</TotalTime>
  <Words>2733</Words>
  <Application>Microsoft Office PowerPoint</Application>
  <PresentationFormat>Affichage à l'écran (4:3)</PresentationFormat>
  <Paragraphs>1497</Paragraphs>
  <Slides>30</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1354</cp:revision>
  <cp:lastPrinted>2019-02-12T13:53:47Z</cp:lastPrinted>
  <dcterms:created xsi:type="dcterms:W3CDTF">2010-04-23T15:09:35Z</dcterms:created>
  <dcterms:modified xsi:type="dcterms:W3CDTF">2021-04-16T11:42:54Z</dcterms:modified>
</cp:coreProperties>
</file>