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3"/>
  </p:notesMasterIdLst>
  <p:sldIdLst>
    <p:sldId id="256" r:id="rId3"/>
    <p:sldId id="466" r:id="rId4"/>
    <p:sldId id="476" r:id="rId5"/>
    <p:sldId id="545" r:id="rId6"/>
    <p:sldId id="555" r:id="rId7"/>
    <p:sldId id="561" r:id="rId8"/>
    <p:sldId id="523" r:id="rId9"/>
    <p:sldId id="562" r:id="rId10"/>
    <p:sldId id="525" r:id="rId11"/>
    <p:sldId id="557" r:id="rId12"/>
    <p:sldId id="524" r:id="rId13"/>
    <p:sldId id="558" r:id="rId14"/>
    <p:sldId id="526" r:id="rId15"/>
    <p:sldId id="559" r:id="rId16"/>
    <p:sldId id="534" r:id="rId17"/>
    <p:sldId id="560" r:id="rId18"/>
    <p:sldId id="533" r:id="rId19"/>
    <p:sldId id="549" r:id="rId20"/>
    <p:sldId id="548" r:id="rId21"/>
    <p:sldId id="539" r:id="rId22"/>
    <p:sldId id="554" r:id="rId23"/>
    <p:sldId id="552" r:id="rId24"/>
    <p:sldId id="536" r:id="rId25"/>
    <p:sldId id="532" r:id="rId26"/>
    <p:sldId id="531" r:id="rId27"/>
    <p:sldId id="542" r:id="rId28"/>
    <p:sldId id="556" r:id="rId29"/>
    <p:sldId id="520" r:id="rId30"/>
    <p:sldId id="409" r:id="rId31"/>
    <p:sldId id="410" r:id="rId32"/>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6374" autoAdjust="0"/>
  </p:normalViewPr>
  <p:slideViewPr>
    <p:cSldViewPr snapToGrid="0">
      <p:cViewPr varScale="1">
        <p:scale>
          <a:sx n="111" d="100"/>
          <a:sy n="111" d="100"/>
        </p:scale>
        <p:origin x="1740"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19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11/06/2021</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78608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5</a:t>
            </a:fld>
            <a:endParaRPr lang="fr-FR" dirty="0"/>
          </a:p>
        </p:txBody>
      </p:sp>
    </p:spTree>
    <p:extLst>
      <p:ext uri="{BB962C8B-B14F-4D97-AF65-F5344CB8AC3E}">
        <p14:creationId xmlns:p14="http://schemas.microsoft.com/office/powerpoint/2010/main" val="326219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6</a:t>
            </a:fld>
            <a:endParaRPr lang="fr-FR" dirty="0"/>
          </a:p>
        </p:txBody>
      </p:sp>
    </p:spTree>
    <p:extLst>
      <p:ext uri="{BB962C8B-B14F-4D97-AF65-F5344CB8AC3E}">
        <p14:creationId xmlns:p14="http://schemas.microsoft.com/office/powerpoint/2010/main" val="418841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20</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6/11/2021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6/11/2021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6/11/2021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6/11/2021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6/11/2021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6/11/2021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6/11/2021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6/11/2021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6/11/2021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6/11/2021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6/11/2021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6/11/2021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6/11/2021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6/11/2021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6/11/2021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6/11/2021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6/11/2021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6/11/2021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6/11/2021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6/11/2021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6/11/2021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6/11/2021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6/11/2021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6/11/2021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6/11/2021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6/11/2021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6/11/2021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6/11/2021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6/11/2021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6/11/2021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6/11/2021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6/11/2021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6/11/2021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6/11/2021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8040"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31/05/2021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- 2021</a:t>
            </a:r>
          </a:p>
        </p:txBody>
      </p:sp>
      <p:pic>
        <p:nvPicPr>
          <p:cNvPr id="6" name="Image 5">
            <a:extLst>
              <a:ext uri="{FF2B5EF4-FFF2-40B4-BE49-F238E27FC236}">
                <a16:creationId xmlns:a16="http://schemas.microsoft.com/office/drawing/2014/main" id="{F15BC6DB-2BEE-4FDC-B03A-C1C4B6CA3CBB}"/>
              </a:ext>
            </a:extLst>
          </p:cNvPr>
          <p:cNvPicPr>
            <a:picLocks noChangeAspect="1"/>
          </p:cNvPicPr>
          <p:nvPr/>
        </p:nvPicPr>
        <p:blipFill>
          <a:blip r:embed="rId2"/>
          <a:stretch>
            <a:fillRect/>
          </a:stretch>
        </p:blipFill>
        <p:spPr>
          <a:xfrm>
            <a:off x="1703432" y="1499842"/>
            <a:ext cx="5737136" cy="4471196"/>
          </a:xfrm>
          <a:prstGeom prst="rect">
            <a:avLst/>
          </a:prstGeom>
        </p:spPr>
      </p:pic>
    </p:spTree>
    <p:extLst>
      <p:ext uri="{BB962C8B-B14F-4D97-AF65-F5344CB8AC3E}">
        <p14:creationId xmlns:p14="http://schemas.microsoft.com/office/powerpoint/2010/main" val="261068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6" name="ZoneTexte 5">
            <a:extLst>
              <a:ext uri="{FF2B5EF4-FFF2-40B4-BE49-F238E27FC236}">
                <a16:creationId xmlns:a16="http://schemas.microsoft.com/office/drawing/2014/main" id="{E3B1CAF2-66A8-4D86-9EBC-E5ABF2DECB2C}"/>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7" name="Image 6">
            <a:extLst>
              <a:ext uri="{FF2B5EF4-FFF2-40B4-BE49-F238E27FC236}">
                <a16:creationId xmlns:a16="http://schemas.microsoft.com/office/drawing/2014/main" id="{A322A5C3-BA9A-43DD-AE18-5EFCA4F289E6}"/>
              </a:ext>
            </a:extLst>
          </p:cNvPr>
          <p:cNvPicPr>
            <a:picLocks noChangeAspect="1"/>
          </p:cNvPicPr>
          <p:nvPr/>
        </p:nvPicPr>
        <p:blipFill>
          <a:blip r:embed="rId2"/>
          <a:stretch>
            <a:fillRect/>
          </a:stretch>
        </p:blipFill>
        <p:spPr>
          <a:xfrm>
            <a:off x="734233" y="1290011"/>
            <a:ext cx="7675529" cy="5023539"/>
          </a:xfrm>
          <a:prstGeom prst="rect">
            <a:avLst/>
          </a:prstGeom>
        </p:spPr>
      </p:pic>
    </p:spTree>
    <p:extLst>
      <p:ext uri="{BB962C8B-B14F-4D97-AF65-F5344CB8AC3E}">
        <p14:creationId xmlns:p14="http://schemas.microsoft.com/office/powerpoint/2010/main" val="206567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- 2021</a:t>
            </a:r>
          </a:p>
        </p:txBody>
      </p:sp>
      <p:pic>
        <p:nvPicPr>
          <p:cNvPr id="6" name="Image 5">
            <a:extLst>
              <a:ext uri="{FF2B5EF4-FFF2-40B4-BE49-F238E27FC236}">
                <a16:creationId xmlns:a16="http://schemas.microsoft.com/office/drawing/2014/main" id="{5DA97D08-8B43-4936-9B13-806F81B9FBAD}"/>
              </a:ext>
            </a:extLst>
          </p:cNvPr>
          <p:cNvPicPr>
            <a:picLocks noChangeAspect="1"/>
          </p:cNvPicPr>
          <p:nvPr/>
        </p:nvPicPr>
        <p:blipFill>
          <a:blip r:embed="rId2"/>
          <a:stretch>
            <a:fillRect/>
          </a:stretch>
        </p:blipFill>
        <p:spPr>
          <a:xfrm>
            <a:off x="1703432" y="1499843"/>
            <a:ext cx="5737136" cy="4471196"/>
          </a:xfrm>
          <a:prstGeom prst="rect">
            <a:avLst/>
          </a:prstGeom>
        </p:spPr>
      </p:pic>
    </p:spTree>
    <p:extLst>
      <p:ext uri="{BB962C8B-B14F-4D97-AF65-F5344CB8AC3E}">
        <p14:creationId xmlns:p14="http://schemas.microsoft.com/office/powerpoint/2010/main" val="6769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7" name="ZoneTexte 6">
            <a:extLst>
              <a:ext uri="{FF2B5EF4-FFF2-40B4-BE49-F238E27FC236}">
                <a16:creationId xmlns:a16="http://schemas.microsoft.com/office/drawing/2014/main" id="{F8681D7E-E6CC-4590-9593-26693B4E5475}"/>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8" name="Image 7">
            <a:extLst>
              <a:ext uri="{FF2B5EF4-FFF2-40B4-BE49-F238E27FC236}">
                <a16:creationId xmlns:a16="http://schemas.microsoft.com/office/drawing/2014/main" id="{3BA8340C-7025-4511-98C9-AA0CA27345F1}"/>
              </a:ext>
            </a:extLst>
          </p:cNvPr>
          <p:cNvPicPr>
            <a:picLocks noChangeAspect="1"/>
          </p:cNvPicPr>
          <p:nvPr/>
        </p:nvPicPr>
        <p:blipFill>
          <a:blip r:embed="rId2"/>
          <a:stretch>
            <a:fillRect/>
          </a:stretch>
        </p:blipFill>
        <p:spPr>
          <a:xfrm>
            <a:off x="734235" y="1290010"/>
            <a:ext cx="7675528" cy="5023539"/>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- 2021</a:t>
            </a:r>
          </a:p>
        </p:txBody>
      </p:sp>
      <p:pic>
        <p:nvPicPr>
          <p:cNvPr id="8" name="Image 7">
            <a:extLst>
              <a:ext uri="{FF2B5EF4-FFF2-40B4-BE49-F238E27FC236}">
                <a16:creationId xmlns:a16="http://schemas.microsoft.com/office/drawing/2014/main" id="{C681BE97-E0C3-4C89-AF74-F93169474415}"/>
              </a:ext>
            </a:extLst>
          </p:cNvPr>
          <p:cNvPicPr>
            <a:picLocks noChangeAspect="1"/>
          </p:cNvPicPr>
          <p:nvPr/>
        </p:nvPicPr>
        <p:blipFill>
          <a:blip r:embed="rId2"/>
          <a:stretch>
            <a:fillRect/>
          </a:stretch>
        </p:blipFill>
        <p:spPr>
          <a:xfrm>
            <a:off x="1703432" y="1499842"/>
            <a:ext cx="5737136" cy="4467442"/>
          </a:xfrm>
          <a:prstGeom prst="rect">
            <a:avLst/>
          </a:prstGeom>
        </p:spPr>
      </p:pic>
    </p:spTree>
    <p:extLst>
      <p:ext uri="{BB962C8B-B14F-4D97-AF65-F5344CB8AC3E}">
        <p14:creationId xmlns:p14="http://schemas.microsoft.com/office/powerpoint/2010/main" val="155267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7" name="ZoneTexte 6">
            <a:extLst>
              <a:ext uri="{FF2B5EF4-FFF2-40B4-BE49-F238E27FC236}">
                <a16:creationId xmlns:a16="http://schemas.microsoft.com/office/drawing/2014/main" id="{4550F377-8CAD-435B-802E-F87B5ABAACA4}"/>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8" name="Image 7">
            <a:extLst>
              <a:ext uri="{FF2B5EF4-FFF2-40B4-BE49-F238E27FC236}">
                <a16:creationId xmlns:a16="http://schemas.microsoft.com/office/drawing/2014/main" id="{4F4F65FC-F2EC-4AA6-872B-E5348B16ACE6}"/>
              </a:ext>
            </a:extLst>
          </p:cNvPr>
          <p:cNvPicPr>
            <a:picLocks noChangeAspect="1"/>
          </p:cNvPicPr>
          <p:nvPr/>
        </p:nvPicPr>
        <p:blipFill>
          <a:blip r:embed="rId2"/>
          <a:stretch>
            <a:fillRect/>
          </a:stretch>
        </p:blipFill>
        <p:spPr>
          <a:xfrm>
            <a:off x="734235" y="1280157"/>
            <a:ext cx="7675529" cy="5023539"/>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- 2021</a:t>
            </a:r>
          </a:p>
        </p:txBody>
      </p:sp>
      <p:pic>
        <p:nvPicPr>
          <p:cNvPr id="7" name="Image 6">
            <a:extLst>
              <a:ext uri="{FF2B5EF4-FFF2-40B4-BE49-F238E27FC236}">
                <a16:creationId xmlns:a16="http://schemas.microsoft.com/office/drawing/2014/main" id="{7CFE3A47-739B-4767-8BA4-75BB90B13E53}"/>
              </a:ext>
            </a:extLst>
          </p:cNvPr>
          <p:cNvPicPr>
            <a:picLocks noChangeAspect="1"/>
          </p:cNvPicPr>
          <p:nvPr/>
        </p:nvPicPr>
        <p:blipFill>
          <a:blip r:embed="rId2"/>
          <a:stretch>
            <a:fillRect/>
          </a:stretch>
        </p:blipFill>
        <p:spPr>
          <a:xfrm>
            <a:off x="1703432" y="1499842"/>
            <a:ext cx="5737136" cy="4474160"/>
          </a:xfrm>
          <a:prstGeom prst="rect">
            <a:avLst/>
          </a:prstGeom>
        </p:spPr>
      </p:pic>
    </p:spTree>
    <p:extLst>
      <p:ext uri="{BB962C8B-B14F-4D97-AF65-F5344CB8AC3E}">
        <p14:creationId xmlns:p14="http://schemas.microsoft.com/office/powerpoint/2010/main" val="1884801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7" name="ZoneTexte 6">
            <a:extLst>
              <a:ext uri="{FF2B5EF4-FFF2-40B4-BE49-F238E27FC236}">
                <a16:creationId xmlns:a16="http://schemas.microsoft.com/office/drawing/2014/main" id="{0184E7BD-7421-4DF9-9BEA-E8D1397DC8F3}"/>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8" name="Image 7">
            <a:extLst>
              <a:ext uri="{FF2B5EF4-FFF2-40B4-BE49-F238E27FC236}">
                <a16:creationId xmlns:a16="http://schemas.microsoft.com/office/drawing/2014/main" id="{CCE321D2-064E-4B42-896A-B4D745A2E6C2}"/>
              </a:ext>
            </a:extLst>
          </p:cNvPr>
          <p:cNvPicPr>
            <a:picLocks noChangeAspect="1"/>
          </p:cNvPicPr>
          <p:nvPr/>
        </p:nvPicPr>
        <p:blipFill>
          <a:blip r:embed="rId2"/>
          <a:stretch>
            <a:fillRect/>
          </a:stretch>
        </p:blipFill>
        <p:spPr>
          <a:xfrm>
            <a:off x="734235" y="1280158"/>
            <a:ext cx="7675529" cy="5023539"/>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EF839BE-18C1-4203-ADD4-B169433FBFB3}"/>
              </a:ext>
            </a:extLst>
          </p:cNvPr>
          <p:cNvSpPr txBox="1"/>
          <p:nvPr/>
        </p:nvSpPr>
        <p:spPr>
          <a:xfrm>
            <a:off x="7651630" y="1069674"/>
            <a:ext cx="1492369" cy="2369880"/>
          </a:xfrm>
          <a:prstGeom prst="rect">
            <a:avLst/>
          </a:prstGeom>
          <a:noFill/>
        </p:spPr>
        <p:txBody>
          <a:bodyPr wrap="square" rtlCol="0">
            <a:spAutoFit/>
          </a:bodyPr>
          <a:lstStyle/>
          <a:p>
            <a:pPr marL="285750" indent="-285750">
              <a:buFont typeface="Wingdings" panose="05000000000000000000" pitchFamily="2" charset="2"/>
              <a:buChar char="Ø"/>
            </a:pPr>
            <a:r>
              <a:rPr lang="fr-FR" sz="1000" dirty="0"/>
              <a:t>At Cie </a:t>
            </a:r>
            <a:r>
              <a:rPr lang="fr-FR" sz="1000" dirty="0" err="1"/>
              <a:t>Level</a:t>
            </a:r>
            <a:r>
              <a:rPr lang="fr-FR" sz="1000" dirty="0"/>
              <a:t>, la corrélation Bitume et Brent est bonne à fin Mai 2021 de l’ordre de 0,89.</a:t>
            </a:r>
          </a:p>
          <a:p>
            <a:endParaRPr lang="fr-FR" sz="1000" dirty="0"/>
          </a:p>
          <a:p>
            <a:pPr marL="285750" indent="-285750">
              <a:buFont typeface="Wingdings" panose="05000000000000000000" pitchFamily="2" charset="2"/>
              <a:buChar char="Ø"/>
            </a:pPr>
            <a:r>
              <a:rPr lang="fr-FR" sz="1000" dirty="0"/>
              <a:t>On remarque que les meilleurs résultats sont obtenus avec un décalage d’1 mois.</a:t>
            </a:r>
          </a:p>
          <a:p>
            <a:endParaRPr lang="fr-FR" dirty="0"/>
          </a:p>
        </p:txBody>
      </p:sp>
      <p:sp>
        <p:nvSpPr>
          <p:cNvPr id="9" name="Title">
            <a:extLst>
              <a:ext uri="{FF2B5EF4-FFF2-40B4-BE49-F238E27FC236}">
                <a16:creationId xmlns:a16="http://schemas.microsoft.com/office/drawing/2014/main" id="{FFE8E088-7FA5-4E9E-AAB6-5531EC73DFD2}"/>
              </a:ext>
            </a:extLst>
          </p:cNvPr>
          <p:cNvSpPr txBox="1">
            <a:spLocks/>
          </p:cNvSpPr>
          <p:nvPr/>
        </p:nvSpPr>
        <p:spPr bwMode="auto">
          <a:xfrm>
            <a:off x="2097881" y="62586"/>
            <a:ext cx="4948238"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Correlation</a:t>
            </a:r>
            <a:r>
              <a:rPr lang="fr-FR" dirty="0"/>
              <a:t> </a:t>
            </a:r>
            <a:r>
              <a:rPr lang="fr-FR" dirty="0" err="1"/>
              <a:t>Analysis</a:t>
            </a:r>
            <a:endParaRPr lang="en-US" dirty="0"/>
          </a:p>
        </p:txBody>
      </p:sp>
      <p:pic>
        <p:nvPicPr>
          <p:cNvPr id="7" name="Image 6">
            <a:extLst>
              <a:ext uri="{FF2B5EF4-FFF2-40B4-BE49-F238E27FC236}">
                <a16:creationId xmlns:a16="http://schemas.microsoft.com/office/drawing/2014/main" id="{62F45F48-3B8F-42FC-A537-B1A0ABE4DFFD}"/>
              </a:ext>
            </a:extLst>
          </p:cNvPr>
          <p:cNvPicPr>
            <a:picLocks noChangeAspect="1"/>
          </p:cNvPicPr>
          <p:nvPr/>
        </p:nvPicPr>
        <p:blipFill>
          <a:blip r:embed="rId2"/>
          <a:stretch>
            <a:fillRect/>
          </a:stretch>
        </p:blipFill>
        <p:spPr>
          <a:xfrm>
            <a:off x="77639" y="1061773"/>
            <a:ext cx="7658513" cy="5772547"/>
          </a:xfrm>
          <a:prstGeom prst="rect">
            <a:avLst/>
          </a:prstGeom>
        </p:spPr>
      </p:pic>
    </p:spTree>
    <p:extLst>
      <p:ext uri="{BB962C8B-B14F-4D97-AF65-F5344CB8AC3E}">
        <p14:creationId xmlns:p14="http://schemas.microsoft.com/office/powerpoint/2010/main" val="344669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Purchase</a:t>
            </a:r>
            <a:r>
              <a:rPr lang="fr-FR" dirty="0"/>
              <a:t> </a:t>
            </a:r>
            <a:r>
              <a:rPr lang="fr-FR" dirty="0" err="1"/>
              <a:t>Prices</a:t>
            </a:r>
            <a:endParaRPr lang="en-US" dirty="0"/>
          </a:p>
        </p:txBody>
      </p:sp>
      <p:pic>
        <p:nvPicPr>
          <p:cNvPr id="7" name="Image 6">
            <a:extLst>
              <a:ext uri="{FF2B5EF4-FFF2-40B4-BE49-F238E27FC236}">
                <a16:creationId xmlns:a16="http://schemas.microsoft.com/office/drawing/2014/main" id="{0E6E1FCC-A4D4-4672-90DF-DA34DDDD8480}"/>
              </a:ext>
            </a:extLst>
          </p:cNvPr>
          <p:cNvPicPr>
            <a:picLocks noChangeAspect="1"/>
          </p:cNvPicPr>
          <p:nvPr/>
        </p:nvPicPr>
        <p:blipFill>
          <a:blip r:embed="rId2"/>
          <a:stretch>
            <a:fillRect/>
          </a:stretch>
        </p:blipFill>
        <p:spPr>
          <a:xfrm>
            <a:off x="60385" y="1101259"/>
            <a:ext cx="9023230" cy="5309042"/>
          </a:xfrm>
          <a:prstGeom prst="rect">
            <a:avLst/>
          </a:prstGeom>
        </p:spPr>
      </p:pic>
    </p:spTree>
    <p:extLst>
      <p:ext uri="{BB962C8B-B14F-4D97-AF65-F5344CB8AC3E}">
        <p14:creationId xmlns:p14="http://schemas.microsoft.com/office/powerpoint/2010/main" val="184324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45582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Purchase Price Performance</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a:t>
            </a: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Annexes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Brent</a:t>
            </a:r>
            <a:endParaRPr lang="en-US" dirty="0"/>
          </a:p>
        </p:txBody>
      </p:sp>
      <p:sp>
        <p:nvSpPr>
          <p:cNvPr id="9" name="Rectangle 8">
            <a:extLst>
              <a:ext uri="{FF2B5EF4-FFF2-40B4-BE49-F238E27FC236}">
                <a16:creationId xmlns:a16="http://schemas.microsoft.com/office/drawing/2014/main" id="{1B3B0B0D-55B5-4B73-9787-8604949EDA26}"/>
              </a:ext>
            </a:extLst>
          </p:cNvPr>
          <p:cNvSpPr/>
          <p:nvPr/>
        </p:nvSpPr>
        <p:spPr>
          <a:xfrm>
            <a:off x="24479" y="6581001"/>
            <a:ext cx="9068499" cy="276999"/>
          </a:xfrm>
          <a:prstGeom prst="rect">
            <a:avLst/>
          </a:prstGeom>
        </p:spPr>
        <p:txBody>
          <a:bodyPr wrap="square">
            <a:spAutoFit/>
          </a:bodyPr>
          <a:lstStyle/>
          <a:p>
            <a:r>
              <a:rPr lang="en-US" sz="1200" b="1" dirty="0">
                <a:solidFill>
                  <a:srgbClr val="000000"/>
                </a:solidFill>
                <a:latin typeface="Calibri" panose="020F0502020204030204" pitchFamily="34" charset="0"/>
              </a:rPr>
              <a:t>36.37 EUR = </a:t>
            </a:r>
            <a:r>
              <a:rPr lang="en-US" sz="1200" b="1" dirty="0">
                <a:solidFill>
                  <a:srgbClr val="000000"/>
                </a:solidFill>
                <a:cs typeface="Arial" panose="020B0604020202020204" pitchFamily="34" charset="0"/>
              </a:rPr>
              <a:t>Average</a:t>
            </a:r>
            <a:r>
              <a:rPr lang="en-US" sz="1200" b="1" dirty="0">
                <a:solidFill>
                  <a:srgbClr val="000000"/>
                </a:solidFill>
                <a:latin typeface="Calibri" panose="020F0502020204030204" pitchFamily="34" charset="0"/>
              </a:rPr>
              <a:t> </a:t>
            </a:r>
            <a:r>
              <a:rPr lang="en-US" sz="1200" b="1" dirty="0">
                <a:solidFill>
                  <a:srgbClr val="000000"/>
                </a:solidFill>
                <a:cs typeface="Arial" panose="020B0604020202020204" pitchFamily="34" charset="0"/>
              </a:rPr>
              <a:t>Strike</a:t>
            </a:r>
          </a:p>
        </p:txBody>
      </p:sp>
      <p:pic>
        <p:nvPicPr>
          <p:cNvPr id="8" name="Image 7">
            <a:extLst>
              <a:ext uri="{FF2B5EF4-FFF2-40B4-BE49-F238E27FC236}">
                <a16:creationId xmlns:a16="http://schemas.microsoft.com/office/drawing/2014/main" id="{034EC20A-96AE-4929-8987-50CFE32382D7}"/>
              </a:ext>
            </a:extLst>
          </p:cNvPr>
          <p:cNvPicPr>
            <a:picLocks noChangeAspect="1"/>
          </p:cNvPicPr>
          <p:nvPr/>
        </p:nvPicPr>
        <p:blipFill>
          <a:blip r:embed="rId3"/>
          <a:stretch>
            <a:fillRect/>
          </a:stretch>
        </p:blipFill>
        <p:spPr>
          <a:xfrm>
            <a:off x="0" y="1104702"/>
            <a:ext cx="9144000" cy="5252443"/>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FO vs BRENT</a:t>
            </a:r>
            <a:endParaRPr lang="en-US" dirty="0"/>
          </a:p>
        </p:txBody>
      </p:sp>
      <p:pic>
        <p:nvPicPr>
          <p:cNvPr id="7" name="Image 6">
            <a:extLst>
              <a:ext uri="{FF2B5EF4-FFF2-40B4-BE49-F238E27FC236}">
                <a16:creationId xmlns:a16="http://schemas.microsoft.com/office/drawing/2014/main" id="{860F90F1-5425-49DE-807E-02E641534FAE}"/>
              </a:ext>
            </a:extLst>
          </p:cNvPr>
          <p:cNvPicPr>
            <a:picLocks noChangeAspect="1"/>
          </p:cNvPicPr>
          <p:nvPr/>
        </p:nvPicPr>
        <p:blipFill>
          <a:blip r:embed="rId2"/>
          <a:stretch>
            <a:fillRect/>
          </a:stretch>
        </p:blipFill>
        <p:spPr>
          <a:xfrm>
            <a:off x="60385" y="1101260"/>
            <a:ext cx="9023230" cy="5309041"/>
          </a:xfrm>
          <a:prstGeom prst="rect">
            <a:avLst/>
          </a:prstGeom>
        </p:spPr>
      </p:pic>
    </p:spTree>
    <p:extLst>
      <p:ext uri="{BB962C8B-B14F-4D97-AF65-F5344CB8AC3E}">
        <p14:creationId xmlns:p14="http://schemas.microsoft.com/office/powerpoint/2010/main" val="2804900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7506" y="2144033"/>
            <a:ext cx="7848350" cy="372409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Turkish subsidiary – 2020</a:t>
            </a:r>
          </a:p>
          <a:p>
            <a:pPr marL="285750" indent="-285750">
              <a:spcBef>
                <a:spcPts val="600"/>
              </a:spcBef>
              <a:buFont typeface="Arial" panose="020B0604020202020204" pitchFamily="34" charset="0"/>
              <a:buChar char="•"/>
            </a:pPr>
            <a:r>
              <a:rPr lang="en-US" sz="2000" dirty="0"/>
              <a:t>Polish subsidiary – 2020</a:t>
            </a:r>
          </a:p>
          <a:p>
            <a:pPr marL="285750" indent="-285750">
              <a:spcBef>
                <a:spcPts val="600"/>
              </a:spcBef>
              <a:buFont typeface="Arial" panose="020B0604020202020204" pitchFamily="34" charset="0"/>
              <a:buChar char="•"/>
            </a:pPr>
            <a:r>
              <a:rPr lang="en-US" sz="2000" dirty="0"/>
              <a:t>Spanish subsidiary – 2020</a:t>
            </a:r>
          </a:p>
          <a:p>
            <a:pPr marL="285750" indent="-285750">
              <a:spcBef>
                <a:spcPts val="600"/>
              </a:spcBef>
              <a:buFont typeface="Arial" panose="020B0604020202020204" pitchFamily="34" charset="0"/>
              <a:buChar char="•"/>
            </a:pPr>
            <a:r>
              <a:rPr lang="en-US" sz="2000" dirty="0"/>
              <a:t>Malaysian subsidiary – 2020</a:t>
            </a:r>
          </a:p>
          <a:p>
            <a:pPr marL="285750" indent="-285750">
              <a:spcBef>
                <a:spcPts val="600"/>
              </a:spcBef>
              <a:buFont typeface="Arial" panose="020B0604020202020204" pitchFamily="34" charset="0"/>
              <a:buChar char="•"/>
            </a:pPr>
            <a:r>
              <a:rPr lang="en-US" sz="2000" dirty="0"/>
              <a:t>Russian subsidiary – 2020</a:t>
            </a:r>
          </a:p>
          <a:p>
            <a:pPr marL="285750" indent="-285750">
              <a:spcBef>
                <a:spcPts val="600"/>
              </a:spcBef>
              <a:buFont typeface="Arial" panose="020B0604020202020204" pitchFamily="34" charset="0"/>
              <a:buChar char="•"/>
            </a:pPr>
            <a:r>
              <a:rPr lang="en-US" sz="2000" dirty="0"/>
              <a:t>Historical prices: Fuel oil VS Brent</a:t>
            </a:r>
          </a:p>
          <a:p>
            <a:pPr>
              <a:spcBef>
                <a:spcPts val="600"/>
              </a:spcBef>
            </a:pPr>
            <a:endParaRPr lang="en-US" sz="2000" dirty="0"/>
          </a:p>
          <a:p>
            <a:pPr marL="285750" indent="-285750">
              <a:spcBef>
                <a:spcPts val="600"/>
              </a:spcBef>
              <a:buFont typeface="Arial" panose="020B0604020202020204" pitchFamily="34" charset="0"/>
              <a:buChar char="•"/>
            </a:pPr>
            <a:endParaRPr lang="en-US" sz="2400" dirty="0"/>
          </a:p>
          <a:p>
            <a:pPr marL="285750"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Annexes</a:t>
            </a:r>
            <a:endParaRPr lang="en-US" dirty="0"/>
          </a:p>
        </p:txBody>
      </p:sp>
    </p:spTree>
    <p:extLst>
      <p:ext uri="{BB962C8B-B14F-4D97-AF65-F5344CB8AC3E}">
        <p14:creationId xmlns:p14="http://schemas.microsoft.com/office/powerpoint/2010/main" val="487904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441C89A9-8B75-478C-93D5-EA15EAF3DB4B}"/>
              </a:ext>
            </a:extLst>
          </p:cNvPr>
          <p:cNvPicPr>
            <a:picLocks noChangeAspect="1"/>
          </p:cNvPicPr>
          <p:nvPr/>
        </p:nvPicPr>
        <p:blipFill>
          <a:blip r:embed="rId2"/>
          <a:stretch>
            <a:fillRect/>
          </a:stretch>
        </p:blipFill>
        <p:spPr>
          <a:xfrm>
            <a:off x="1114936" y="1128498"/>
            <a:ext cx="6914125" cy="5506459"/>
          </a:xfrm>
          <a:prstGeom prst="rect">
            <a:avLst/>
          </a:prstGeom>
        </p:spPr>
      </p:pic>
    </p:spTree>
    <p:extLst>
      <p:ext uri="{BB962C8B-B14F-4D97-AF65-F5344CB8AC3E}">
        <p14:creationId xmlns:p14="http://schemas.microsoft.com/office/powerpoint/2010/main" val="1794899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0893409F-E8A5-477F-B432-0876EFEBC8D2}"/>
              </a:ext>
            </a:extLst>
          </p:cNvPr>
          <p:cNvPicPr>
            <a:picLocks noChangeAspect="1"/>
          </p:cNvPicPr>
          <p:nvPr/>
        </p:nvPicPr>
        <p:blipFill>
          <a:blip r:embed="rId2"/>
          <a:stretch>
            <a:fillRect/>
          </a:stretch>
        </p:blipFill>
        <p:spPr>
          <a:xfrm>
            <a:off x="1114936" y="1130398"/>
            <a:ext cx="6911490" cy="5504360"/>
          </a:xfrm>
          <a:prstGeom prst="rect">
            <a:avLst/>
          </a:prstGeom>
        </p:spPr>
      </p:pic>
    </p:spTree>
    <p:extLst>
      <p:ext uri="{BB962C8B-B14F-4D97-AF65-F5344CB8AC3E}">
        <p14:creationId xmlns:p14="http://schemas.microsoft.com/office/powerpoint/2010/main" val="3006532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B8C9FBE-6959-44F3-B432-0CC6D42CB439}"/>
              </a:ext>
            </a:extLst>
          </p:cNvPr>
          <p:cNvPicPr>
            <a:picLocks noChangeAspect="1"/>
          </p:cNvPicPr>
          <p:nvPr/>
        </p:nvPicPr>
        <p:blipFill>
          <a:blip r:embed="rId2"/>
          <a:stretch>
            <a:fillRect/>
          </a:stretch>
        </p:blipFill>
        <p:spPr>
          <a:xfrm>
            <a:off x="1114936" y="1130396"/>
            <a:ext cx="6914125" cy="5506457"/>
          </a:xfrm>
          <a:prstGeom prst="rect">
            <a:avLst/>
          </a:prstGeom>
        </p:spPr>
      </p:pic>
    </p:spTree>
    <p:extLst>
      <p:ext uri="{BB962C8B-B14F-4D97-AF65-F5344CB8AC3E}">
        <p14:creationId xmlns:p14="http://schemas.microsoft.com/office/powerpoint/2010/main" val="2927882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5CC68569-996D-48A5-A5E6-8ACF0C9E8A74}"/>
              </a:ext>
            </a:extLst>
          </p:cNvPr>
          <p:cNvPicPr>
            <a:picLocks noChangeAspect="1"/>
          </p:cNvPicPr>
          <p:nvPr/>
        </p:nvPicPr>
        <p:blipFill>
          <a:blip r:embed="rId2"/>
          <a:stretch>
            <a:fillRect/>
          </a:stretch>
        </p:blipFill>
        <p:spPr>
          <a:xfrm>
            <a:off x="1114936" y="1130395"/>
            <a:ext cx="6914125" cy="5506455"/>
          </a:xfrm>
          <a:prstGeom prst="rect">
            <a:avLst/>
          </a:prstGeom>
        </p:spPr>
      </p:pic>
    </p:spTree>
    <p:extLst>
      <p:ext uri="{BB962C8B-B14F-4D97-AF65-F5344CB8AC3E}">
        <p14:creationId xmlns:p14="http://schemas.microsoft.com/office/powerpoint/2010/main" val="2031325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- 2020</a:t>
            </a:r>
          </a:p>
        </p:txBody>
      </p:sp>
      <p:pic>
        <p:nvPicPr>
          <p:cNvPr id="5" name="Image 4">
            <a:extLst>
              <a:ext uri="{FF2B5EF4-FFF2-40B4-BE49-F238E27FC236}">
                <a16:creationId xmlns:a16="http://schemas.microsoft.com/office/drawing/2014/main" id="{200C6A10-BBD5-403C-ACF6-4CCB4D97D0BE}"/>
              </a:ext>
            </a:extLst>
          </p:cNvPr>
          <p:cNvPicPr>
            <a:picLocks noChangeAspect="1"/>
          </p:cNvPicPr>
          <p:nvPr/>
        </p:nvPicPr>
        <p:blipFill>
          <a:blip r:embed="rId2"/>
          <a:stretch>
            <a:fillRect/>
          </a:stretch>
        </p:blipFill>
        <p:spPr>
          <a:xfrm>
            <a:off x="1116255" y="1130397"/>
            <a:ext cx="6911490" cy="5512638"/>
          </a:xfrm>
          <a:prstGeom prst="rect">
            <a:avLst/>
          </a:prstGeom>
        </p:spPr>
      </p:pic>
    </p:spTree>
    <p:extLst>
      <p:ext uri="{BB962C8B-B14F-4D97-AF65-F5344CB8AC3E}">
        <p14:creationId xmlns:p14="http://schemas.microsoft.com/office/powerpoint/2010/main" val="1610437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6" name="Image 5">
            <a:extLst>
              <a:ext uri="{FF2B5EF4-FFF2-40B4-BE49-F238E27FC236}">
                <a16:creationId xmlns:a16="http://schemas.microsoft.com/office/drawing/2014/main" id="{9F004F6B-F1A9-4407-9CB1-BB48497CE673}"/>
              </a:ext>
            </a:extLst>
          </p:cNvPr>
          <p:cNvPicPr>
            <a:picLocks noChangeAspect="1"/>
          </p:cNvPicPr>
          <p:nvPr/>
        </p:nvPicPr>
        <p:blipFill>
          <a:blip r:embed="rId2"/>
          <a:stretch>
            <a:fillRect/>
          </a:stretch>
        </p:blipFill>
        <p:spPr>
          <a:xfrm>
            <a:off x="79794" y="1088154"/>
            <a:ext cx="8984412" cy="5296034"/>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200" dirty="0" err="1"/>
              <a:t>Bitumen</a:t>
            </a:r>
            <a:r>
              <a:rPr lang="fr-FR" sz="2200" dirty="0"/>
              <a:t> Hedge </a:t>
            </a:r>
            <a:r>
              <a:rPr lang="fr-FR" sz="2200" dirty="0" err="1"/>
              <a:t>Summary</a:t>
            </a:r>
            <a:r>
              <a:rPr lang="fr-FR" sz="2200" dirty="0"/>
              <a:t> and</a:t>
            </a:r>
          </a:p>
          <a:p>
            <a:pPr defTabSz="914400"/>
            <a:r>
              <a:rPr lang="fr-FR" sz="2200" dirty="0"/>
              <a:t> </a:t>
            </a:r>
            <a:r>
              <a:rPr lang="fr-FR" sz="2200" dirty="0" err="1"/>
              <a:t>Purchase</a:t>
            </a:r>
            <a:r>
              <a:rPr lang="fr-FR" sz="2200" dirty="0"/>
              <a:t> Price Performance</a:t>
            </a:r>
            <a:endParaRPr lang="en-US" sz="2200" dirty="0"/>
          </a:p>
        </p:txBody>
      </p:sp>
      <p:graphicFrame>
        <p:nvGraphicFramePr>
          <p:cNvPr id="8" name="Tableau 7">
            <a:extLst>
              <a:ext uri="{FF2B5EF4-FFF2-40B4-BE49-F238E27FC236}">
                <a16:creationId xmlns:a16="http://schemas.microsoft.com/office/drawing/2014/main" id="{40CC0E47-7E0F-45E0-9944-EF138FB7B11E}"/>
              </a:ext>
            </a:extLst>
          </p:cNvPr>
          <p:cNvGraphicFramePr>
            <a:graphicFrameLocks noGrp="1"/>
          </p:cNvGraphicFramePr>
          <p:nvPr>
            <p:extLst>
              <p:ext uri="{D42A27DB-BD31-4B8C-83A1-F6EECF244321}">
                <p14:modId xmlns:p14="http://schemas.microsoft.com/office/powerpoint/2010/main" val="2667364703"/>
              </p:ext>
            </p:extLst>
          </p:nvPr>
        </p:nvGraphicFramePr>
        <p:xfrm>
          <a:off x="133985" y="1769040"/>
          <a:ext cx="8880410" cy="3319920"/>
        </p:xfrm>
        <a:graphic>
          <a:graphicData uri="http://schemas.openxmlformats.org/drawingml/2006/table">
            <a:tbl>
              <a:tblPr/>
              <a:tblGrid>
                <a:gridCol w="612000">
                  <a:extLst>
                    <a:ext uri="{9D8B030D-6E8A-4147-A177-3AD203B41FA5}">
                      <a16:colId xmlns:a16="http://schemas.microsoft.com/office/drawing/2014/main" val="3500397601"/>
                    </a:ext>
                  </a:extLst>
                </a:gridCol>
                <a:gridCol w="56441">
                  <a:extLst>
                    <a:ext uri="{9D8B030D-6E8A-4147-A177-3AD203B41FA5}">
                      <a16:colId xmlns:a16="http://schemas.microsoft.com/office/drawing/2014/main" val="1874410575"/>
                    </a:ext>
                  </a:extLst>
                </a:gridCol>
                <a:gridCol w="648000">
                  <a:extLst>
                    <a:ext uri="{9D8B030D-6E8A-4147-A177-3AD203B41FA5}">
                      <a16:colId xmlns:a16="http://schemas.microsoft.com/office/drawing/2014/main" val="2687303413"/>
                    </a:ext>
                  </a:extLst>
                </a:gridCol>
                <a:gridCol w="56441">
                  <a:extLst>
                    <a:ext uri="{9D8B030D-6E8A-4147-A177-3AD203B41FA5}">
                      <a16:colId xmlns:a16="http://schemas.microsoft.com/office/drawing/2014/main" val="1268000701"/>
                    </a:ext>
                  </a:extLst>
                </a:gridCol>
                <a:gridCol w="612000">
                  <a:extLst>
                    <a:ext uri="{9D8B030D-6E8A-4147-A177-3AD203B41FA5}">
                      <a16:colId xmlns:a16="http://schemas.microsoft.com/office/drawing/2014/main" val="1043185951"/>
                    </a:ext>
                  </a:extLst>
                </a:gridCol>
                <a:gridCol w="612000">
                  <a:extLst>
                    <a:ext uri="{9D8B030D-6E8A-4147-A177-3AD203B41FA5}">
                      <a16:colId xmlns:a16="http://schemas.microsoft.com/office/drawing/2014/main" val="1321166102"/>
                    </a:ext>
                  </a:extLst>
                </a:gridCol>
                <a:gridCol w="56441">
                  <a:extLst>
                    <a:ext uri="{9D8B030D-6E8A-4147-A177-3AD203B41FA5}">
                      <a16:colId xmlns:a16="http://schemas.microsoft.com/office/drawing/2014/main" val="2408277053"/>
                    </a:ext>
                  </a:extLst>
                </a:gridCol>
                <a:gridCol w="612000">
                  <a:extLst>
                    <a:ext uri="{9D8B030D-6E8A-4147-A177-3AD203B41FA5}">
                      <a16:colId xmlns:a16="http://schemas.microsoft.com/office/drawing/2014/main" val="1683049157"/>
                    </a:ext>
                  </a:extLst>
                </a:gridCol>
                <a:gridCol w="56441">
                  <a:extLst>
                    <a:ext uri="{9D8B030D-6E8A-4147-A177-3AD203B41FA5}">
                      <a16:colId xmlns:a16="http://schemas.microsoft.com/office/drawing/2014/main" val="501469389"/>
                    </a:ext>
                  </a:extLst>
                </a:gridCol>
                <a:gridCol w="612000">
                  <a:extLst>
                    <a:ext uri="{9D8B030D-6E8A-4147-A177-3AD203B41FA5}">
                      <a16:colId xmlns:a16="http://schemas.microsoft.com/office/drawing/2014/main" val="4117340447"/>
                    </a:ext>
                  </a:extLst>
                </a:gridCol>
                <a:gridCol w="56441">
                  <a:extLst>
                    <a:ext uri="{9D8B030D-6E8A-4147-A177-3AD203B41FA5}">
                      <a16:colId xmlns:a16="http://schemas.microsoft.com/office/drawing/2014/main" val="440281388"/>
                    </a:ext>
                  </a:extLst>
                </a:gridCol>
                <a:gridCol w="720000">
                  <a:extLst>
                    <a:ext uri="{9D8B030D-6E8A-4147-A177-3AD203B41FA5}">
                      <a16:colId xmlns:a16="http://schemas.microsoft.com/office/drawing/2014/main" val="2998161848"/>
                    </a:ext>
                  </a:extLst>
                </a:gridCol>
                <a:gridCol w="56441">
                  <a:extLst>
                    <a:ext uri="{9D8B030D-6E8A-4147-A177-3AD203B41FA5}">
                      <a16:colId xmlns:a16="http://schemas.microsoft.com/office/drawing/2014/main" val="2759791378"/>
                    </a:ext>
                  </a:extLst>
                </a:gridCol>
                <a:gridCol w="720000">
                  <a:extLst>
                    <a:ext uri="{9D8B030D-6E8A-4147-A177-3AD203B41FA5}">
                      <a16:colId xmlns:a16="http://schemas.microsoft.com/office/drawing/2014/main" val="3448106905"/>
                    </a:ext>
                  </a:extLst>
                </a:gridCol>
                <a:gridCol w="56441">
                  <a:extLst>
                    <a:ext uri="{9D8B030D-6E8A-4147-A177-3AD203B41FA5}">
                      <a16:colId xmlns:a16="http://schemas.microsoft.com/office/drawing/2014/main" val="3205761659"/>
                    </a:ext>
                  </a:extLst>
                </a:gridCol>
                <a:gridCol w="792000">
                  <a:extLst>
                    <a:ext uri="{9D8B030D-6E8A-4147-A177-3AD203B41FA5}">
                      <a16:colId xmlns:a16="http://schemas.microsoft.com/office/drawing/2014/main" val="2285608848"/>
                    </a:ext>
                  </a:extLst>
                </a:gridCol>
                <a:gridCol w="56441">
                  <a:extLst>
                    <a:ext uri="{9D8B030D-6E8A-4147-A177-3AD203B41FA5}">
                      <a16:colId xmlns:a16="http://schemas.microsoft.com/office/drawing/2014/main" val="1529099726"/>
                    </a:ext>
                  </a:extLst>
                </a:gridCol>
                <a:gridCol w="792000">
                  <a:extLst>
                    <a:ext uri="{9D8B030D-6E8A-4147-A177-3AD203B41FA5}">
                      <a16:colId xmlns:a16="http://schemas.microsoft.com/office/drawing/2014/main" val="612434198"/>
                    </a:ext>
                  </a:extLst>
                </a:gridCol>
                <a:gridCol w="56441">
                  <a:extLst>
                    <a:ext uri="{9D8B030D-6E8A-4147-A177-3AD203B41FA5}">
                      <a16:colId xmlns:a16="http://schemas.microsoft.com/office/drawing/2014/main" val="1536796254"/>
                    </a:ext>
                  </a:extLst>
                </a:gridCol>
                <a:gridCol w="792000">
                  <a:extLst>
                    <a:ext uri="{9D8B030D-6E8A-4147-A177-3AD203B41FA5}">
                      <a16:colId xmlns:a16="http://schemas.microsoft.com/office/drawing/2014/main" val="2882040605"/>
                    </a:ext>
                  </a:extLst>
                </a:gridCol>
                <a:gridCol w="56441">
                  <a:extLst>
                    <a:ext uri="{9D8B030D-6E8A-4147-A177-3AD203B41FA5}">
                      <a16:colId xmlns:a16="http://schemas.microsoft.com/office/drawing/2014/main" val="656840704"/>
                    </a:ext>
                  </a:extLst>
                </a:gridCol>
                <a:gridCol w="792000">
                  <a:extLst>
                    <a:ext uri="{9D8B030D-6E8A-4147-A177-3AD203B41FA5}">
                      <a16:colId xmlns:a16="http://schemas.microsoft.com/office/drawing/2014/main" val="1631219169"/>
                    </a:ext>
                  </a:extLst>
                </a:gridCol>
              </a:tblGrid>
              <a:tr h="720000">
                <a:tc>
                  <a:txBody>
                    <a:bodyPr/>
                    <a:lstStyle/>
                    <a:p>
                      <a:pPr algn="ctr" fontAlgn="ctr"/>
                      <a:r>
                        <a:rPr lang="fr-FR" sz="1100" b="1" i="0" u="none" strike="noStrike" dirty="0">
                          <a:solidFill>
                            <a:srgbClr val="000000"/>
                          </a:solidFill>
                          <a:effectLst/>
                          <a:latin typeface="Calibri" panose="020F0502020204030204" pitchFamily="34" charset="0"/>
                        </a:rPr>
                        <a:t>BITUMEN</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err="1">
                          <a:solidFill>
                            <a:srgbClr val="000000"/>
                          </a:solidFill>
                          <a:effectLst/>
                          <a:latin typeface="Calibri" panose="020F0502020204030204" pitchFamily="34" charset="0"/>
                        </a:rPr>
                        <a:t>Hedge</a:t>
                      </a:r>
                      <a:r>
                        <a:rPr lang="fr-FR" sz="1100" b="0" i="0" u="none" strike="noStrike" dirty="0">
                          <a:solidFill>
                            <a:srgbClr val="000000"/>
                          </a:solidFill>
                          <a:effectLst/>
                          <a:latin typeface="Calibri" panose="020F0502020204030204" pitchFamily="34" charset="0"/>
                        </a:rPr>
                        <a:t> Reference</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Hedged (MT)</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err="1">
                          <a:solidFill>
                            <a:srgbClr val="000000"/>
                          </a:solidFill>
                          <a:effectLst/>
                          <a:latin typeface="Calibri" panose="020F0502020204030204" pitchFamily="34" charset="0"/>
                        </a:rPr>
                        <a:t>Exposure</a:t>
                      </a:r>
                      <a:r>
                        <a:rPr lang="fr-FR" sz="1100" b="0" i="0" u="none" strike="noStrike" dirty="0">
                          <a:solidFill>
                            <a:srgbClr val="000000"/>
                          </a:solidFill>
                          <a:effectLst/>
                          <a:latin typeface="Calibri" panose="020F0502020204030204" pitchFamily="34" charset="0"/>
                        </a:rPr>
                        <a:t> (MT)</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err="1">
                          <a:solidFill>
                            <a:srgbClr val="000000"/>
                          </a:solidFill>
                          <a:effectLst/>
                          <a:latin typeface="Calibri" panose="020F0502020204030204" pitchFamily="34" charset="0"/>
                        </a:rPr>
                        <a:t>Hedge</a:t>
                      </a:r>
                      <a:r>
                        <a:rPr lang="fr-FR" sz="1100" b="0" i="0" u="none" strike="noStrike" dirty="0">
                          <a:solidFill>
                            <a:srgbClr val="000000"/>
                          </a:solidFill>
                          <a:effectLst/>
                          <a:latin typeface="Calibri" panose="020F0502020204030204" pitchFamily="34" charset="0"/>
                        </a:rPr>
                        <a:t> Rate</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Budget  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dirty="0">
                          <a:solidFill>
                            <a:srgbClr val="000000"/>
                          </a:solidFill>
                          <a:effectLst/>
                          <a:latin typeface="Calibri" panose="020F0502020204030204" pitchFamily="34" charset="0"/>
                        </a:rPr>
                        <a:t>Purchase price as of May 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dirty="0">
                          <a:solidFill>
                            <a:srgbClr val="000000"/>
                          </a:solidFill>
                          <a:effectLst/>
                          <a:latin typeface="Calibri" panose="020F0502020204030204" pitchFamily="34" charset="0"/>
                        </a:rPr>
                        <a:t>Average </a:t>
                      </a:r>
                      <a:r>
                        <a:rPr lang="en-US" sz="1100" b="0" i="0" u="none" strike="noStrike" dirty="0" err="1">
                          <a:solidFill>
                            <a:srgbClr val="000000"/>
                          </a:solidFill>
                          <a:effectLst/>
                          <a:latin typeface="Calibri" panose="020F0502020204030204" pitchFamily="34" charset="0"/>
                        </a:rPr>
                        <a:t>pruchase</a:t>
                      </a:r>
                      <a:r>
                        <a:rPr lang="en-US" sz="1100" b="0" i="0" u="none" strike="noStrike" dirty="0">
                          <a:solidFill>
                            <a:srgbClr val="000000"/>
                          </a:solidFill>
                          <a:effectLst/>
                          <a:latin typeface="Calibri" panose="020F0502020204030204" pitchFamily="34" charset="0"/>
                        </a:rPr>
                        <a:t> price of 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dirty="0">
                          <a:solidFill>
                            <a:srgbClr val="000000"/>
                          </a:solidFill>
                          <a:effectLst/>
                          <a:latin typeface="Calibri" panose="020F0502020204030204" pitchFamily="34" charset="0"/>
                        </a:rPr>
                        <a:t>Last year purchase price (May 2020)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Performance </a:t>
                      </a:r>
                      <a:r>
                        <a:rPr lang="fr-FR" sz="1100" b="0" i="0" u="none" strike="noStrike" dirty="0" err="1">
                          <a:solidFill>
                            <a:srgbClr val="000000"/>
                          </a:solidFill>
                          <a:effectLst/>
                          <a:latin typeface="Calibri" panose="020F0502020204030204" pitchFamily="34" charset="0"/>
                        </a:rPr>
                        <a:t>compared</a:t>
                      </a:r>
                      <a:r>
                        <a:rPr lang="fr-FR" sz="1100" b="0" i="0" u="none" strike="noStrike" dirty="0">
                          <a:solidFill>
                            <a:srgbClr val="000000"/>
                          </a:solidFill>
                          <a:effectLst/>
                          <a:latin typeface="Calibri" panose="020F0502020204030204" pitchFamily="34" charset="0"/>
                        </a:rPr>
                        <a:t> to Budget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dirty="0">
                          <a:solidFill>
                            <a:srgbClr val="000000"/>
                          </a:solidFill>
                          <a:effectLst/>
                          <a:latin typeface="Calibri" panose="020F0502020204030204" pitchFamily="34" charset="0"/>
                        </a:rPr>
                        <a:t>Performance compared to Average of 2021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dirty="0">
                          <a:solidFill>
                            <a:srgbClr val="000000"/>
                          </a:solidFill>
                          <a:effectLst/>
                          <a:latin typeface="Calibri" panose="020F0502020204030204" pitchFamily="34" charset="0"/>
                        </a:rPr>
                        <a:t>Performance compared to Last year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881321397"/>
                  </a:ext>
                </a:extLst>
              </a:tr>
              <a:tr h="73320">
                <a:tc>
                  <a:txBody>
                    <a:bodyPr/>
                    <a:lstStyle/>
                    <a:p>
                      <a:pPr algn="l" fontAlgn="b"/>
                      <a:r>
                        <a:rPr lang="fr-FR" sz="100" b="1"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1"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232023"/>
                  </a:ext>
                </a:extLst>
              </a:tr>
              <a:tr h="360000">
                <a:tc>
                  <a:txBody>
                    <a:bodyPr/>
                    <a:lstStyle/>
                    <a:p>
                      <a:pPr algn="ctr" fontAlgn="ctr"/>
                      <a:r>
                        <a:rPr lang="fr-FR" sz="1100" b="0" i="0" u="none" strike="noStrike" dirty="0" err="1">
                          <a:solidFill>
                            <a:srgbClr val="000000"/>
                          </a:solidFill>
                          <a:effectLst/>
                          <a:latin typeface="Calibri" panose="020F0502020204030204" pitchFamily="34" charset="0"/>
                        </a:rPr>
                        <a:t>Russia</a:t>
                      </a:r>
                      <a:endParaRPr lang="fr-FR" sz="1100" b="0" i="0" u="none" strike="noStrike" dirty="0">
                        <a:solidFill>
                          <a:srgbClr val="000000"/>
                        </a:solidFill>
                        <a:effectLst/>
                        <a:latin typeface="Calibri" panose="020F0502020204030204" pitchFamily="34" charset="0"/>
                      </a:endParaRP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5 468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22 017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25%</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15 576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20 499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17 714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10 327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-31,6%</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-15,7%</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-98,5%</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46063305"/>
                  </a:ext>
                </a:extLst>
              </a:tr>
              <a:tr h="73320">
                <a:tc>
                  <a:txBody>
                    <a:bodyPr/>
                    <a:lstStyle/>
                    <a:p>
                      <a:pPr algn="ctr" fontAlgn="ctr"/>
                      <a:r>
                        <a:rPr lang="fr-FR"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FR" sz="100" b="0" i="0" u="none" strike="noStrike">
                        <a:solidFill>
                          <a:srgbClr val="FF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FR" sz="100" b="0" i="0" u="none" strike="noStrike" dirty="0">
                        <a:solidFill>
                          <a:srgbClr val="FF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FR" sz="100" b="0" i="0" u="none" strike="noStrike">
                        <a:solidFill>
                          <a:srgbClr val="FF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FR" sz="100" b="0" i="0" u="none" strike="noStrike">
                        <a:solidFill>
                          <a:srgbClr val="FF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endParaRPr lang="fr-FR" sz="100" b="0" i="0" u="none" strike="noStrike">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endParaRPr lang="fr-FR" sz="100" b="0" i="0" u="none" strike="noStrike">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endParaRPr lang="fr-FR" sz="100" b="0" i="0" u="none" strike="noStrike" dirty="0">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086678"/>
                  </a:ext>
                </a:extLst>
              </a:tr>
              <a:tr h="360000">
                <a:tc>
                  <a:txBody>
                    <a:bodyPr/>
                    <a:lstStyle/>
                    <a:p>
                      <a:pPr algn="ctr" fontAlgn="ctr"/>
                      <a:r>
                        <a:rPr lang="fr-FR" sz="1100" b="0" i="0" u="none" strike="noStrike" dirty="0" err="1">
                          <a:solidFill>
                            <a:srgbClr val="000000"/>
                          </a:solidFill>
                          <a:effectLst/>
                          <a:latin typeface="Calibri" panose="020F0502020204030204" pitchFamily="34" charset="0"/>
                        </a:rPr>
                        <a:t>Turkey</a:t>
                      </a:r>
                      <a:endParaRPr lang="fr-FR" sz="1100" b="0" i="0" u="none" strike="noStrike" dirty="0">
                        <a:solidFill>
                          <a:srgbClr val="000000"/>
                        </a:solidFill>
                        <a:effectLst/>
                        <a:latin typeface="Calibri" panose="020F0502020204030204" pitchFamily="34" charset="0"/>
                      </a:endParaRP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6 578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30 593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22%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2 850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3 711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3 359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1 488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-30,2%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-10,5%</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-149,4%</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337564"/>
                  </a:ext>
                </a:extLst>
              </a:tr>
              <a:tr h="73320">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dirty="0">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7113334"/>
                  </a:ext>
                </a:extLst>
              </a:tr>
              <a:tr h="360000">
                <a:tc>
                  <a:txBody>
                    <a:bodyPr/>
                    <a:lstStyle/>
                    <a:p>
                      <a:pPr algn="ctr" fontAlgn="ctr"/>
                      <a:r>
                        <a:rPr lang="fr-FR" sz="1100" b="0" i="0" u="none" strike="noStrike" dirty="0" err="1">
                          <a:solidFill>
                            <a:srgbClr val="000000"/>
                          </a:solidFill>
                          <a:effectLst/>
                          <a:latin typeface="Calibri" panose="020F0502020204030204" pitchFamily="34" charset="0"/>
                        </a:rPr>
                        <a:t>Poland</a:t>
                      </a:r>
                      <a:endParaRPr lang="fr-FR" sz="1100" b="0" i="0" u="none" strike="noStrike" dirty="0">
                        <a:solidFill>
                          <a:srgbClr val="000000"/>
                        </a:solidFill>
                        <a:effectLst/>
                        <a:latin typeface="Calibri" panose="020F0502020204030204" pitchFamily="34" charset="0"/>
                      </a:endParaRP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3 319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13 408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25%</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1 400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1 650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1 517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1 125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-17,9%</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-8,8%</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-46,6%</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3984621"/>
                  </a:ext>
                </a:extLst>
              </a:tr>
              <a:tr h="73320">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5856224"/>
                  </a:ext>
                </a:extLst>
              </a:tr>
              <a:tr h="360000">
                <a:tc>
                  <a:txBody>
                    <a:bodyPr/>
                    <a:lstStyle/>
                    <a:p>
                      <a:pPr algn="ctr" fontAlgn="ctr"/>
                      <a:r>
                        <a:rPr lang="fr-FR" sz="1100" b="0" i="0" u="none" strike="noStrike" dirty="0">
                          <a:solidFill>
                            <a:srgbClr val="000000"/>
                          </a:solidFill>
                          <a:effectLst/>
                          <a:latin typeface="Calibri" panose="020F0502020204030204" pitchFamily="34" charset="0"/>
                        </a:rPr>
                        <a:t>Spain</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1 570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5 773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27%</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413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432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404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321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-4,6%</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-6,9%</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-34,8%</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8344525"/>
                  </a:ext>
                </a:extLst>
              </a:tr>
              <a:tr h="73320">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dirty="0">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4203149"/>
                  </a:ext>
                </a:extLst>
              </a:tr>
              <a:tr h="360000">
                <a:tc>
                  <a:txBody>
                    <a:bodyPr/>
                    <a:lstStyle/>
                    <a:p>
                      <a:pPr algn="ctr" fontAlgn="ctr"/>
                      <a:r>
                        <a:rPr lang="fr-FR" sz="1100" b="0" i="0" u="none" strike="noStrike" dirty="0">
                          <a:solidFill>
                            <a:srgbClr val="000000"/>
                          </a:solidFill>
                          <a:effectLst/>
                          <a:latin typeface="Calibri" panose="020F0502020204030204" pitchFamily="34" charset="0"/>
                        </a:rPr>
                        <a:t>Malaysia</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1 265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5 378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24%</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1 970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1 848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1 823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1 358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B050"/>
                          </a:solidFill>
                          <a:effectLst/>
                          <a:latin typeface="Calibri" panose="020F0502020204030204" pitchFamily="34" charset="0"/>
                        </a:rPr>
                        <a:t>6,2%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-1,4%</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-36,1%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796638"/>
                  </a:ext>
                </a:extLst>
              </a:tr>
              <a:tr h="73320">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dirty="0">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6226153"/>
                  </a:ext>
                </a:extLst>
              </a:tr>
              <a:tr h="360000">
                <a:tc>
                  <a:txBody>
                    <a:bodyPr/>
                    <a:lstStyle/>
                    <a:p>
                      <a:pPr algn="ctr" fontAlgn="ctr"/>
                      <a:r>
                        <a:rPr lang="fr-FR" sz="1100" b="0" i="0" u="none" strike="noStrike" dirty="0">
                          <a:solidFill>
                            <a:srgbClr val="000000"/>
                          </a:solidFill>
                          <a:effectLst/>
                          <a:latin typeface="Calibri" panose="020F0502020204030204" pitchFamily="34" charset="0"/>
                        </a:rPr>
                        <a:t>Brazil</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3 156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2 740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3 352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2 912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-22,3%</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-15,1%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7171901"/>
                  </a:ext>
                </a:extLst>
              </a:tr>
            </a:tbl>
          </a:graphicData>
        </a:graphic>
      </p:graphicFrame>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 BNP </a:t>
            </a:r>
            <a:endParaRPr lang="en-US" dirty="0"/>
          </a:p>
        </p:txBody>
      </p:sp>
      <p:graphicFrame>
        <p:nvGraphicFramePr>
          <p:cNvPr id="7" name="Tableau 6">
            <a:extLst>
              <a:ext uri="{FF2B5EF4-FFF2-40B4-BE49-F238E27FC236}">
                <a16:creationId xmlns:a16="http://schemas.microsoft.com/office/drawing/2014/main" id="{BB1DF334-3BB7-4702-A170-6DC68EA7C370}"/>
              </a:ext>
            </a:extLst>
          </p:cNvPr>
          <p:cNvGraphicFramePr>
            <a:graphicFrameLocks noGrp="1"/>
          </p:cNvGraphicFramePr>
          <p:nvPr>
            <p:extLst>
              <p:ext uri="{D42A27DB-BD31-4B8C-83A1-F6EECF244321}">
                <p14:modId xmlns:p14="http://schemas.microsoft.com/office/powerpoint/2010/main" val="2319034218"/>
              </p:ext>
            </p:extLst>
          </p:nvPr>
        </p:nvGraphicFramePr>
        <p:xfrm>
          <a:off x="59400" y="1086828"/>
          <a:ext cx="9025200" cy="3240000"/>
        </p:xfrm>
        <a:graphic>
          <a:graphicData uri="http://schemas.openxmlformats.org/drawingml/2006/table">
            <a:tbl>
              <a:tblPr/>
              <a:tblGrid>
                <a:gridCol w="644400">
                  <a:extLst>
                    <a:ext uri="{9D8B030D-6E8A-4147-A177-3AD203B41FA5}">
                      <a16:colId xmlns:a16="http://schemas.microsoft.com/office/drawing/2014/main" val="2614788458"/>
                    </a:ext>
                  </a:extLst>
                </a:gridCol>
                <a:gridCol w="720000">
                  <a:extLst>
                    <a:ext uri="{9D8B030D-6E8A-4147-A177-3AD203B41FA5}">
                      <a16:colId xmlns:a16="http://schemas.microsoft.com/office/drawing/2014/main" val="1697458397"/>
                    </a:ext>
                  </a:extLst>
                </a:gridCol>
                <a:gridCol w="576000">
                  <a:extLst>
                    <a:ext uri="{9D8B030D-6E8A-4147-A177-3AD203B41FA5}">
                      <a16:colId xmlns:a16="http://schemas.microsoft.com/office/drawing/2014/main" val="1266130233"/>
                    </a:ext>
                  </a:extLst>
                </a:gridCol>
                <a:gridCol w="576000">
                  <a:extLst>
                    <a:ext uri="{9D8B030D-6E8A-4147-A177-3AD203B41FA5}">
                      <a16:colId xmlns:a16="http://schemas.microsoft.com/office/drawing/2014/main" val="1867251806"/>
                    </a:ext>
                  </a:extLst>
                </a:gridCol>
                <a:gridCol w="576000">
                  <a:extLst>
                    <a:ext uri="{9D8B030D-6E8A-4147-A177-3AD203B41FA5}">
                      <a16:colId xmlns:a16="http://schemas.microsoft.com/office/drawing/2014/main" val="2224060460"/>
                    </a:ext>
                  </a:extLst>
                </a:gridCol>
                <a:gridCol w="576000">
                  <a:extLst>
                    <a:ext uri="{9D8B030D-6E8A-4147-A177-3AD203B41FA5}">
                      <a16:colId xmlns:a16="http://schemas.microsoft.com/office/drawing/2014/main" val="2576002922"/>
                    </a:ext>
                  </a:extLst>
                </a:gridCol>
                <a:gridCol w="756000">
                  <a:extLst>
                    <a:ext uri="{9D8B030D-6E8A-4147-A177-3AD203B41FA5}">
                      <a16:colId xmlns:a16="http://schemas.microsoft.com/office/drawing/2014/main" val="287060645"/>
                    </a:ext>
                  </a:extLst>
                </a:gridCol>
                <a:gridCol w="576000">
                  <a:extLst>
                    <a:ext uri="{9D8B030D-6E8A-4147-A177-3AD203B41FA5}">
                      <a16:colId xmlns:a16="http://schemas.microsoft.com/office/drawing/2014/main" val="2471677079"/>
                    </a:ext>
                  </a:extLst>
                </a:gridCol>
                <a:gridCol w="576000">
                  <a:extLst>
                    <a:ext uri="{9D8B030D-6E8A-4147-A177-3AD203B41FA5}">
                      <a16:colId xmlns:a16="http://schemas.microsoft.com/office/drawing/2014/main" val="1049295639"/>
                    </a:ext>
                  </a:extLst>
                </a:gridCol>
                <a:gridCol w="720000">
                  <a:extLst>
                    <a:ext uri="{9D8B030D-6E8A-4147-A177-3AD203B41FA5}">
                      <a16:colId xmlns:a16="http://schemas.microsoft.com/office/drawing/2014/main" val="2036434185"/>
                    </a:ext>
                  </a:extLst>
                </a:gridCol>
                <a:gridCol w="720000">
                  <a:extLst>
                    <a:ext uri="{9D8B030D-6E8A-4147-A177-3AD203B41FA5}">
                      <a16:colId xmlns:a16="http://schemas.microsoft.com/office/drawing/2014/main" val="9455141"/>
                    </a:ext>
                  </a:extLst>
                </a:gridCol>
                <a:gridCol w="720000">
                  <a:extLst>
                    <a:ext uri="{9D8B030D-6E8A-4147-A177-3AD203B41FA5}">
                      <a16:colId xmlns:a16="http://schemas.microsoft.com/office/drawing/2014/main" val="2905723069"/>
                    </a:ext>
                  </a:extLst>
                </a:gridCol>
                <a:gridCol w="644400">
                  <a:extLst>
                    <a:ext uri="{9D8B030D-6E8A-4147-A177-3AD203B41FA5}">
                      <a16:colId xmlns:a16="http://schemas.microsoft.com/office/drawing/2014/main" val="1222978739"/>
                    </a:ext>
                  </a:extLst>
                </a:gridCol>
                <a:gridCol w="644400">
                  <a:extLst>
                    <a:ext uri="{9D8B030D-6E8A-4147-A177-3AD203B41FA5}">
                      <a16:colId xmlns:a16="http://schemas.microsoft.com/office/drawing/2014/main" val="3565680748"/>
                    </a:ext>
                  </a:extLst>
                </a:gridCol>
              </a:tblGrid>
              <a:tr h="216000">
                <a:tc rowSpan="2">
                  <a:txBody>
                    <a:bodyPr/>
                    <a:lstStyle/>
                    <a:p>
                      <a:pPr algn="ctr" fontAlgn="ctr"/>
                      <a:r>
                        <a:rPr lang="fr-FR" sz="800" b="1" i="0" u="none" strike="noStrike" dirty="0">
                          <a:solidFill>
                            <a:srgbClr val="000000"/>
                          </a:solidFill>
                          <a:effectLst/>
                          <a:latin typeface="Arial" panose="020B0604020202020204" pitchFamily="34" charset="0"/>
                        </a:rPr>
                        <a:t>Trade Date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Counterparty</a:t>
                      </a:r>
                      <a:endParaRPr lang="fr-FR" sz="800" b="1" i="0" u="none" strike="noStrike" dirty="0">
                        <a:solidFill>
                          <a:srgbClr val="000000"/>
                        </a:solidFill>
                        <a:effectLst/>
                        <a:latin typeface="Arial" panose="020B0604020202020204" pitchFamily="34" charset="0"/>
                      </a:endParaRP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Underlying</a:t>
                      </a:r>
                      <a:endParaRPr lang="fr-FR" sz="800" b="1" i="0" u="none" strike="noStrike" dirty="0">
                        <a:solidFill>
                          <a:srgbClr val="000000"/>
                        </a:solidFill>
                        <a:effectLst/>
                        <a:latin typeface="Arial" panose="020B0604020202020204" pitchFamily="34" charset="0"/>
                      </a:endParaRP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Period</a:t>
                      </a:r>
                      <a:endParaRPr lang="fr-FR" sz="800" b="1" i="0" u="none" strike="noStrike" dirty="0">
                        <a:solidFill>
                          <a:srgbClr val="000000"/>
                        </a:solidFill>
                        <a:effectLst/>
                        <a:latin typeface="Arial" panose="020B0604020202020204" pitchFamily="34" charset="0"/>
                      </a:endParaRP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Strike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Type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Quantity</a:t>
                      </a:r>
                      <a:r>
                        <a:rPr lang="fr-FR" sz="800" b="1" i="0" u="none" strike="noStrike" dirty="0">
                          <a:solidFill>
                            <a:srgbClr val="000000"/>
                          </a:solidFill>
                          <a:effectLst/>
                          <a:latin typeface="Arial" panose="020B0604020202020204" pitchFamily="34" charset="0"/>
                        </a:rPr>
                        <a:t> YTD in 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Unit trading</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Exchange rate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Traded</a:t>
                      </a:r>
                      <a:r>
                        <a:rPr lang="fr-FR" sz="800" b="1" i="0" u="none" strike="noStrike" dirty="0">
                          <a:solidFill>
                            <a:srgbClr val="000000"/>
                          </a:solidFill>
                          <a:effectLst/>
                          <a:latin typeface="Arial" panose="020B0604020202020204" pitchFamily="34" charset="0"/>
                        </a:rPr>
                        <a:t> Swap </a:t>
                      </a:r>
                      <a:r>
                        <a:rPr lang="fr-FR" sz="800" b="1" i="0" u="none" strike="noStrike" dirty="0" err="1">
                          <a:solidFill>
                            <a:srgbClr val="000000"/>
                          </a:solidFill>
                          <a:effectLst/>
                          <a:latin typeface="Arial" panose="020B0604020202020204" pitchFamily="34" charset="0"/>
                        </a:rPr>
                        <a:t>price</a:t>
                      </a:r>
                      <a:r>
                        <a:rPr lang="fr-FR" sz="800" b="1" i="0" u="none" strike="noStrike" dirty="0">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effectLst/>
                          <a:latin typeface="Arial" panose="020B0604020202020204" pitchFamily="34" charset="0"/>
                        </a:rPr>
                        <a:t>Actual 2021 €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MTM Index € 31/05/2021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Premium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n-US" sz="800" b="1" i="0" u="none" strike="noStrike" dirty="0">
                          <a:solidFill>
                            <a:srgbClr val="000000"/>
                          </a:solidFill>
                          <a:effectLst/>
                          <a:latin typeface="Arial" panose="020B0604020202020204" pitchFamily="34" charset="0"/>
                        </a:rPr>
                        <a:t>Result in K€ (Less Premium)</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907917455"/>
                  </a:ext>
                </a:extLst>
              </a:tr>
              <a:tr h="21600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800" b="1" i="0" u="none" strike="noStrike" dirty="0">
                          <a:solidFill>
                            <a:srgbClr val="000000"/>
                          </a:solidFill>
                          <a:effectLst/>
                          <a:latin typeface="Arial" panose="020B0604020202020204" pitchFamily="34" charset="0"/>
                        </a:rPr>
                        <a:t>YTD May</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71153325"/>
                  </a:ext>
                </a:extLst>
              </a:tr>
              <a:tr h="216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2 400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54,57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56,20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dirty="0">
                          <a:solidFill>
                            <a:srgbClr val="000000"/>
                          </a:solidFill>
                          <a:effectLst/>
                          <a:latin typeface="Arial" panose="020B0604020202020204" pitchFamily="34" charset="0"/>
                        </a:rPr>
                        <a:t>46,57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3898856"/>
                  </a:ext>
                </a:extLst>
              </a:tr>
              <a:tr h="216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2 900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54,57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56,65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57,56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47160746"/>
                  </a:ext>
                </a:extLst>
              </a:tr>
              <a:tr h="216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3 600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54,57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56,31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70,22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63784357"/>
                  </a:ext>
                </a:extLst>
              </a:tr>
              <a:tr h="216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3 000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54,57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55,87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57,21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84915797"/>
                  </a:ext>
                </a:extLst>
              </a:tr>
              <a:tr h="216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2 900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54,57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55,45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54,07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96698616"/>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1 750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33,73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55,96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38,90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96743970"/>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33,73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56,79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48,43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98365561"/>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2 650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33,73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56,48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60,30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27277305"/>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2 200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33,73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56,08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49,17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41178002"/>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2 150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33,73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55,69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47,20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06535994"/>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oct.-21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1 800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33,73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38,82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65872735"/>
                  </a:ext>
                </a:extLst>
              </a:tr>
              <a:tr h="216000">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FF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048192"/>
                  </a:ext>
                </a:extLst>
              </a:tr>
              <a:tr h="216000">
                <a:tc>
                  <a:txBody>
                    <a:bodyPr/>
                    <a:lstStyle/>
                    <a:p>
                      <a:pPr algn="ctr" fontAlgn="b"/>
                      <a:r>
                        <a:rPr lang="fr-FR" sz="800" b="1" i="0" u="none" strike="noStrike" dirty="0">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BNP</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27 450</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barils</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35,13</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FF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567</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933121774"/>
                  </a:ext>
                </a:extLst>
              </a:tr>
            </a:tbl>
          </a:graphicData>
        </a:graphic>
      </p:graphicFrame>
    </p:spTree>
    <p:extLst>
      <p:ext uri="{BB962C8B-B14F-4D97-AF65-F5344CB8AC3E}">
        <p14:creationId xmlns:p14="http://schemas.microsoft.com/office/powerpoint/2010/main" val="187073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 Natixis </a:t>
            </a:r>
            <a:endParaRPr lang="en-US" dirty="0"/>
          </a:p>
        </p:txBody>
      </p:sp>
      <p:graphicFrame>
        <p:nvGraphicFramePr>
          <p:cNvPr id="8" name="Tableau 7">
            <a:extLst>
              <a:ext uri="{FF2B5EF4-FFF2-40B4-BE49-F238E27FC236}">
                <a16:creationId xmlns:a16="http://schemas.microsoft.com/office/drawing/2014/main" id="{3443551C-2A0F-429C-9E90-862C6402B7F9}"/>
              </a:ext>
            </a:extLst>
          </p:cNvPr>
          <p:cNvGraphicFramePr>
            <a:graphicFrameLocks noGrp="1"/>
          </p:cNvGraphicFramePr>
          <p:nvPr>
            <p:extLst>
              <p:ext uri="{D42A27DB-BD31-4B8C-83A1-F6EECF244321}">
                <p14:modId xmlns:p14="http://schemas.microsoft.com/office/powerpoint/2010/main" val="97735536"/>
              </p:ext>
            </p:extLst>
          </p:nvPr>
        </p:nvGraphicFramePr>
        <p:xfrm>
          <a:off x="59400" y="1086828"/>
          <a:ext cx="9025200" cy="4968000"/>
        </p:xfrm>
        <a:graphic>
          <a:graphicData uri="http://schemas.openxmlformats.org/drawingml/2006/table">
            <a:tbl>
              <a:tblPr/>
              <a:tblGrid>
                <a:gridCol w="644400">
                  <a:extLst>
                    <a:ext uri="{9D8B030D-6E8A-4147-A177-3AD203B41FA5}">
                      <a16:colId xmlns:a16="http://schemas.microsoft.com/office/drawing/2014/main" val="863595616"/>
                    </a:ext>
                  </a:extLst>
                </a:gridCol>
                <a:gridCol w="720000">
                  <a:extLst>
                    <a:ext uri="{9D8B030D-6E8A-4147-A177-3AD203B41FA5}">
                      <a16:colId xmlns:a16="http://schemas.microsoft.com/office/drawing/2014/main" val="1131452"/>
                    </a:ext>
                  </a:extLst>
                </a:gridCol>
                <a:gridCol w="576000">
                  <a:extLst>
                    <a:ext uri="{9D8B030D-6E8A-4147-A177-3AD203B41FA5}">
                      <a16:colId xmlns:a16="http://schemas.microsoft.com/office/drawing/2014/main" val="2178783764"/>
                    </a:ext>
                  </a:extLst>
                </a:gridCol>
                <a:gridCol w="576000">
                  <a:extLst>
                    <a:ext uri="{9D8B030D-6E8A-4147-A177-3AD203B41FA5}">
                      <a16:colId xmlns:a16="http://schemas.microsoft.com/office/drawing/2014/main" val="3961691242"/>
                    </a:ext>
                  </a:extLst>
                </a:gridCol>
                <a:gridCol w="576000">
                  <a:extLst>
                    <a:ext uri="{9D8B030D-6E8A-4147-A177-3AD203B41FA5}">
                      <a16:colId xmlns:a16="http://schemas.microsoft.com/office/drawing/2014/main" val="1223638853"/>
                    </a:ext>
                  </a:extLst>
                </a:gridCol>
                <a:gridCol w="576000">
                  <a:extLst>
                    <a:ext uri="{9D8B030D-6E8A-4147-A177-3AD203B41FA5}">
                      <a16:colId xmlns:a16="http://schemas.microsoft.com/office/drawing/2014/main" val="458546365"/>
                    </a:ext>
                  </a:extLst>
                </a:gridCol>
                <a:gridCol w="756000">
                  <a:extLst>
                    <a:ext uri="{9D8B030D-6E8A-4147-A177-3AD203B41FA5}">
                      <a16:colId xmlns:a16="http://schemas.microsoft.com/office/drawing/2014/main" val="3501017820"/>
                    </a:ext>
                  </a:extLst>
                </a:gridCol>
                <a:gridCol w="576000">
                  <a:extLst>
                    <a:ext uri="{9D8B030D-6E8A-4147-A177-3AD203B41FA5}">
                      <a16:colId xmlns:a16="http://schemas.microsoft.com/office/drawing/2014/main" val="2232810490"/>
                    </a:ext>
                  </a:extLst>
                </a:gridCol>
                <a:gridCol w="576000">
                  <a:extLst>
                    <a:ext uri="{9D8B030D-6E8A-4147-A177-3AD203B41FA5}">
                      <a16:colId xmlns:a16="http://schemas.microsoft.com/office/drawing/2014/main" val="276542144"/>
                    </a:ext>
                  </a:extLst>
                </a:gridCol>
                <a:gridCol w="720000">
                  <a:extLst>
                    <a:ext uri="{9D8B030D-6E8A-4147-A177-3AD203B41FA5}">
                      <a16:colId xmlns:a16="http://schemas.microsoft.com/office/drawing/2014/main" val="3741170417"/>
                    </a:ext>
                  </a:extLst>
                </a:gridCol>
                <a:gridCol w="720000">
                  <a:extLst>
                    <a:ext uri="{9D8B030D-6E8A-4147-A177-3AD203B41FA5}">
                      <a16:colId xmlns:a16="http://schemas.microsoft.com/office/drawing/2014/main" val="1100244398"/>
                    </a:ext>
                  </a:extLst>
                </a:gridCol>
                <a:gridCol w="720000">
                  <a:extLst>
                    <a:ext uri="{9D8B030D-6E8A-4147-A177-3AD203B41FA5}">
                      <a16:colId xmlns:a16="http://schemas.microsoft.com/office/drawing/2014/main" val="3283355304"/>
                    </a:ext>
                  </a:extLst>
                </a:gridCol>
                <a:gridCol w="644400">
                  <a:extLst>
                    <a:ext uri="{9D8B030D-6E8A-4147-A177-3AD203B41FA5}">
                      <a16:colId xmlns:a16="http://schemas.microsoft.com/office/drawing/2014/main" val="2960196678"/>
                    </a:ext>
                  </a:extLst>
                </a:gridCol>
                <a:gridCol w="644400">
                  <a:extLst>
                    <a:ext uri="{9D8B030D-6E8A-4147-A177-3AD203B41FA5}">
                      <a16:colId xmlns:a16="http://schemas.microsoft.com/office/drawing/2014/main" val="3422818155"/>
                    </a:ext>
                  </a:extLst>
                </a:gridCol>
              </a:tblGrid>
              <a:tr h="216000">
                <a:tc rowSpan="2">
                  <a:txBody>
                    <a:bodyPr/>
                    <a:lstStyle/>
                    <a:p>
                      <a:pPr algn="ctr" fontAlgn="ctr"/>
                      <a:r>
                        <a:rPr lang="fr-FR" sz="800" b="1" i="0" u="none" strike="noStrike">
                          <a:solidFill>
                            <a:srgbClr val="000000"/>
                          </a:solidFill>
                          <a:effectLst/>
                          <a:latin typeface="Arial" panose="020B0604020202020204" pitchFamily="34" charset="0"/>
                        </a:rPr>
                        <a:t>Trade Date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Counterparty</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Underlying</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Period</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Strike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Type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Quantity</a:t>
                      </a:r>
                      <a:r>
                        <a:rPr lang="fr-FR" sz="800" b="1" i="0" u="none" strike="noStrike" dirty="0">
                          <a:solidFill>
                            <a:srgbClr val="000000"/>
                          </a:solidFill>
                          <a:effectLst/>
                          <a:latin typeface="Arial" panose="020B0604020202020204" pitchFamily="34" charset="0"/>
                        </a:rPr>
                        <a:t> YTD in 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Unit trading</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Exchange rate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Traded</a:t>
                      </a:r>
                      <a:r>
                        <a:rPr lang="fr-FR" sz="800" b="1" i="0" u="none" strike="noStrike" dirty="0">
                          <a:solidFill>
                            <a:srgbClr val="000000"/>
                          </a:solidFill>
                          <a:effectLst/>
                          <a:latin typeface="Arial" panose="020B0604020202020204" pitchFamily="34" charset="0"/>
                        </a:rPr>
                        <a:t> Swap </a:t>
                      </a:r>
                      <a:r>
                        <a:rPr lang="fr-FR" sz="800" b="1" i="0" u="none" strike="noStrike" dirty="0" err="1">
                          <a:solidFill>
                            <a:srgbClr val="000000"/>
                          </a:solidFill>
                          <a:effectLst/>
                          <a:latin typeface="Arial" panose="020B0604020202020204" pitchFamily="34" charset="0"/>
                        </a:rPr>
                        <a:t>price</a:t>
                      </a:r>
                      <a:r>
                        <a:rPr lang="fr-FR" sz="800" b="1" i="0" u="none" strike="noStrike" dirty="0">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dirty="0" err="1">
                          <a:solidFill>
                            <a:srgbClr val="000000"/>
                          </a:solidFill>
                          <a:effectLst/>
                          <a:latin typeface="Arial" panose="020B0604020202020204" pitchFamily="34" charset="0"/>
                        </a:rPr>
                        <a:t>Actual</a:t>
                      </a:r>
                      <a:r>
                        <a:rPr lang="fr-FR" sz="800" b="1" i="0" u="none" strike="noStrike" dirty="0">
                          <a:solidFill>
                            <a:srgbClr val="000000"/>
                          </a:solidFill>
                          <a:effectLst/>
                          <a:latin typeface="Arial" panose="020B0604020202020204" pitchFamily="34" charset="0"/>
                        </a:rPr>
                        <a:t> 2021 €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MTM Index € 31/05/2021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Premium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n-US" sz="800" b="1" i="0" u="none" strike="noStrike" dirty="0">
                          <a:solidFill>
                            <a:srgbClr val="000000"/>
                          </a:solidFill>
                          <a:effectLst/>
                          <a:latin typeface="Arial" panose="020B0604020202020204" pitchFamily="34" charset="0"/>
                        </a:rPr>
                        <a:t>Result in K€ (Less Premium)</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117816804"/>
                  </a:ext>
                </a:extLst>
              </a:tr>
              <a:tr h="21600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800" b="1" i="0" u="none" strike="noStrike" dirty="0">
                          <a:solidFill>
                            <a:srgbClr val="000000"/>
                          </a:solidFill>
                          <a:effectLst/>
                          <a:latin typeface="Arial" panose="020B0604020202020204" pitchFamily="34" charset="0"/>
                        </a:rPr>
                        <a:t>YTD May</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942323677"/>
                  </a:ext>
                </a:extLst>
              </a:tr>
              <a:tr h="216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2 400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54,56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56,19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dirty="0">
                          <a:solidFill>
                            <a:srgbClr val="000000"/>
                          </a:solidFill>
                          <a:effectLst/>
                          <a:latin typeface="Arial" panose="020B0604020202020204" pitchFamily="34" charset="0"/>
                        </a:rPr>
                        <a:t>46,65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59241943"/>
                  </a:ext>
                </a:extLst>
              </a:tr>
              <a:tr h="216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2 900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54,56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56,19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56,38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7395547"/>
                  </a:ext>
                </a:extLst>
              </a:tr>
              <a:tr h="216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3 600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54,56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55,84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68,74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17731476"/>
                  </a:ext>
                </a:extLst>
              </a:tr>
              <a:tr h="216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3 000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54,56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55,40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55,96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23354740"/>
                  </a:ext>
                </a:extLst>
              </a:tr>
              <a:tr h="216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2 900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54,56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54,98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52,88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76934154"/>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1 750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33,71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55,94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38,90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23650893"/>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33,71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56,34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47,53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3873535"/>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2 650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33,71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56,02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59,14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99117832"/>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2 200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33,71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55,62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48,20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9095637"/>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2 150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33,71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55,23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46,27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3747730"/>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oct.-21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1 800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33,71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54,85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38,06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94128382"/>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3 500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40,99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55,94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6 886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45,44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83312007"/>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4 200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40,99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56,34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8 263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56,22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57832333"/>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5 300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40,99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56,06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10 427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69,47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23406982"/>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4 400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40,99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55,80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8 656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56,52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80386187"/>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4 300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40,99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55,62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8 459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54,46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11706867"/>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oct.-21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3 600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40,99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55,48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7 082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45,09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31454220"/>
                  </a:ext>
                </a:extLst>
              </a:tr>
              <a:tr h="216000">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7943781"/>
                  </a:ext>
                </a:extLst>
              </a:tr>
              <a:tr h="216000">
                <a:tc>
                  <a:txBody>
                    <a:bodyPr/>
                    <a:lstStyle/>
                    <a:p>
                      <a:pPr algn="ctr" fontAlgn="b"/>
                      <a:r>
                        <a:rPr lang="fr-FR" sz="800" b="1"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NATIXIS</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52 750</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barils</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37,17</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49 773</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886</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767633439"/>
                  </a:ext>
                </a:extLst>
              </a:tr>
              <a:tr h="216000">
                <a:tc>
                  <a:txBody>
                    <a:bodyPr/>
                    <a:lstStyle/>
                    <a:p>
                      <a:pPr algn="l"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820487"/>
                  </a:ext>
                </a:extLst>
              </a:tr>
              <a:tr h="216000">
                <a:tc>
                  <a:txBody>
                    <a:bodyPr/>
                    <a:lstStyle/>
                    <a:p>
                      <a:pPr algn="l" fontAlgn="b"/>
                      <a:r>
                        <a:rPr lang="fr-FR" sz="800" b="0" i="0" u="none" strike="noStrike" dirty="0">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TOTAL</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80 200</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barils</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36,37</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49 773</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1 453</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663498331"/>
                  </a:ext>
                </a:extLst>
              </a:tr>
            </a:tbl>
          </a:graphicData>
        </a:graphic>
      </p:graphicFrame>
    </p:spTree>
    <p:extLst>
      <p:ext uri="{BB962C8B-B14F-4D97-AF65-F5344CB8AC3E}">
        <p14:creationId xmlns:p14="http://schemas.microsoft.com/office/powerpoint/2010/main" val="90810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- 2021</a:t>
            </a:r>
            <a:endParaRPr lang="en-US" dirty="0"/>
          </a:p>
        </p:txBody>
      </p:sp>
      <p:sp>
        <p:nvSpPr>
          <p:cNvPr id="8" name="ZoneTexte 7">
            <a:extLst>
              <a:ext uri="{FF2B5EF4-FFF2-40B4-BE49-F238E27FC236}">
                <a16:creationId xmlns:a16="http://schemas.microsoft.com/office/drawing/2014/main" id="{0273BECC-7BAF-446A-ACD1-AC82B7FA98DC}"/>
              </a:ext>
            </a:extLst>
          </p:cNvPr>
          <p:cNvSpPr txBox="1"/>
          <p:nvPr/>
        </p:nvSpPr>
        <p:spPr>
          <a:xfrm>
            <a:off x="1853620" y="6113236"/>
            <a:ext cx="4692375" cy="276999"/>
          </a:xfrm>
          <a:prstGeom prst="rect">
            <a:avLst/>
          </a:prstGeom>
          <a:solidFill>
            <a:schemeClr val="bg1">
              <a:lumMod val="75000"/>
            </a:schemeClr>
          </a:solidFill>
          <a:ln>
            <a:solidFill>
              <a:schemeClr val="tx1"/>
            </a:solidFill>
          </a:ln>
        </p:spPr>
        <p:txBody>
          <a:bodyPr wrap="none" rtlCol="0">
            <a:spAutoFit/>
          </a:bodyPr>
          <a:lstStyle/>
          <a:p>
            <a:r>
              <a:rPr lang="fr-FR" sz="1200" dirty="0">
                <a:latin typeface="Calibri" panose="020F0502020204030204" pitchFamily="34" charset="0"/>
                <a:cs typeface="Calibri" panose="020F0502020204030204" pitchFamily="34" charset="0"/>
              </a:rPr>
              <a:t>Les quantités de bitume consommées sont estimées de mai à décembre.</a:t>
            </a:r>
          </a:p>
        </p:txBody>
      </p:sp>
      <p:sp>
        <p:nvSpPr>
          <p:cNvPr id="10" name="ZoneTexte 9">
            <a:extLst>
              <a:ext uri="{FF2B5EF4-FFF2-40B4-BE49-F238E27FC236}">
                <a16:creationId xmlns:a16="http://schemas.microsoft.com/office/drawing/2014/main" id="{0BC916EC-FA81-495D-8B0F-6298E6835692}"/>
              </a:ext>
            </a:extLst>
          </p:cNvPr>
          <p:cNvSpPr txBox="1"/>
          <p:nvPr/>
        </p:nvSpPr>
        <p:spPr>
          <a:xfrm>
            <a:off x="1186130" y="6467713"/>
            <a:ext cx="6771735" cy="276999"/>
          </a:xfrm>
          <a:prstGeom prst="rect">
            <a:avLst/>
          </a:prstGeom>
          <a:noFill/>
          <a:ln>
            <a:solidFill>
              <a:schemeClr val="tx1"/>
            </a:solidFill>
          </a:ln>
        </p:spPr>
        <p:txBody>
          <a:bodyPr wrap="square" rtlCol="0">
            <a:spAutoFit/>
          </a:bodyPr>
          <a:lstStyle/>
          <a:p>
            <a:r>
              <a:rPr lang="fr-FR" sz="1200" dirty="0">
                <a:latin typeface="Calibri" panose="020F0502020204030204" pitchFamily="34" charset="0"/>
                <a:cs typeface="Calibri" panose="020F0502020204030204" pitchFamily="34" charset="0"/>
              </a:rPr>
              <a:t>Ratio de conversion : 7.14</a:t>
            </a:r>
          </a:p>
        </p:txBody>
      </p:sp>
      <p:graphicFrame>
        <p:nvGraphicFramePr>
          <p:cNvPr id="9" name="Tableau 8">
            <a:extLst>
              <a:ext uri="{FF2B5EF4-FFF2-40B4-BE49-F238E27FC236}">
                <a16:creationId xmlns:a16="http://schemas.microsoft.com/office/drawing/2014/main" id="{9D2CD0CA-43E0-4BB7-A0E0-CD4B4DD9A3AF}"/>
              </a:ext>
            </a:extLst>
          </p:cNvPr>
          <p:cNvGraphicFramePr>
            <a:graphicFrameLocks noGrp="1"/>
          </p:cNvGraphicFramePr>
          <p:nvPr>
            <p:extLst>
              <p:ext uri="{D42A27DB-BD31-4B8C-83A1-F6EECF244321}">
                <p14:modId xmlns:p14="http://schemas.microsoft.com/office/powerpoint/2010/main" val="3723165857"/>
              </p:ext>
            </p:extLst>
          </p:nvPr>
        </p:nvGraphicFramePr>
        <p:xfrm>
          <a:off x="16113" y="1080343"/>
          <a:ext cx="9111768" cy="4716000"/>
        </p:xfrm>
        <a:graphic>
          <a:graphicData uri="http://schemas.openxmlformats.org/drawingml/2006/table">
            <a:tbl>
              <a:tblPr/>
              <a:tblGrid>
                <a:gridCol w="657401">
                  <a:extLst>
                    <a:ext uri="{9D8B030D-6E8A-4147-A177-3AD203B41FA5}">
                      <a16:colId xmlns:a16="http://schemas.microsoft.com/office/drawing/2014/main" val="2587957871"/>
                    </a:ext>
                  </a:extLst>
                </a:gridCol>
                <a:gridCol w="1080000">
                  <a:extLst>
                    <a:ext uri="{9D8B030D-6E8A-4147-A177-3AD203B41FA5}">
                      <a16:colId xmlns:a16="http://schemas.microsoft.com/office/drawing/2014/main" val="1585356447"/>
                    </a:ext>
                  </a:extLst>
                </a:gridCol>
                <a:gridCol w="550800">
                  <a:extLst>
                    <a:ext uri="{9D8B030D-6E8A-4147-A177-3AD203B41FA5}">
                      <a16:colId xmlns:a16="http://schemas.microsoft.com/office/drawing/2014/main" val="2936792082"/>
                    </a:ext>
                  </a:extLst>
                </a:gridCol>
                <a:gridCol w="550800">
                  <a:extLst>
                    <a:ext uri="{9D8B030D-6E8A-4147-A177-3AD203B41FA5}">
                      <a16:colId xmlns:a16="http://schemas.microsoft.com/office/drawing/2014/main" val="2754478597"/>
                    </a:ext>
                  </a:extLst>
                </a:gridCol>
                <a:gridCol w="550800">
                  <a:extLst>
                    <a:ext uri="{9D8B030D-6E8A-4147-A177-3AD203B41FA5}">
                      <a16:colId xmlns:a16="http://schemas.microsoft.com/office/drawing/2014/main" val="4267338358"/>
                    </a:ext>
                  </a:extLst>
                </a:gridCol>
                <a:gridCol w="550800">
                  <a:extLst>
                    <a:ext uri="{9D8B030D-6E8A-4147-A177-3AD203B41FA5}">
                      <a16:colId xmlns:a16="http://schemas.microsoft.com/office/drawing/2014/main" val="2107575424"/>
                    </a:ext>
                  </a:extLst>
                </a:gridCol>
                <a:gridCol w="550800">
                  <a:extLst>
                    <a:ext uri="{9D8B030D-6E8A-4147-A177-3AD203B41FA5}">
                      <a16:colId xmlns:a16="http://schemas.microsoft.com/office/drawing/2014/main" val="2224998754"/>
                    </a:ext>
                  </a:extLst>
                </a:gridCol>
                <a:gridCol w="550800">
                  <a:extLst>
                    <a:ext uri="{9D8B030D-6E8A-4147-A177-3AD203B41FA5}">
                      <a16:colId xmlns:a16="http://schemas.microsoft.com/office/drawing/2014/main" val="1021286989"/>
                    </a:ext>
                  </a:extLst>
                </a:gridCol>
                <a:gridCol w="550800">
                  <a:extLst>
                    <a:ext uri="{9D8B030D-6E8A-4147-A177-3AD203B41FA5}">
                      <a16:colId xmlns:a16="http://schemas.microsoft.com/office/drawing/2014/main" val="1215310350"/>
                    </a:ext>
                  </a:extLst>
                </a:gridCol>
                <a:gridCol w="550800">
                  <a:extLst>
                    <a:ext uri="{9D8B030D-6E8A-4147-A177-3AD203B41FA5}">
                      <a16:colId xmlns:a16="http://schemas.microsoft.com/office/drawing/2014/main" val="1179593896"/>
                    </a:ext>
                  </a:extLst>
                </a:gridCol>
                <a:gridCol w="550800">
                  <a:extLst>
                    <a:ext uri="{9D8B030D-6E8A-4147-A177-3AD203B41FA5}">
                      <a16:colId xmlns:a16="http://schemas.microsoft.com/office/drawing/2014/main" val="1713688706"/>
                    </a:ext>
                  </a:extLst>
                </a:gridCol>
                <a:gridCol w="550800">
                  <a:extLst>
                    <a:ext uri="{9D8B030D-6E8A-4147-A177-3AD203B41FA5}">
                      <a16:colId xmlns:a16="http://schemas.microsoft.com/office/drawing/2014/main" val="2065353356"/>
                    </a:ext>
                  </a:extLst>
                </a:gridCol>
                <a:gridCol w="550800">
                  <a:extLst>
                    <a:ext uri="{9D8B030D-6E8A-4147-A177-3AD203B41FA5}">
                      <a16:colId xmlns:a16="http://schemas.microsoft.com/office/drawing/2014/main" val="2735537548"/>
                    </a:ext>
                  </a:extLst>
                </a:gridCol>
                <a:gridCol w="550800">
                  <a:extLst>
                    <a:ext uri="{9D8B030D-6E8A-4147-A177-3AD203B41FA5}">
                      <a16:colId xmlns:a16="http://schemas.microsoft.com/office/drawing/2014/main" val="1446068128"/>
                    </a:ext>
                  </a:extLst>
                </a:gridCol>
                <a:gridCol w="109567">
                  <a:extLst>
                    <a:ext uri="{9D8B030D-6E8A-4147-A177-3AD203B41FA5}">
                      <a16:colId xmlns:a16="http://schemas.microsoft.com/office/drawing/2014/main" val="3916371738"/>
                    </a:ext>
                  </a:extLst>
                </a:gridCol>
                <a:gridCol w="655200">
                  <a:extLst>
                    <a:ext uri="{9D8B030D-6E8A-4147-A177-3AD203B41FA5}">
                      <a16:colId xmlns:a16="http://schemas.microsoft.com/office/drawing/2014/main" val="2300511688"/>
                    </a:ext>
                  </a:extLst>
                </a:gridCol>
              </a:tblGrid>
              <a:tr h="432000">
                <a:tc>
                  <a:txBody>
                    <a:bodyPr/>
                    <a:lstStyle/>
                    <a:p>
                      <a:pPr algn="ctr" fontAlgn="ctr"/>
                      <a:r>
                        <a:rPr lang="fr-FR" sz="900" b="1" i="0" u="none" strike="noStrike" dirty="0">
                          <a:solidFill>
                            <a:srgbClr val="000000"/>
                          </a:solidFill>
                          <a:effectLst/>
                          <a:latin typeface="Calibri" panose="020F0502020204030204" pitchFamily="34" charset="0"/>
                        </a:rPr>
                        <a:t> </a:t>
                      </a:r>
                      <a:r>
                        <a:rPr lang="fr-FR" sz="900" b="1" i="0" u="none" strike="noStrike" dirty="0" err="1">
                          <a:solidFill>
                            <a:srgbClr val="000000"/>
                          </a:solidFill>
                          <a:effectLst/>
                          <a:latin typeface="Calibri" panose="020F0502020204030204" pitchFamily="34" charset="0"/>
                        </a:rPr>
                        <a:t>Subsidiaries</a:t>
                      </a:r>
                      <a:r>
                        <a:rPr lang="fr-FR" sz="900" b="1" i="0" u="none" strike="noStrike" dirty="0">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Calibri" panose="020F0502020204030204" pitchFamily="34" charset="0"/>
                        </a:rPr>
                        <a:t> </a:t>
                      </a:r>
                      <a:r>
                        <a:rPr lang="fr-FR" sz="900" b="1" i="0" u="none" strike="noStrike" dirty="0" err="1">
                          <a:solidFill>
                            <a:srgbClr val="000000"/>
                          </a:solidFill>
                          <a:effectLst/>
                          <a:latin typeface="Calibri" panose="020F0502020204030204" pitchFamily="34" charset="0"/>
                        </a:rPr>
                        <a:t>Quantity</a:t>
                      </a:r>
                      <a:r>
                        <a:rPr lang="fr-FR" sz="900" b="1" i="0" u="none" strike="noStrike" dirty="0">
                          <a:solidFill>
                            <a:srgbClr val="000000"/>
                          </a:solidFill>
                          <a:effectLst/>
                          <a:latin typeface="Calibri" panose="020F0502020204030204" pitchFamily="34" charset="0"/>
                        </a:rPr>
                        <a:t> in MT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 January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February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March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April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May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June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July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August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dirty="0">
                          <a:solidFill>
                            <a:srgbClr val="000000"/>
                          </a:solidFill>
                          <a:effectLst/>
                          <a:latin typeface="Calibri" panose="020F0502020204030204" pitchFamily="34" charset="0"/>
                        </a:rPr>
                        <a:t>September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October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November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dirty="0">
                          <a:solidFill>
                            <a:srgbClr val="000000"/>
                          </a:solidFill>
                          <a:effectLst/>
                          <a:latin typeface="Calibri" panose="020F0502020204030204" pitchFamily="34" charset="0"/>
                        </a:rPr>
                        <a:t> December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1" i="0" u="none" strike="noStrike" dirty="0">
                          <a:solidFill>
                            <a:srgbClr val="000000"/>
                          </a:solidFill>
                          <a:effectLst/>
                          <a:latin typeface="Calibri" panose="020F0502020204030204" pitchFamily="34" charset="0"/>
                        </a:rPr>
                        <a:t> Total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666897460"/>
                  </a:ext>
                </a:extLst>
              </a:tr>
              <a:tr h="72000">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0176759"/>
                  </a:ext>
                </a:extLst>
              </a:tr>
              <a:tr h="180000">
                <a:tc rowSpan="3">
                  <a:txBody>
                    <a:bodyPr/>
                    <a:lstStyle/>
                    <a:p>
                      <a:pPr algn="ctr" fontAlgn="ctr"/>
                      <a:r>
                        <a:rPr lang="fr-FR" sz="900" b="0" i="0" u="none" strike="noStrike" dirty="0">
                          <a:solidFill>
                            <a:srgbClr val="FFFFFF"/>
                          </a:solidFill>
                          <a:effectLst/>
                          <a:latin typeface="Calibri" panose="020F0502020204030204" pitchFamily="34" charset="0"/>
                        </a:rPr>
                        <a:t> RUSSIA</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dirty="0" err="1">
                          <a:solidFill>
                            <a:srgbClr val="000000"/>
                          </a:solidFill>
                          <a:effectLst/>
                          <a:latin typeface="Calibri" panose="020F0502020204030204" pitchFamily="34" charset="0"/>
                        </a:rPr>
                        <a:t>Consummed</a:t>
                      </a:r>
                      <a:r>
                        <a:rPr lang="fr-FR" sz="900" b="0" i="0" u="none" strike="noStrike" dirty="0">
                          <a:solidFill>
                            <a:srgbClr val="000000"/>
                          </a:solidFill>
                          <a:effectLst/>
                          <a:latin typeface="Calibri" panose="020F0502020204030204" pitchFamily="34" charset="0"/>
                        </a:rPr>
                        <a:t> </a:t>
                      </a:r>
                      <a:r>
                        <a:rPr lang="fr-FR" sz="900" b="0" i="0" u="none" strike="noStrike" dirty="0" err="1">
                          <a:solidFill>
                            <a:srgbClr val="000000"/>
                          </a:solidFill>
                          <a:effectLst/>
                          <a:latin typeface="Calibri" panose="020F0502020204030204" pitchFamily="34" charset="0"/>
                        </a:rPr>
                        <a:t>quantity</a:t>
                      </a:r>
                      <a:r>
                        <a:rPr lang="fr-FR" sz="900" b="0" i="0" u="none" strike="noStrike" dirty="0">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1 753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2 694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3 294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2 727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3 025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1 093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1 093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1 667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2 213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1 912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546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22 017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60151215"/>
                  </a:ext>
                </a:extLst>
              </a:tr>
              <a:tr h="180000">
                <a:tc vMerge="1">
                  <a:txBody>
                    <a:bodyPr/>
                    <a:lstStyle/>
                    <a:p>
                      <a:endParaRPr lang="fr-FR"/>
                    </a:p>
                  </a:txBody>
                  <a:tcPr/>
                </a:tc>
                <a:tc>
                  <a:txBody>
                    <a:bodyPr/>
                    <a:lstStyle/>
                    <a:p>
                      <a:pPr algn="l" fontAlgn="ctr"/>
                      <a:r>
                        <a:rPr lang="fr-FR" sz="900" b="0" i="0" u="none" strike="noStrike" dirty="0" err="1">
                          <a:solidFill>
                            <a:srgbClr val="000000"/>
                          </a:solidFill>
                          <a:effectLst/>
                          <a:latin typeface="Calibri" panose="020F0502020204030204" pitchFamily="34" charset="0"/>
                        </a:rPr>
                        <a:t>Hegded</a:t>
                      </a:r>
                      <a:r>
                        <a:rPr lang="fr-FR" sz="900" b="0" i="0" u="none" strike="noStrike" dirty="0">
                          <a:solidFill>
                            <a:srgbClr val="000000"/>
                          </a:solidFill>
                          <a:effectLst/>
                          <a:latin typeface="Calibri" panose="020F0502020204030204" pitchFamily="34" charset="0"/>
                        </a:rPr>
                        <a:t> </a:t>
                      </a:r>
                      <a:r>
                        <a:rPr lang="fr-FR" sz="900" b="0" i="0" u="none" strike="noStrike" dirty="0" err="1">
                          <a:solidFill>
                            <a:srgbClr val="000000"/>
                          </a:solidFill>
                          <a:effectLst/>
                          <a:latin typeface="Calibri" panose="020F0502020204030204" pitchFamily="34" charset="0"/>
                        </a:rPr>
                        <a:t>quantity</a:t>
                      </a:r>
                      <a:r>
                        <a:rPr lang="fr-FR" sz="900" b="0" i="0" u="none" strike="noStrike" dirty="0">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479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564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572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479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496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597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749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622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606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303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5 468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9525090"/>
                  </a:ext>
                </a:extLst>
              </a:tr>
              <a:tr h="180000">
                <a:tc vMerge="1">
                  <a:txBody>
                    <a:bodyPr/>
                    <a:lstStyle/>
                    <a:p>
                      <a:endParaRPr lang="fr-FR"/>
                    </a:p>
                  </a:txBody>
                  <a:tcPr/>
                </a:tc>
                <a:tc>
                  <a:txBody>
                    <a:bodyPr/>
                    <a:lstStyle/>
                    <a:p>
                      <a:pPr algn="l" fontAlgn="ctr"/>
                      <a:r>
                        <a:rPr lang="fr-FR" sz="900" b="0" i="0" u="none" strike="noStrike" dirty="0" err="1">
                          <a:solidFill>
                            <a:srgbClr val="000000"/>
                          </a:solidFill>
                          <a:effectLst/>
                          <a:latin typeface="Calibri" panose="020F0502020204030204" pitchFamily="34" charset="0"/>
                        </a:rPr>
                        <a:t>Hedge</a:t>
                      </a:r>
                      <a:r>
                        <a:rPr lang="fr-FR" sz="900" b="0" i="0" u="none" strike="noStrike" dirty="0">
                          <a:solidFill>
                            <a:srgbClr val="000000"/>
                          </a:solidFill>
                          <a:effectLst/>
                          <a:latin typeface="Calibri" panose="020F0502020204030204" pitchFamily="34" charset="0"/>
                        </a:rPr>
                        <a:t>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18%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16%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55%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68%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25%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5465296"/>
                  </a:ext>
                </a:extLst>
              </a:tr>
              <a:tr h="72000">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0522800"/>
                  </a:ext>
                </a:extLst>
              </a:tr>
              <a:tr h="180000">
                <a:tc rowSpan="3">
                  <a:txBody>
                    <a:bodyPr/>
                    <a:lstStyle/>
                    <a:p>
                      <a:pPr algn="ctr" fontAlgn="ctr"/>
                      <a:r>
                        <a:rPr lang="fr-FR" sz="900" b="0" i="0" u="none" strike="noStrike" dirty="0">
                          <a:solidFill>
                            <a:srgbClr val="FFFFFF"/>
                          </a:solidFill>
                          <a:effectLst/>
                          <a:latin typeface="Calibri" panose="020F0502020204030204" pitchFamily="34" charset="0"/>
                        </a:rPr>
                        <a:t> TURKEY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2 254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2 441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3 396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2 802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2 233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1 793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2 866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2 232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3 259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2 711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2 317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2 289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30 593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5009311"/>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577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678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688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577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597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719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901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749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729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364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6 578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5284296"/>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40%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22%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8235187"/>
                  </a:ext>
                </a:extLst>
              </a:tr>
              <a:tr h="72000">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33207043"/>
                  </a:ext>
                </a:extLst>
              </a:tr>
              <a:tr h="180000">
                <a:tc rowSpan="3">
                  <a:txBody>
                    <a:bodyPr/>
                    <a:lstStyle/>
                    <a:p>
                      <a:pPr algn="ctr" fontAlgn="ctr"/>
                      <a:r>
                        <a:rPr lang="fr-FR" sz="900" b="0" i="0" u="none" strike="noStrike" dirty="0">
                          <a:solidFill>
                            <a:srgbClr val="FFFFFF"/>
                          </a:solidFill>
                          <a:effectLst/>
                          <a:latin typeface="Calibri" panose="020F0502020204030204" pitchFamily="34" charset="0"/>
                        </a:rPr>
                        <a:t>POLAND</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1 022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1 121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1 490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1 268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1 424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1 257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1 578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1 204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1 129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962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953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13 408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0463903"/>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291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342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347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291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301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363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454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378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368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184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3 319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7362687"/>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31%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25%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3000804"/>
                  </a:ext>
                </a:extLst>
              </a:tr>
              <a:tr h="72000">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595959"/>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3991388"/>
                  </a:ext>
                </a:extLst>
              </a:tr>
              <a:tr h="180000">
                <a:tc rowSpan="3">
                  <a:txBody>
                    <a:bodyPr/>
                    <a:lstStyle/>
                    <a:p>
                      <a:pPr algn="ctr" fontAlgn="ctr"/>
                      <a:r>
                        <a:rPr lang="fr-FR" sz="900" b="0" i="0" u="none" strike="noStrike" dirty="0">
                          <a:solidFill>
                            <a:srgbClr val="FFFFFF"/>
                          </a:solidFill>
                          <a:effectLst/>
                          <a:latin typeface="Calibri" panose="020F0502020204030204" pitchFamily="34" charset="0"/>
                        </a:rPr>
                        <a:t>SPAIN</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762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691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542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844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564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546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238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756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439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389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5 773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0509560"/>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138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162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164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138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143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171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215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179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174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87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1 570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1772196"/>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17%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30%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27%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0572526"/>
                  </a:ext>
                </a:extLst>
              </a:tr>
              <a:tr h="72000">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595959"/>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2526337"/>
                  </a:ext>
                </a:extLst>
              </a:tr>
              <a:tr h="180000">
                <a:tc rowSpan="3">
                  <a:txBody>
                    <a:bodyPr/>
                    <a:lstStyle/>
                    <a:p>
                      <a:pPr algn="ctr" fontAlgn="ctr"/>
                      <a:r>
                        <a:rPr lang="fr-FR" sz="900" b="0" i="0" u="none" strike="noStrike" dirty="0">
                          <a:solidFill>
                            <a:srgbClr val="FFFFFF"/>
                          </a:solidFill>
                          <a:effectLst/>
                          <a:latin typeface="Calibri" panose="020F0502020204030204" pitchFamily="34" charset="0"/>
                        </a:rPr>
                        <a:t> MALAYSIA</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538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385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678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568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474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463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341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406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416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382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423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304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5 378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1187858"/>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111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130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132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111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115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138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173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144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140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1 265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7244622"/>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34%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30%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51%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24%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2099243"/>
                  </a:ext>
                </a:extLst>
              </a:tr>
              <a:tr h="72000">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4995097"/>
                  </a:ext>
                </a:extLst>
              </a:tr>
              <a:tr h="180000">
                <a:tc rowSpan="3">
                  <a:txBody>
                    <a:bodyPr/>
                    <a:lstStyle/>
                    <a:p>
                      <a:pPr algn="ctr" fontAlgn="ctr"/>
                      <a:r>
                        <a:rPr lang="fr-FR" sz="900" b="0" i="0" u="none" strike="noStrike" dirty="0">
                          <a:solidFill>
                            <a:srgbClr val="FFFFFF"/>
                          </a:solidFill>
                          <a:effectLst/>
                          <a:latin typeface="Calibri" panose="020F0502020204030204" pitchFamily="34" charset="0"/>
                        </a:rPr>
                        <a:t>BRAZIL</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388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370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472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324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382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348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259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245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126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140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102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3 156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13964569"/>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02031"/>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3055513"/>
                  </a:ext>
                </a:extLst>
              </a:tr>
              <a:tr h="72000">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215455"/>
                  </a:ext>
                </a:extLst>
              </a:tr>
              <a:tr h="180000">
                <a:tc rowSpan="3">
                  <a:txBody>
                    <a:bodyPr/>
                    <a:lstStyle/>
                    <a:p>
                      <a:pPr algn="ctr" fontAlgn="ctr"/>
                      <a:r>
                        <a:rPr lang="fr-FR" sz="900" b="1" i="0" u="none" strike="noStrike">
                          <a:solidFill>
                            <a:srgbClr val="FFFFFF"/>
                          </a:solidFill>
                          <a:effectLst/>
                          <a:latin typeface="Calibri" panose="020F0502020204030204" pitchFamily="34" charset="0"/>
                        </a:rPr>
                        <a:t>TOTAL GROUP</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1"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0" u="none" strike="noStrike">
                          <a:solidFill>
                            <a:srgbClr val="000000"/>
                          </a:solidFill>
                          <a:effectLst/>
                          <a:latin typeface="Calibri" panose="020F0502020204030204" pitchFamily="34" charset="0"/>
                        </a:rPr>
                        <a:t>5 955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7 774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10 021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8 231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8 382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5 518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6 683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5 992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7 899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6 546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4 730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2 595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0" u="none" strike="noStrike" dirty="0">
                          <a:solidFill>
                            <a:srgbClr val="000000"/>
                          </a:solidFill>
                          <a:effectLst/>
                          <a:latin typeface="Calibri" panose="020F0502020204030204" pitchFamily="34" charset="0"/>
                        </a:rPr>
                        <a:t>80 326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8789569"/>
                  </a:ext>
                </a:extLst>
              </a:tr>
              <a:tr h="180000">
                <a:tc vMerge="1">
                  <a:txBody>
                    <a:bodyPr/>
                    <a:lstStyle/>
                    <a:p>
                      <a:endParaRPr lang="fr-FR"/>
                    </a:p>
                  </a:txBody>
                  <a:tcPr/>
                </a:tc>
                <a:tc>
                  <a:txBody>
                    <a:bodyPr/>
                    <a:lstStyle/>
                    <a:p>
                      <a:pPr algn="l" fontAlgn="ctr"/>
                      <a:r>
                        <a:rPr lang="fr-FR" sz="900" b="1"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0" u="none" strike="noStrike">
                          <a:solidFill>
                            <a:srgbClr val="000000"/>
                          </a:solidFill>
                          <a:effectLst/>
                          <a:latin typeface="Calibri" panose="020F0502020204030204" pitchFamily="34" charset="0"/>
                        </a:rPr>
                        <a:t>1 596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1 876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1 904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1 596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1 652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1 988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2 492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2 072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2 016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1 008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0" u="none" strike="noStrike" dirty="0">
                          <a:solidFill>
                            <a:srgbClr val="000000"/>
                          </a:solidFill>
                          <a:effectLst/>
                          <a:latin typeface="Calibri" panose="020F0502020204030204" pitchFamily="34" charset="0"/>
                        </a:rPr>
                        <a:t>18 200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772653"/>
                  </a:ext>
                </a:extLst>
              </a:tr>
              <a:tr h="180000">
                <a:tc vMerge="1">
                  <a:txBody>
                    <a:bodyPr/>
                    <a:lstStyle/>
                    <a:p>
                      <a:endParaRPr lang="fr-FR"/>
                    </a:p>
                  </a:txBody>
                  <a:tcPr/>
                </a:tc>
                <a:tc>
                  <a:txBody>
                    <a:bodyPr/>
                    <a:lstStyle/>
                    <a:p>
                      <a:pPr algn="l" fontAlgn="ctr"/>
                      <a:r>
                        <a:rPr lang="fr-FR" sz="900" b="1" i="0" u="none" strike="noStrike" dirty="0" err="1">
                          <a:solidFill>
                            <a:srgbClr val="000000"/>
                          </a:solidFill>
                          <a:effectLst/>
                          <a:latin typeface="Calibri" panose="020F0502020204030204" pitchFamily="34" charset="0"/>
                        </a:rPr>
                        <a:t>Hedge</a:t>
                      </a:r>
                      <a:r>
                        <a:rPr lang="fr-FR" sz="900" b="1" i="0" u="none" strike="noStrike" dirty="0">
                          <a:solidFill>
                            <a:srgbClr val="000000"/>
                          </a:solidFill>
                          <a:effectLst/>
                          <a:latin typeface="Calibri" panose="020F0502020204030204" pitchFamily="34" charset="0"/>
                        </a:rPr>
                        <a:t>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dirty="0">
                          <a:solidFill>
                            <a:srgbClr val="000000"/>
                          </a:solidFill>
                          <a:effectLst/>
                          <a:latin typeface="Calibri" panose="020F0502020204030204" pitchFamily="34" charset="0"/>
                        </a:rPr>
                        <a:t>27%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24%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19%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19%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20%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36%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37%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35%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26%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15%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23%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000787234"/>
                  </a:ext>
                </a:extLst>
              </a:tr>
            </a:tbl>
          </a:graphicData>
        </a:graphic>
      </p:graphicFrame>
    </p:spTree>
    <p:extLst>
      <p:ext uri="{BB962C8B-B14F-4D97-AF65-F5344CB8AC3E}">
        <p14:creationId xmlns:p14="http://schemas.microsoft.com/office/powerpoint/2010/main" val="2175571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9" name="ZoneTexte 8">
            <a:extLst>
              <a:ext uri="{FF2B5EF4-FFF2-40B4-BE49-F238E27FC236}">
                <a16:creationId xmlns:a16="http://schemas.microsoft.com/office/drawing/2014/main" id="{47D17D5A-9BB4-48F9-9C35-BF9562E689F1}"/>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7" name="Image 6">
            <a:extLst>
              <a:ext uri="{FF2B5EF4-FFF2-40B4-BE49-F238E27FC236}">
                <a16:creationId xmlns:a16="http://schemas.microsoft.com/office/drawing/2014/main" id="{C094EBDA-2B55-4D19-895A-A8FE6B6AF9DF}"/>
              </a:ext>
            </a:extLst>
          </p:cNvPr>
          <p:cNvPicPr>
            <a:picLocks noChangeAspect="1"/>
          </p:cNvPicPr>
          <p:nvPr/>
        </p:nvPicPr>
        <p:blipFill>
          <a:blip r:embed="rId2"/>
          <a:stretch>
            <a:fillRect/>
          </a:stretch>
        </p:blipFill>
        <p:spPr>
          <a:xfrm>
            <a:off x="734237" y="1290008"/>
            <a:ext cx="7675528" cy="5013685"/>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- 2021</a:t>
            </a:r>
          </a:p>
        </p:txBody>
      </p:sp>
      <p:pic>
        <p:nvPicPr>
          <p:cNvPr id="7" name="Image 6">
            <a:extLst>
              <a:ext uri="{FF2B5EF4-FFF2-40B4-BE49-F238E27FC236}">
                <a16:creationId xmlns:a16="http://schemas.microsoft.com/office/drawing/2014/main" id="{DA952F0A-AEFD-4E87-90D3-1196F564078C}"/>
              </a:ext>
            </a:extLst>
          </p:cNvPr>
          <p:cNvPicPr>
            <a:picLocks noChangeAspect="1"/>
          </p:cNvPicPr>
          <p:nvPr/>
        </p:nvPicPr>
        <p:blipFill>
          <a:blip r:embed="rId2"/>
          <a:stretch>
            <a:fillRect/>
          </a:stretch>
        </p:blipFill>
        <p:spPr>
          <a:xfrm>
            <a:off x="1703432" y="1499841"/>
            <a:ext cx="5737136" cy="4471196"/>
          </a:xfrm>
          <a:prstGeom prst="rect">
            <a:avLst/>
          </a:prstGeom>
        </p:spPr>
      </p:pic>
    </p:spTree>
    <p:extLst>
      <p:ext uri="{BB962C8B-B14F-4D97-AF65-F5344CB8AC3E}">
        <p14:creationId xmlns:p14="http://schemas.microsoft.com/office/powerpoint/2010/main" val="2541419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6" name="ZoneTexte 5">
            <a:extLst>
              <a:ext uri="{FF2B5EF4-FFF2-40B4-BE49-F238E27FC236}">
                <a16:creationId xmlns:a16="http://schemas.microsoft.com/office/drawing/2014/main" id="{38978136-FD87-4DCB-B22C-DE8796008846}"/>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9" name="Image 8">
            <a:extLst>
              <a:ext uri="{FF2B5EF4-FFF2-40B4-BE49-F238E27FC236}">
                <a16:creationId xmlns:a16="http://schemas.microsoft.com/office/drawing/2014/main" id="{990DDE93-0CB1-4FA2-BBF6-560DA14BE590}"/>
              </a:ext>
            </a:extLst>
          </p:cNvPr>
          <p:cNvPicPr>
            <a:picLocks noChangeAspect="1"/>
          </p:cNvPicPr>
          <p:nvPr/>
        </p:nvPicPr>
        <p:blipFill>
          <a:blip r:embed="rId2"/>
          <a:stretch>
            <a:fillRect/>
          </a:stretch>
        </p:blipFill>
        <p:spPr>
          <a:xfrm>
            <a:off x="734235" y="1290010"/>
            <a:ext cx="7675528" cy="5023539"/>
          </a:xfrm>
          <a:prstGeom prst="rect">
            <a:avLst/>
          </a:prstGeom>
        </p:spPr>
      </p:pic>
    </p:spTree>
    <p:extLst>
      <p:ext uri="{BB962C8B-B14F-4D97-AF65-F5344CB8AC3E}">
        <p14:creationId xmlns:p14="http://schemas.microsoft.com/office/powerpoint/2010/main" val="292250986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14330</TotalTime>
  <Words>2507</Words>
  <Application>Microsoft Office PowerPoint</Application>
  <PresentationFormat>Affichage à l'écran (4:3)</PresentationFormat>
  <Paragraphs>1313</Paragraphs>
  <Slides>30</Slides>
  <Notes>5</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30</vt:i4>
      </vt:variant>
    </vt:vector>
  </HeadingPairs>
  <TitlesOfParts>
    <vt:vector size="37" baseType="lpstr">
      <vt:lpstr>Arial</vt:lpstr>
      <vt:lpstr>Calibri</vt:lpstr>
      <vt:lpstr>News Gothic MT</vt:lpstr>
      <vt:lpstr>Verdana</vt:lpstr>
      <vt:lpstr>Wingdings</vt:lpstr>
      <vt:lpstr>Inspiration</vt:lpstr>
      <vt:lpstr>1_Inspiration</vt:lpstr>
      <vt:lpstr> Global Hedge Position</vt:lpstr>
      <vt:lpstr>Contents</vt:lpstr>
      <vt:lpstr> </vt:lpstr>
      <vt:lpstr> </vt:lpstr>
      <vt:lpstr> </vt:lpstr>
      <vt:lpstr> </vt:lpstr>
      <vt:lpstr>Bitumen/RUB - Synthesis</vt:lpstr>
      <vt:lpstr>Russian subsidiary - 2021</vt:lpstr>
      <vt:lpstr>Turkish subsidiary - Synthesis</vt:lpstr>
      <vt:lpstr>Turkish subsidiary - 2021</vt:lpstr>
      <vt:lpstr>Polish subsidiary - Synthesis</vt:lpstr>
      <vt:lpstr>Polish subsidiary - 2021</vt:lpstr>
      <vt:lpstr>Spanish subsidiary - Synthesis</vt:lpstr>
      <vt:lpstr>Spanish subsidiary - 2021</vt:lpstr>
      <vt:lpstr>Malaysian subsidiary - Synthesis</vt:lpstr>
      <vt:lpstr>Malaysian subsidiary - 2021</vt:lpstr>
      <vt:lpstr>Bitumen/BRL - Synthesis</vt:lpstr>
      <vt:lpstr>Présentation PowerPoint</vt:lpstr>
      <vt:lpstr>Historical Purchase Prices</vt:lpstr>
      <vt:lpstr>Historical prices: Brent</vt:lpstr>
      <vt:lpstr>Historical prices: FO vs BRENT</vt:lpstr>
      <vt:lpstr>Annexes</vt:lpstr>
      <vt:lpstr>Turkish subsidiary - 2020</vt:lpstr>
      <vt:lpstr>Polish subsidiary - 2020</vt:lpstr>
      <vt:lpstr>Spanish subsidiary - 2020</vt:lpstr>
      <vt:lpstr>Malaysian subsidiary - 2020</vt:lpstr>
      <vt:lpstr>Russian subsidiary - 2020</vt:lpstr>
      <vt:lpstr>Historical prices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1369</cp:revision>
  <cp:lastPrinted>2019-02-12T13:53:47Z</cp:lastPrinted>
  <dcterms:created xsi:type="dcterms:W3CDTF">2010-04-23T15:09:35Z</dcterms:created>
  <dcterms:modified xsi:type="dcterms:W3CDTF">2021-06-11T12:13:35Z</dcterms:modified>
</cp:coreProperties>
</file>