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1"/>
  </p:notesMasterIdLst>
  <p:sldIdLst>
    <p:sldId id="256" r:id="rId3"/>
    <p:sldId id="466" r:id="rId4"/>
    <p:sldId id="476" r:id="rId5"/>
    <p:sldId id="561" r:id="rId6"/>
    <p:sldId id="523" r:id="rId7"/>
    <p:sldId id="562" r:id="rId8"/>
    <p:sldId id="525" r:id="rId9"/>
    <p:sldId id="557" r:id="rId10"/>
    <p:sldId id="524" r:id="rId11"/>
    <p:sldId id="558" r:id="rId12"/>
    <p:sldId id="526" r:id="rId13"/>
    <p:sldId id="559" r:id="rId14"/>
    <p:sldId id="534" r:id="rId15"/>
    <p:sldId id="560" r:id="rId16"/>
    <p:sldId id="533" r:id="rId17"/>
    <p:sldId id="549" r:id="rId18"/>
    <p:sldId id="548" r:id="rId19"/>
    <p:sldId id="539" r:id="rId20"/>
    <p:sldId id="554" r:id="rId21"/>
    <p:sldId id="552" r:id="rId22"/>
    <p:sldId id="536" r:id="rId23"/>
    <p:sldId id="532" r:id="rId24"/>
    <p:sldId id="531" r:id="rId25"/>
    <p:sldId id="542" r:id="rId26"/>
    <p:sldId id="556" r:id="rId27"/>
    <p:sldId id="520" r:id="rId28"/>
    <p:sldId id="409" r:id="rId29"/>
    <p:sldId id="410" r:id="rId30"/>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A6A6"/>
    <a:srgbClr val="EE8012"/>
    <a:srgbClr val="00CC66"/>
    <a:srgbClr val="FF0000"/>
    <a:srgbClr val="BD8803"/>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96374" autoAdjust="0"/>
  </p:normalViewPr>
  <p:slideViewPr>
    <p:cSldViewPr snapToGrid="0">
      <p:cViewPr varScale="1">
        <p:scale>
          <a:sx n="107" d="100"/>
          <a:sy n="107" d="100"/>
        </p:scale>
        <p:origin x="528" y="96"/>
      </p:cViewPr>
      <p:guideLst>
        <p:guide orient="horz" pos="2160"/>
        <p:guide pos="2880"/>
      </p:guideLst>
    </p:cSldViewPr>
  </p:slideViewPr>
  <p:notesTextViewPr>
    <p:cViewPr>
      <p:scale>
        <a:sx n="3" d="2"/>
        <a:sy n="3" d="2"/>
      </p:scale>
      <p:origin x="0" y="0"/>
    </p:cViewPr>
  </p:notesTextViewPr>
  <p:sorterViewPr>
    <p:cViewPr varScale="1">
      <p:scale>
        <a:sx n="1" d="1"/>
        <a:sy n="1" d="1"/>
      </p:scale>
      <p:origin x="0" y="-19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302" cy="496427"/>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4790" y="1"/>
            <a:ext cx="2949302" cy="496427"/>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D7E6CC61-8B47-4913-A23D-9C7D41B34782}" type="datetimeFigureOut">
              <a:rPr lang="fr-FR"/>
              <a:pPr>
                <a:defRPr/>
              </a:pPr>
              <a:t>22/12/2021</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78735" y="4720684"/>
            <a:ext cx="5448143" cy="4472471"/>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1369"/>
            <a:ext cx="2949302" cy="496427"/>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4790" y="9441369"/>
            <a:ext cx="2949302" cy="496427"/>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3</a:t>
            </a:fld>
            <a:endParaRPr lang="fr-FR" dirty="0"/>
          </a:p>
        </p:txBody>
      </p:sp>
    </p:spTree>
    <p:extLst>
      <p:ext uri="{BB962C8B-B14F-4D97-AF65-F5344CB8AC3E}">
        <p14:creationId xmlns:p14="http://schemas.microsoft.com/office/powerpoint/2010/main" val="133827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4</a:t>
            </a:fld>
            <a:endParaRPr lang="fr-FR" dirty="0"/>
          </a:p>
        </p:txBody>
      </p:sp>
    </p:spTree>
    <p:extLst>
      <p:ext uri="{BB962C8B-B14F-4D97-AF65-F5344CB8AC3E}">
        <p14:creationId xmlns:p14="http://schemas.microsoft.com/office/powerpoint/2010/main" val="4188413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18</a:t>
            </a:fld>
            <a:endParaRPr lang="fr-FR" dirty="0"/>
          </a:p>
        </p:txBody>
      </p:sp>
    </p:spTree>
    <p:extLst>
      <p:ext uri="{BB962C8B-B14F-4D97-AF65-F5344CB8AC3E}">
        <p14:creationId xmlns:p14="http://schemas.microsoft.com/office/powerpoint/2010/main" val="3662819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12/22/2021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12/22/2021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12/22/2021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12/22/2021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12/22/2021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12/22/2021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12/22/2021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12/22/2021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12/22/2021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12/22/2021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12/22/2021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12/22/2021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12/22/2021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12/22/2021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12/22/2021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12/22/2021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12/22/2021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12/22/2021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12/22/2021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12/22/2021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12/22/2021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12/22/2021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12/22/2021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12/22/2021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12/22/2021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12/22/2021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12/22/2021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12/22/2021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12/22/2021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12/22/2021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12/22/2021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12/22/2021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12/22/2021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12/22/2021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12/22/2021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12/22/2021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12/22/2021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8040"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dirty="0">
                <a:solidFill>
                  <a:srgbClr val="302421"/>
                </a:solidFill>
                <a:latin typeface="Calibri" pitchFamily="34" charset="0"/>
              </a:rPr>
              <a:t>30/11/2021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- 2021</a:t>
            </a:r>
          </a:p>
        </p:txBody>
      </p:sp>
      <p:pic>
        <p:nvPicPr>
          <p:cNvPr id="6" name="Image 5">
            <a:extLst>
              <a:ext uri="{FF2B5EF4-FFF2-40B4-BE49-F238E27FC236}">
                <a16:creationId xmlns:a16="http://schemas.microsoft.com/office/drawing/2014/main" id="{277346CD-68E6-4C8A-82E0-ADA99872626B}"/>
              </a:ext>
            </a:extLst>
          </p:cNvPr>
          <p:cNvPicPr>
            <a:picLocks noChangeAspect="1"/>
          </p:cNvPicPr>
          <p:nvPr/>
        </p:nvPicPr>
        <p:blipFill>
          <a:blip r:embed="rId2"/>
          <a:stretch>
            <a:fillRect/>
          </a:stretch>
        </p:blipFill>
        <p:spPr>
          <a:xfrm>
            <a:off x="1703432" y="1499841"/>
            <a:ext cx="5737136" cy="4469093"/>
          </a:xfrm>
          <a:prstGeom prst="rect">
            <a:avLst/>
          </a:prstGeom>
        </p:spPr>
      </p:pic>
    </p:spTree>
    <p:extLst>
      <p:ext uri="{BB962C8B-B14F-4D97-AF65-F5344CB8AC3E}">
        <p14:creationId xmlns:p14="http://schemas.microsoft.com/office/powerpoint/2010/main" val="6769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Spanish subsidiary - Synthesis</a:t>
            </a:r>
          </a:p>
        </p:txBody>
      </p:sp>
      <p:sp>
        <p:nvSpPr>
          <p:cNvPr id="7" name="ZoneTexte 6">
            <a:extLst>
              <a:ext uri="{FF2B5EF4-FFF2-40B4-BE49-F238E27FC236}">
                <a16:creationId xmlns:a16="http://schemas.microsoft.com/office/drawing/2014/main" id="{F8681D7E-E6CC-4590-9593-26693B4E5475}"/>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6" name="Image 5">
            <a:extLst>
              <a:ext uri="{FF2B5EF4-FFF2-40B4-BE49-F238E27FC236}">
                <a16:creationId xmlns:a16="http://schemas.microsoft.com/office/drawing/2014/main" id="{23A17C29-3BCF-41F0-BAD7-A02171B1A208}"/>
              </a:ext>
            </a:extLst>
          </p:cNvPr>
          <p:cNvPicPr>
            <a:picLocks noChangeAspect="1"/>
          </p:cNvPicPr>
          <p:nvPr/>
        </p:nvPicPr>
        <p:blipFill>
          <a:blip r:embed="rId2"/>
          <a:stretch>
            <a:fillRect/>
          </a:stretch>
        </p:blipFill>
        <p:spPr>
          <a:xfrm>
            <a:off x="734235" y="1290009"/>
            <a:ext cx="7675528" cy="5023539"/>
          </a:xfrm>
          <a:prstGeom prst="rect">
            <a:avLst/>
          </a:prstGeom>
        </p:spPr>
      </p:pic>
    </p:spTree>
    <p:extLst>
      <p:ext uri="{BB962C8B-B14F-4D97-AF65-F5344CB8AC3E}">
        <p14:creationId xmlns:p14="http://schemas.microsoft.com/office/powerpoint/2010/main" val="1308014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- 2021</a:t>
            </a:r>
          </a:p>
        </p:txBody>
      </p:sp>
      <p:pic>
        <p:nvPicPr>
          <p:cNvPr id="6" name="Image 5">
            <a:extLst>
              <a:ext uri="{FF2B5EF4-FFF2-40B4-BE49-F238E27FC236}">
                <a16:creationId xmlns:a16="http://schemas.microsoft.com/office/drawing/2014/main" id="{5E9FDA2A-364F-44E9-B247-90366772FEAE}"/>
              </a:ext>
            </a:extLst>
          </p:cNvPr>
          <p:cNvPicPr>
            <a:picLocks noChangeAspect="1"/>
          </p:cNvPicPr>
          <p:nvPr/>
        </p:nvPicPr>
        <p:blipFill>
          <a:blip r:embed="rId2"/>
          <a:stretch>
            <a:fillRect/>
          </a:stretch>
        </p:blipFill>
        <p:spPr>
          <a:xfrm>
            <a:off x="1703432" y="1499842"/>
            <a:ext cx="5737136" cy="4472679"/>
          </a:xfrm>
          <a:prstGeom prst="rect">
            <a:avLst/>
          </a:prstGeom>
        </p:spPr>
      </p:pic>
    </p:spTree>
    <p:extLst>
      <p:ext uri="{BB962C8B-B14F-4D97-AF65-F5344CB8AC3E}">
        <p14:creationId xmlns:p14="http://schemas.microsoft.com/office/powerpoint/2010/main" val="155267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Malaysian subsidiary - Synthesis</a:t>
            </a:r>
          </a:p>
        </p:txBody>
      </p:sp>
      <p:sp>
        <p:nvSpPr>
          <p:cNvPr id="7" name="ZoneTexte 6">
            <a:extLst>
              <a:ext uri="{FF2B5EF4-FFF2-40B4-BE49-F238E27FC236}">
                <a16:creationId xmlns:a16="http://schemas.microsoft.com/office/drawing/2014/main" id="{4550F377-8CAD-435B-802E-F87B5ABAACA4}"/>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6" name="Image 5">
            <a:extLst>
              <a:ext uri="{FF2B5EF4-FFF2-40B4-BE49-F238E27FC236}">
                <a16:creationId xmlns:a16="http://schemas.microsoft.com/office/drawing/2014/main" id="{DE6356C1-6A40-460C-A1E3-5301CE557E11}"/>
              </a:ext>
            </a:extLst>
          </p:cNvPr>
          <p:cNvPicPr>
            <a:picLocks noChangeAspect="1"/>
          </p:cNvPicPr>
          <p:nvPr/>
        </p:nvPicPr>
        <p:blipFill>
          <a:blip r:embed="rId2"/>
          <a:stretch>
            <a:fillRect/>
          </a:stretch>
        </p:blipFill>
        <p:spPr>
          <a:xfrm>
            <a:off x="734235" y="1280153"/>
            <a:ext cx="7675529" cy="5023539"/>
          </a:xfrm>
          <a:prstGeom prst="rect">
            <a:avLst/>
          </a:prstGeom>
        </p:spPr>
      </p:pic>
    </p:spTree>
    <p:extLst>
      <p:ext uri="{BB962C8B-B14F-4D97-AF65-F5344CB8AC3E}">
        <p14:creationId xmlns:p14="http://schemas.microsoft.com/office/powerpoint/2010/main" val="1165252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- 2021</a:t>
            </a:r>
          </a:p>
        </p:txBody>
      </p:sp>
      <p:pic>
        <p:nvPicPr>
          <p:cNvPr id="5" name="Image 4">
            <a:extLst>
              <a:ext uri="{FF2B5EF4-FFF2-40B4-BE49-F238E27FC236}">
                <a16:creationId xmlns:a16="http://schemas.microsoft.com/office/drawing/2014/main" id="{CE29C205-A352-4A0E-B603-D35E093AD675}"/>
              </a:ext>
            </a:extLst>
          </p:cNvPr>
          <p:cNvPicPr>
            <a:picLocks noChangeAspect="1"/>
          </p:cNvPicPr>
          <p:nvPr/>
        </p:nvPicPr>
        <p:blipFill>
          <a:blip r:embed="rId2"/>
          <a:stretch>
            <a:fillRect/>
          </a:stretch>
        </p:blipFill>
        <p:spPr>
          <a:xfrm>
            <a:off x="1703432" y="1499841"/>
            <a:ext cx="5737136" cy="4467441"/>
          </a:xfrm>
          <a:prstGeom prst="rect">
            <a:avLst/>
          </a:prstGeom>
        </p:spPr>
      </p:pic>
    </p:spTree>
    <p:extLst>
      <p:ext uri="{BB962C8B-B14F-4D97-AF65-F5344CB8AC3E}">
        <p14:creationId xmlns:p14="http://schemas.microsoft.com/office/powerpoint/2010/main" val="1884801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Bitumen/BRL - Synthesis</a:t>
            </a:r>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7" name="ZoneTexte 6">
            <a:extLst>
              <a:ext uri="{FF2B5EF4-FFF2-40B4-BE49-F238E27FC236}">
                <a16:creationId xmlns:a16="http://schemas.microsoft.com/office/drawing/2014/main" id="{0184E7BD-7421-4DF9-9BEA-E8D1397DC8F3}"/>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8" name="Image 7">
            <a:extLst>
              <a:ext uri="{FF2B5EF4-FFF2-40B4-BE49-F238E27FC236}">
                <a16:creationId xmlns:a16="http://schemas.microsoft.com/office/drawing/2014/main" id="{C8911930-69DB-426C-A144-E2DA4BB23BEC}"/>
              </a:ext>
            </a:extLst>
          </p:cNvPr>
          <p:cNvPicPr>
            <a:picLocks noChangeAspect="1"/>
          </p:cNvPicPr>
          <p:nvPr/>
        </p:nvPicPr>
        <p:blipFill>
          <a:blip r:embed="rId2"/>
          <a:stretch>
            <a:fillRect/>
          </a:stretch>
        </p:blipFill>
        <p:spPr>
          <a:xfrm>
            <a:off x="727839" y="1280153"/>
            <a:ext cx="7675529" cy="5023539"/>
          </a:xfrm>
          <a:prstGeom prst="rect">
            <a:avLst/>
          </a:prstGeom>
        </p:spPr>
      </p:pic>
    </p:spTree>
    <p:extLst>
      <p:ext uri="{BB962C8B-B14F-4D97-AF65-F5344CB8AC3E}">
        <p14:creationId xmlns:p14="http://schemas.microsoft.com/office/powerpoint/2010/main" val="3354315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EEF839BE-18C1-4203-ADD4-B169433FBFB3}"/>
              </a:ext>
            </a:extLst>
          </p:cNvPr>
          <p:cNvSpPr txBox="1"/>
          <p:nvPr/>
        </p:nvSpPr>
        <p:spPr>
          <a:xfrm>
            <a:off x="7651630" y="1069674"/>
            <a:ext cx="1492369" cy="2369880"/>
          </a:xfrm>
          <a:prstGeom prst="rect">
            <a:avLst/>
          </a:prstGeom>
          <a:noFill/>
        </p:spPr>
        <p:txBody>
          <a:bodyPr wrap="square" rtlCol="0">
            <a:spAutoFit/>
          </a:bodyPr>
          <a:lstStyle/>
          <a:p>
            <a:pPr marL="285750" indent="-285750">
              <a:buFont typeface="Wingdings" panose="05000000000000000000" pitchFamily="2" charset="2"/>
              <a:buChar char="Ø"/>
            </a:pPr>
            <a:r>
              <a:rPr lang="fr-FR" sz="1000" dirty="0"/>
              <a:t>At Cie </a:t>
            </a:r>
            <a:r>
              <a:rPr lang="fr-FR" sz="1000" dirty="0" err="1"/>
              <a:t>Level</a:t>
            </a:r>
            <a:r>
              <a:rPr lang="fr-FR" sz="1000" dirty="0"/>
              <a:t>, la corrélation Bitume et Brent est bonne à fin novembre 2021 de l’ordre de 0,95.</a:t>
            </a:r>
          </a:p>
          <a:p>
            <a:endParaRPr lang="fr-FR" sz="1000" dirty="0"/>
          </a:p>
          <a:p>
            <a:pPr marL="285750" indent="-285750">
              <a:buFont typeface="Wingdings" panose="05000000000000000000" pitchFamily="2" charset="2"/>
              <a:buChar char="Ø"/>
            </a:pPr>
            <a:r>
              <a:rPr lang="fr-FR" sz="1000" dirty="0"/>
              <a:t>On remarque que les meilleurs résultats sont obtenus avec un décalage d’1 mois.</a:t>
            </a:r>
          </a:p>
          <a:p>
            <a:endParaRPr lang="fr-FR" dirty="0"/>
          </a:p>
        </p:txBody>
      </p:sp>
      <p:sp>
        <p:nvSpPr>
          <p:cNvPr id="9" name="Title">
            <a:extLst>
              <a:ext uri="{FF2B5EF4-FFF2-40B4-BE49-F238E27FC236}">
                <a16:creationId xmlns:a16="http://schemas.microsoft.com/office/drawing/2014/main" id="{FFE8E088-7FA5-4E9E-AAB6-5531EC73DFD2}"/>
              </a:ext>
            </a:extLst>
          </p:cNvPr>
          <p:cNvSpPr txBox="1">
            <a:spLocks/>
          </p:cNvSpPr>
          <p:nvPr/>
        </p:nvSpPr>
        <p:spPr bwMode="auto">
          <a:xfrm>
            <a:off x="2097881" y="62586"/>
            <a:ext cx="4948238"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Correlation</a:t>
            </a:r>
            <a:r>
              <a:rPr lang="fr-FR" dirty="0"/>
              <a:t> </a:t>
            </a:r>
            <a:r>
              <a:rPr lang="fr-FR" dirty="0" err="1"/>
              <a:t>Analysis</a:t>
            </a:r>
            <a:endParaRPr lang="en-US" dirty="0"/>
          </a:p>
        </p:txBody>
      </p:sp>
      <p:pic>
        <p:nvPicPr>
          <p:cNvPr id="6" name="Image 5">
            <a:extLst>
              <a:ext uri="{FF2B5EF4-FFF2-40B4-BE49-F238E27FC236}">
                <a16:creationId xmlns:a16="http://schemas.microsoft.com/office/drawing/2014/main" id="{B69D0EAD-A410-4DC8-8007-03808173B269}"/>
              </a:ext>
            </a:extLst>
          </p:cNvPr>
          <p:cNvPicPr>
            <a:picLocks noChangeAspect="1"/>
          </p:cNvPicPr>
          <p:nvPr/>
        </p:nvPicPr>
        <p:blipFill>
          <a:blip r:embed="rId2"/>
          <a:stretch>
            <a:fillRect/>
          </a:stretch>
        </p:blipFill>
        <p:spPr>
          <a:xfrm>
            <a:off x="84538" y="1067981"/>
            <a:ext cx="7567091" cy="5767289"/>
          </a:xfrm>
          <a:prstGeom prst="rect">
            <a:avLst/>
          </a:prstGeom>
        </p:spPr>
      </p:pic>
    </p:spTree>
    <p:extLst>
      <p:ext uri="{BB962C8B-B14F-4D97-AF65-F5344CB8AC3E}">
        <p14:creationId xmlns:p14="http://schemas.microsoft.com/office/powerpoint/2010/main" val="3446693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Purchase</a:t>
            </a:r>
            <a:r>
              <a:rPr lang="fr-FR" dirty="0"/>
              <a:t> </a:t>
            </a:r>
            <a:r>
              <a:rPr lang="fr-FR" dirty="0" err="1"/>
              <a:t>Prices</a:t>
            </a:r>
            <a:endParaRPr lang="en-US" dirty="0"/>
          </a:p>
        </p:txBody>
      </p:sp>
      <p:pic>
        <p:nvPicPr>
          <p:cNvPr id="5" name="Image 4">
            <a:extLst>
              <a:ext uri="{FF2B5EF4-FFF2-40B4-BE49-F238E27FC236}">
                <a16:creationId xmlns:a16="http://schemas.microsoft.com/office/drawing/2014/main" id="{E7C07947-38D0-465E-AD63-355EB85F1ECF}"/>
              </a:ext>
            </a:extLst>
          </p:cNvPr>
          <p:cNvPicPr>
            <a:picLocks noChangeAspect="1"/>
          </p:cNvPicPr>
          <p:nvPr/>
        </p:nvPicPr>
        <p:blipFill>
          <a:blip r:embed="rId2"/>
          <a:stretch>
            <a:fillRect/>
          </a:stretch>
        </p:blipFill>
        <p:spPr>
          <a:xfrm>
            <a:off x="60384" y="1101261"/>
            <a:ext cx="9023229" cy="5309042"/>
          </a:xfrm>
          <a:prstGeom prst="rect">
            <a:avLst/>
          </a:prstGeom>
        </p:spPr>
      </p:pic>
    </p:spTree>
    <p:extLst>
      <p:ext uri="{BB962C8B-B14F-4D97-AF65-F5344CB8AC3E}">
        <p14:creationId xmlns:p14="http://schemas.microsoft.com/office/powerpoint/2010/main" val="1843242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r>
              <a:rPr lang="fr-FR" dirty="0"/>
              <a:t>: Brent</a:t>
            </a:r>
            <a:endParaRPr lang="en-US" dirty="0"/>
          </a:p>
        </p:txBody>
      </p:sp>
      <p:pic>
        <p:nvPicPr>
          <p:cNvPr id="8" name="Image 7">
            <a:extLst>
              <a:ext uri="{FF2B5EF4-FFF2-40B4-BE49-F238E27FC236}">
                <a16:creationId xmlns:a16="http://schemas.microsoft.com/office/drawing/2014/main" id="{04451DEF-F324-4B67-AAB2-CBAEF3EFFB01}"/>
              </a:ext>
            </a:extLst>
          </p:cNvPr>
          <p:cNvPicPr>
            <a:picLocks noChangeAspect="1"/>
          </p:cNvPicPr>
          <p:nvPr/>
        </p:nvPicPr>
        <p:blipFill>
          <a:blip r:embed="rId3"/>
          <a:stretch>
            <a:fillRect/>
          </a:stretch>
        </p:blipFill>
        <p:spPr>
          <a:xfrm>
            <a:off x="0" y="1104697"/>
            <a:ext cx="9144000" cy="5252443"/>
          </a:xfrm>
          <a:prstGeom prst="rect">
            <a:avLst/>
          </a:prstGeom>
        </p:spPr>
      </p:pic>
    </p:spTree>
    <p:extLst>
      <p:ext uri="{BB962C8B-B14F-4D97-AF65-F5344CB8AC3E}">
        <p14:creationId xmlns:p14="http://schemas.microsoft.com/office/powerpoint/2010/main" val="243335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r>
              <a:rPr lang="fr-FR" dirty="0"/>
              <a:t>: FO vs BRENT</a:t>
            </a:r>
            <a:endParaRPr lang="en-US" dirty="0"/>
          </a:p>
        </p:txBody>
      </p:sp>
      <p:pic>
        <p:nvPicPr>
          <p:cNvPr id="5" name="Image 4">
            <a:extLst>
              <a:ext uri="{FF2B5EF4-FFF2-40B4-BE49-F238E27FC236}">
                <a16:creationId xmlns:a16="http://schemas.microsoft.com/office/drawing/2014/main" id="{5168AB44-0FF7-42E6-A4C4-71FB2C597B15}"/>
              </a:ext>
            </a:extLst>
          </p:cNvPr>
          <p:cNvPicPr>
            <a:picLocks noChangeAspect="1"/>
          </p:cNvPicPr>
          <p:nvPr/>
        </p:nvPicPr>
        <p:blipFill>
          <a:blip r:embed="rId2"/>
          <a:stretch>
            <a:fillRect/>
          </a:stretch>
        </p:blipFill>
        <p:spPr>
          <a:xfrm>
            <a:off x="0" y="1085648"/>
            <a:ext cx="9144000" cy="5380099"/>
          </a:xfrm>
          <a:prstGeom prst="rect">
            <a:avLst/>
          </a:prstGeom>
        </p:spPr>
      </p:pic>
    </p:spTree>
    <p:extLst>
      <p:ext uri="{BB962C8B-B14F-4D97-AF65-F5344CB8AC3E}">
        <p14:creationId xmlns:p14="http://schemas.microsoft.com/office/powerpoint/2010/main" val="2804900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47825" y="1559257"/>
            <a:ext cx="7848350" cy="455829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400" dirty="0">
                <a:latin typeface="Calibri" panose="020F0502020204030204" pitchFamily="34" charset="0"/>
              </a:rPr>
              <a:t>Global view</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Purchase Price Performance</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Hedging Summary</a:t>
            </a:r>
          </a:p>
          <a:p>
            <a:pPr marL="742950" lvl="1" indent="-285750">
              <a:spcBef>
                <a:spcPts val="600"/>
              </a:spcBef>
              <a:buFont typeface="Arial" panose="020B0604020202020204" pitchFamily="34" charset="0"/>
              <a:buChar char="•"/>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Detailed analysis</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Synthesis by subsidiary/currency</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Historical prices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Annexes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97506" y="2144033"/>
            <a:ext cx="7848350" cy="372409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Turkish subsidiary – 2020</a:t>
            </a:r>
          </a:p>
          <a:p>
            <a:pPr marL="285750" indent="-285750">
              <a:spcBef>
                <a:spcPts val="600"/>
              </a:spcBef>
              <a:buFont typeface="Arial" panose="020B0604020202020204" pitchFamily="34" charset="0"/>
              <a:buChar char="•"/>
            </a:pPr>
            <a:r>
              <a:rPr lang="en-US" sz="2000" dirty="0"/>
              <a:t>Polish subsidiary – 2020</a:t>
            </a:r>
          </a:p>
          <a:p>
            <a:pPr marL="285750" indent="-285750">
              <a:spcBef>
                <a:spcPts val="600"/>
              </a:spcBef>
              <a:buFont typeface="Arial" panose="020B0604020202020204" pitchFamily="34" charset="0"/>
              <a:buChar char="•"/>
            </a:pPr>
            <a:r>
              <a:rPr lang="en-US" sz="2000" dirty="0"/>
              <a:t>Spanish subsidiary – 2020</a:t>
            </a:r>
          </a:p>
          <a:p>
            <a:pPr marL="285750" indent="-285750">
              <a:spcBef>
                <a:spcPts val="600"/>
              </a:spcBef>
              <a:buFont typeface="Arial" panose="020B0604020202020204" pitchFamily="34" charset="0"/>
              <a:buChar char="•"/>
            </a:pPr>
            <a:r>
              <a:rPr lang="en-US" sz="2000" dirty="0"/>
              <a:t>Malaysian subsidiary – 2020</a:t>
            </a:r>
          </a:p>
          <a:p>
            <a:pPr marL="285750" indent="-285750">
              <a:spcBef>
                <a:spcPts val="600"/>
              </a:spcBef>
              <a:buFont typeface="Arial" panose="020B0604020202020204" pitchFamily="34" charset="0"/>
              <a:buChar char="•"/>
            </a:pPr>
            <a:r>
              <a:rPr lang="en-US" sz="2000" dirty="0"/>
              <a:t>Russian subsidiary – 2020</a:t>
            </a:r>
          </a:p>
          <a:p>
            <a:pPr marL="285750" indent="-285750">
              <a:spcBef>
                <a:spcPts val="600"/>
              </a:spcBef>
              <a:buFont typeface="Arial" panose="020B0604020202020204" pitchFamily="34" charset="0"/>
              <a:buChar char="•"/>
            </a:pPr>
            <a:r>
              <a:rPr lang="en-US" sz="2000" dirty="0"/>
              <a:t>Historical prices: Fuel oil VS Brent</a:t>
            </a:r>
          </a:p>
          <a:p>
            <a:pPr>
              <a:spcBef>
                <a:spcPts val="600"/>
              </a:spcBef>
            </a:pPr>
            <a:endParaRPr lang="en-US" sz="2000" dirty="0"/>
          </a:p>
          <a:p>
            <a:pPr marL="285750" indent="-285750">
              <a:spcBef>
                <a:spcPts val="600"/>
              </a:spcBef>
              <a:buFont typeface="Arial" panose="020B0604020202020204" pitchFamily="34" charset="0"/>
              <a:buChar char="•"/>
            </a:pPr>
            <a:endParaRPr lang="en-US" sz="2400" dirty="0"/>
          </a:p>
          <a:p>
            <a:pPr marL="285750"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Annexes</a:t>
            </a:r>
            <a:endParaRPr lang="en-US" dirty="0"/>
          </a:p>
        </p:txBody>
      </p:sp>
    </p:spTree>
    <p:extLst>
      <p:ext uri="{BB962C8B-B14F-4D97-AF65-F5344CB8AC3E}">
        <p14:creationId xmlns:p14="http://schemas.microsoft.com/office/powerpoint/2010/main" val="487904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441C89A9-8B75-478C-93D5-EA15EAF3DB4B}"/>
              </a:ext>
            </a:extLst>
          </p:cNvPr>
          <p:cNvPicPr>
            <a:picLocks noChangeAspect="1"/>
          </p:cNvPicPr>
          <p:nvPr/>
        </p:nvPicPr>
        <p:blipFill>
          <a:blip r:embed="rId2"/>
          <a:stretch>
            <a:fillRect/>
          </a:stretch>
        </p:blipFill>
        <p:spPr>
          <a:xfrm>
            <a:off x="1114936" y="1128498"/>
            <a:ext cx="6914125" cy="5506459"/>
          </a:xfrm>
          <a:prstGeom prst="rect">
            <a:avLst/>
          </a:prstGeom>
        </p:spPr>
      </p:pic>
    </p:spTree>
    <p:extLst>
      <p:ext uri="{BB962C8B-B14F-4D97-AF65-F5344CB8AC3E}">
        <p14:creationId xmlns:p14="http://schemas.microsoft.com/office/powerpoint/2010/main" val="1794899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0893409F-E8A5-477F-B432-0876EFEBC8D2}"/>
              </a:ext>
            </a:extLst>
          </p:cNvPr>
          <p:cNvPicPr>
            <a:picLocks noChangeAspect="1"/>
          </p:cNvPicPr>
          <p:nvPr/>
        </p:nvPicPr>
        <p:blipFill>
          <a:blip r:embed="rId2"/>
          <a:stretch>
            <a:fillRect/>
          </a:stretch>
        </p:blipFill>
        <p:spPr>
          <a:xfrm>
            <a:off x="1114936" y="1130398"/>
            <a:ext cx="6911490" cy="5504360"/>
          </a:xfrm>
          <a:prstGeom prst="rect">
            <a:avLst/>
          </a:prstGeom>
        </p:spPr>
      </p:pic>
    </p:spTree>
    <p:extLst>
      <p:ext uri="{BB962C8B-B14F-4D97-AF65-F5344CB8AC3E}">
        <p14:creationId xmlns:p14="http://schemas.microsoft.com/office/powerpoint/2010/main" val="3006532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4B8C9FBE-6959-44F3-B432-0CC6D42CB439}"/>
              </a:ext>
            </a:extLst>
          </p:cNvPr>
          <p:cNvPicPr>
            <a:picLocks noChangeAspect="1"/>
          </p:cNvPicPr>
          <p:nvPr/>
        </p:nvPicPr>
        <p:blipFill>
          <a:blip r:embed="rId2"/>
          <a:stretch>
            <a:fillRect/>
          </a:stretch>
        </p:blipFill>
        <p:spPr>
          <a:xfrm>
            <a:off x="1114936" y="1130396"/>
            <a:ext cx="6914125" cy="5506457"/>
          </a:xfrm>
          <a:prstGeom prst="rect">
            <a:avLst/>
          </a:prstGeom>
        </p:spPr>
      </p:pic>
    </p:spTree>
    <p:extLst>
      <p:ext uri="{BB962C8B-B14F-4D97-AF65-F5344CB8AC3E}">
        <p14:creationId xmlns:p14="http://schemas.microsoft.com/office/powerpoint/2010/main" val="2927882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5CC68569-996D-48A5-A5E6-8ACF0C9E8A74}"/>
              </a:ext>
            </a:extLst>
          </p:cNvPr>
          <p:cNvPicPr>
            <a:picLocks noChangeAspect="1"/>
          </p:cNvPicPr>
          <p:nvPr/>
        </p:nvPicPr>
        <p:blipFill>
          <a:blip r:embed="rId2"/>
          <a:stretch>
            <a:fillRect/>
          </a:stretch>
        </p:blipFill>
        <p:spPr>
          <a:xfrm>
            <a:off x="1114936" y="1130395"/>
            <a:ext cx="6914125" cy="5506455"/>
          </a:xfrm>
          <a:prstGeom prst="rect">
            <a:avLst/>
          </a:prstGeom>
        </p:spPr>
      </p:pic>
    </p:spTree>
    <p:extLst>
      <p:ext uri="{BB962C8B-B14F-4D97-AF65-F5344CB8AC3E}">
        <p14:creationId xmlns:p14="http://schemas.microsoft.com/office/powerpoint/2010/main" val="2031325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Russian subsidiary - 2020</a:t>
            </a:r>
          </a:p>
        </p:txBody>
      </p:sp>
      <p:pic>
        <p:nvPicPr>
          <p:cNvPr id="5" name="Image 4">
            <a:extLst>
              <a:ext uri="{FF2B5EF4-FFF2-40B4-BE49-F238E27FC236}">
                <a16:creationId xmlns:a16="http://schemas.microsoft.com/office/drawing/2014/main" id="{200C6A10-BBD5-403C-ACF6-4CCB4D97D0BE}"/>
              </a:ext>
            </a:extLst>
          </p:cNvPr>
          <p:cNvPicPr>
            <a:picLocks noChangeAspect="1"/>
          </p:cNvPicPr>
          <p:nvPr/>
        </p:nvPicPr>
        <p:blipFill>
          <a:blip r:embed="rId2"/>
          <a:stretch>
            <a:fillRect/>
          </a:stretch>
        </p:blipFill>
        <p:spPr>
          <a:xfrm>
            <a:off x="1116255" y="1130397"/>
            <a:ext cx="6911490" cy="5512638"/>
          </a:xfrm>
          <a:prstGeom prst="rect">
            <a:avLst/>
          </a:prstGeom>
        </p:spPr>
      </p:pic>
    </p:spTree>
    <p:extLst>
      <p:ext uri="{BB962C8B-B14F-4D97-AF65-F5344CB8AC3E}">
        <p14:creationId xmlns:p14="http://schemas.microsoft.com/office/powerpoint/2010/main" val="1610437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pic>
        <p:nvPicPr>
          <p:cNvPr id="6" name="Image 5">
            <a:extLst>
              <a:ext uri="{FF2B5EF4-FFF2-40B4-BE49-F238E27FC236}">
                <a16:creationId xmlns:a16="http://schemas.microsoft.com/office/drawing/2014/main" id="{9F004F6B-F1A9-4407-9CB1-BB48497CE673}"/>
              </a:ext>
            </a:extLst>
          </p:cNvPr>
          <p:cNvPicPr>
            <a:picLocks noChangeAspect="1"/>
          </p:cNvPicPr>
          <p:nvPr/>
        </p:nvPicPr>
        <p:blipFill>
          <a:blip r:embed="rId2"/>
          <a:stretch>
            <a:fillRect/>
          </a:stretch>
        </p:blipFill>
        <p:spPr>
          <a:xfrm>
            <a:off x="79794" y="1088154"/>
            <a:ext cx="8984412" cy="5296034"/>
          </a:xfrm>
          <a:prstGeom prst="rect">
            <a:avLst/>
          </a:prstGeom>
        </p:spPr>
      </p:pic>
    </p:spTree>
    <p:extLst>
      <p:ext uri="{BB962C8B-B14F-4D97-AF65-F5344CB8AC3E}">
        <p14:creationId xmlns:p14="http://schemas.microsoft.com/office/powerpoint/2010/main" val="2897984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Blandonnet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200" dirty="0" err="1"/>
              <a:t>Bitumen</a:t>
            </a:r>
            <a:r>
              <a:rPr lang="fr-FR" sz="2200" dirty="0"/>
              <a:t> Hedge </a:t>
            </a:r>
            <a:r>
              <a:rPr lang="fr-FR" sz="2200" dirty="0" err="1"/>
              <a:t>Summary</a:t>
            </a:r>
            <a:r>
              <a:rPr lang="fr-FR" sz="2200" dirty="0"/>
              <a:t> and</a:t>
            </a:r>
          </a:p>
          <a:p>
            <a:pPr defTabSz="914400"/>
            <a:r>
              <a:rPr lang="fr-FR" sz="2200" dirty="0"/>
              <a:t> </a:t>
            </a:r>
            <a:r>
              <a:rPr lang="fr-FR" sz="2200" dirty="0" err="1"/>
              <a:t>Purchase</a:t>
            </a:r>
            <a:r>
              <a:rPr lang="fr-FR" sz="2200" dirty="0"/>
              <a:t> Price Performance</a:t>
            </a:r>
            <a:endParaRPr lang="en-US" sz="2200" dirty="0"/>
          </a:p>
        </p:txBody>
      </p:sp>
      <p:graphicFrame>
        <p:nvGraphicFramePr>
          <p:cNvPr id="2" name="Tableau 1">
            <a:extLst>
              <a:ext uri="{FF2B5EF4-FFF2-40B4-BE49-F238E27FC236}">
                <a16:creationId xmlns:a16="http://schemas.microsoft.com/office/drawing/2014/main" id="{9487BCF6-CA8E-4888-8A9B-AEB517113800}"/>
              </a:ext>
            </a:extLst>
          </p:cNvPr>
          <p:cNvGraphicFramePr>
            <a:graphicFrameLocks noGrp="1"/>
          </p:cNvGraphicFramePr>
          <p:nvPr>
            <p:extLst>
              <p:ext uri="{D42A27DB-BD31-4B8C-83A1-F6EECF244321}">
                <p14:modId xmlns:p14="http://schemas.microsoft.com/office/powerpoint/2010/main" val="527880210"/>
              </p:ext>
            </p:extLst>
          </p:nvPr>
        </p:nvGraphicFramePr>
        <p:xfrm>
          <a:off x="18000" y="1655656"/>
          <a:ext cx="9108000" cy="3223725"/>
        </p:xfrm>
        <a:graphic>
          <a:graphicData uri="http://schemas.openxmlformats.org/drawingml/2006/table">
            <a:tbl>
              <a:tblPr/>
              <a:tblGrid>
                <a:gridCol w="684000">
                  <a:extLst>
                    <a:ext uri="{9D8B030D-6E8A-4147-A177-3AD203B41FA5}">
                      <a16:colId xmlns:a16="http://schemas.microsoft.com/office/drawing/2014/main" val="3155529158"/>
                    </a:ext>
                  </a:extLst>
                </a:gridCol>
                <a:gridCol w="43200">
                  <a:extLst>
                    <a:ext uri="{9D8B030D-6E8A-4147-A177-3AD203B41FA5}">
                      <a16:colId xmlns:a16="http://schemas.microsoft.com/office/drawing/2014/main" val="4167117306"/>
                    </a:ext>
                  </a:extLst>
                </a:gridCol>
                <a:gridCol w="612000">
                  <a:extLst>
                    <a:ext uri="{9D8B030D-6E8A-4147-A177-3AD203B41FA5}">
                      <a16:colId xmlns:a16="http://schemas.microsoft.com/office/drawing/2014/main" val="3262723403"/>
                    </a:ext>
                  </a:extLst>
                </a:gridCol>
                <a:gridCol w="43200">
                  <a:extLst>
                    <a:ext uri="{9D8B030D-6E8A-4147-A177-3AD203B41FA5}">
                      <a16:colId xmlns:a16="http://schemas.microsoft.com/office/drawing/2014/main" val="2133552850"/>
                    </a:ext>
                  </a:extLst>
                </a:gridCol>
                <a:gridCol w="576000">
                  <a:extLst>
                    <a:ext uri="{9D8B030D-6E8A-4147-A177-3AD203B41FA5}">
                      <a16:colId xmlns:a16="http://schemas.microsoft.com/office/drawing/2014/main" val="3490028298"/>
                    </a:ext>
                  </a:extLst>
                </a:gridCol>
                <a:gridCol w="576000">
                  <a:extLst>
                    <a:ext uri="{9D8B030D-6E8A-4147-A177-3AD203B41FA5}">
                      <a16:colId xmlns:a16="http://schemas.microsoft.com/office/drawing/2014/main" val="1931739600"/>
                    </a:ext>
                  </a:extLst>
                </a:gridCol>
                <a:gridCol w="43200">
                  <a:extLst>
                    <a:ext uri="{9D8B030D-6E8A-4147-A177-3AD203B41FA5}">
                      <a16:colId xmlns:a16="http://schemas.microsoft.com/office/drawing/2014/main" val="2729925212"/>
                    </a:ext>
                  </a:extLst>
                </a:gridCol>
                <a:gridCol w="576000">
                  <a:extLst>
                    <a:ext uri="{9D8B030D-6E8A-4147-A177-3AD203B41FA5}">
                      <a16:colId xmlns:a16="http://schemas.microsoft.com/office/drawing/2014/main" val="3192373564"/>
                    </a:ext>
                  </a:extLst>
                </a:gridCol>
                <a:gridCol w="43200">
                  <a:extLst>
                    <a:ext uri="{9D8B030D-6E8A-4147-A177-3AD203B41FA5}">
                      <a16:colId xmlns:a16="http://schemas.microsoft.com/office/drawing/2014/main" val="3816337295"/>
                    </a:ext>
                  </a:extLst>
                </a:gridCol>
                <a:gridCol w="612000">
                  <a:extLst>
                    <a:ext uri="{9D8B030D-6E8A-4147-A177-3AD203B41FA5}">
                      <a16:colId xmlns:a16="http://schemas.microsoft.com/office/drawing/2014/main" val="1194920252"/>
                    </a:ext>
                  </a:extLst>
                </a:gridCol>
                <a:gridCol w="43200">
                  <a:extLst>
                    <a:ext uri="{9D8B030D-6E8A-4147-A177-3AD203B41FA5}">
                      <a16:colId xmlns:a16="http://schemas.microsoft.com/office/drawing/2014/main" val="4022851383"/>
                    </a:ext>
                  </a:extLst>
                </a:gridCol>
                <a:gridCol w="720000">
                  <a:extLst>
                    <a:ext uri="{9D8B030D-6E8A-4147-A177-3AD203B41FA5}">
                      <a16:colId xmlns:a16="http://schemas.microsoft.com/office/drawing/2014/main" val="1894123955"/>
                    </a:ext>
                  </a:extLst>
                </a:gridCol>
                <a:gridCol w="43200">
                  <a:extLst>
                    <a:ext uri="{9D8B030D-6E8A-4147-A177-3AD203B41FA5}">
                      <a16:colId xmlns:a16="http://schemas.microsoft.com/office/drawing/2014/main" val="245736863"/>
                    </a:ext>
                  </a:extLst>
                </a:gridCol>
                <a:gridCol w="720000">
                  <a:extLst>
                    <a:ext uri="{9D8B030D-6E8A-4147-A177-3AD203B41FA5}">
                      <a16:colId xmlns:a16="http://schemas.microsoft.com/office/drawing/2014/main" val="882819926"/>
                    </a:ext>
                  </a:extLst>
                </a:gridCol>
                <a:gridCol w="43200">
                  <a:extLst>
                    <a:ext uri="{9D8B030D-6E8A-4147-A177-3AD203B41FA5}">
                      <a16:colId xmlns:a16="http://schemas.microsoft.com/office/drawing/2014/main" val="534801717"/>
                    </a:ext>
                  </a:extLst>
                </a:gridCol>
                <a:gridCol w="720000">
                  <a:extLst>
                    <a:ext uri="{9D8B030D-6E8A-4147-A177-3AD203B41FA5}">
                      <a16:colId xmlns:a16="http://schemas.microsoft.com/office/drawing/2014/main" val="6446253"/>
                    </a:ext>
                  </a:extLst>
                </a:gridCol>
                <a:gridCol w="43200">
                  <a:extLst>
                    <a:ext uri="{9D8B030D-6E8A-4147-A177-3AD203B41FA5}">
                      <a16:colId xmlns:a16="http://schemas.microsoft.com/office/drawing/2014/main" val="1168569845"/>
                    </a:ext>
                  </a:extLst>
                </a:gridCol>
                <a:gridCol w="972000">
                  <a:extLst>
                    <a:ext uri="{9D8B030D-6E8A-4147-A177-3AD203B41FA5}">
                      <a16:colId xmlns:a16="http://schemas.microsoft.com/office/drawing/2014/main" val="2777683789"/>
                    </a:ext>
                  </a:extLst>
                </a:gridCol>
                <a:gridCol w="43200">
                  <a:extLst>
                    <a:ext uri="{9D8B030D-6E8A-4147-A177-3AD203B41FA5}">
                      <a16:colId xmlns:a16="http://schemas.microsoft.com/office/drawing/2014/main" val="4186562566"/>
                    </a:ext>
                  </a:extLst>
                </a:gridCol>
                <a:gridCol w="972000">
                  <a:extLst>
                    <a:ext uri="{9D8B030D-6E8A-4147-A177-3AD203B41FA5}">
                      <a16:colId xmlns:a16="http://schemas.microsoft.com/office/drawing/2014/main" val="772015717"/>
                    </a:ext>
                  </a:extLst>
                </a:gridCol>
                <a:gridCol w="43200">
                  <a:extLst>
                    <a:ext uri="{9D8B030D-6E8A-4147-A177-3AD203B41FA5}">
                      <a16:colId xmlns:a16="http://schemas.microsoft.com/office/drawing/2014/main" val="3158791617"/>
                    </a:ext>
                  </a:extLst>
                </a:gridCol>
                <a:gridCol w="936000">
                  <a:extLst>
                    <a:ext uri="{9D8B030D-6E8A-4147-A177-3AD203B41FA5}">
                      <a16:colId xmlns:a16="http://schemas.microsoft.com/office/drawing/2014/main" val="4000475690"/>
                    </a:ext>
                  </a:extLst>
                </a:gridCol>
              </a:tblGrid>
              <a:tr h="720000">
                <a:tc>
                  <a:txBody>
                    <a:bodyPr/>
                    <a:lstStyle/>
                    <a:p>
                      <a:pPr algn="ctr" fontAlgn="ctr"/>
                      <a:r>
                        <a:rPr lang="fr-FR" sz="1100" b="1" i="0" u="none" strike="noStrike">
                          <a:solidFill>
                            <a:srgbClr val="000000"/>
                          </a:solidFill>
                          <a:effectLst/>
                          <a:latin typeface="Calibri" panose="020F0502020204030204" pitchFamily="34" charset="0"/>
                        </a:rPr>
                        <a:t>BITUMEN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Hedge Reference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Hedged (MT)</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(MT)</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Budget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Purchase price as of November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Average pruchase price of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Last year purchase price (November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Performance compared to Budget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fr-FR" sz="110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Performance compared to Average of 2021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fr-FR" sz="110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100" b="0" i="0" u="none" strike="noStrike" dirty="0">
                          <a:solidFill>
                            <a:srgbClr val="000000"/>
                          </a:solidFill>
                          <a:effectLst/>
                          <a:latin typeface="Calibri" panose="020F0502020204030204" pitchFamily="34" charset="0"/>
                        </a:rPr>
                        <a:t>Performance compared to Last year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27402861"/>
                  </a:ext>
                </a:extLst>
              </a:tr>
              <a:tr h="36000">
                <a:tc>
                  <a:txBody>
                    <a:bodyPr/>
                    <a:lstStyle/>
                    <a:p>
                      <a:pPr algn="l" fontAlgn="b"/>
                      <a:r>
                        <a:rPr lang="fr-FR" sz="100" b="1"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1"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43913249"/>
                  </a:ext>
                </a:extLst>
              </a:tr>
              <a:tr h="360000">
                <a:tc>
                  <a:txBody>
                    <a:bodyPr/>
                    <a:lstStyle/>
                    <a:p>
                      <a:pPr algn="ctr" fontAlgn="ctr"/>
                      <a:r>
                        <a:rPr lang="fr-FR" sz="1100" b="0" i="0" u="none" strike="noStrike">
                          <a:solidFill>
                            <a:srgbClr val="000000"/>
                          </a:solidFill>
                          <a:effectLst/>
                          <a:latin typeface="Calibri" panose="020F0502020204030204" pitchFamily="34" charset="0"/>
                        </a:rPr>
                        <a:t>Russia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5 468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30 124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100" b="0" i="0" u="none" strike="noStrike">
                          <a:solidFill>
                            <a:srgbClr val="000000"/>
                          </a:solidFill>
                          <a:effectLst/>
                          <a:latin typeface="Calibri" panose="020F050202020403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15 576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24 617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21 345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FF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13 869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-58,0%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-15,3%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FF0000"/>
                          </a:solidFill>
                          <a:effectLst/>
                          <a:latin typeface="Calibri" panose="020F0502020204030204" pitchFamily="34" charset="0"/>
                        </a:rPr>
                        <a:t>-77,5%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03159890"/>
                  </a:ext>
                </a:extLst>
              </a:tr>
              <a:tr h="36000">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endParaRPr lang="fr-FR" sz="100" b="0" i="0" u="none" strike="noStrike">
                        <a:solidFill>
                          <a:srgbClr val="FF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ctr" fontAlgn="ctr"/>
                      <a:endParaRPr lang="fr-FR" sz="100" b="0" i="0" u="none" strike="noStrike">
                        <a:solidFill>
                          <a:srgbClr val="00B05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B05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ctr"/>
                      <a:endParaRPr lang="fr-FR" sz="100" b="0" i="0" u="none" strike="noStrike">
                        <a:solidFill>
                          <a:srgbClr val="00B05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B05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ctr"/>
                      <a:endParaRPr lang="fr-FR" sz="100" b="0" i="0" u="none" strike="noStrike" dirty="0">
                        <a:solidFill>
                          <a:srgbClr val="00B05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6922827"/>
                  </a:ext>
                </a:extLst>
              </a:tr>
              <a:tr h="360000">
                <a:tc>
                  <a:txBody>
                    <a:bodyPr/>
                    <a:lstStyle/>
                    <a:p>
                      <a:pPr algn="ctr" fontAlgn="ctr"/>
                      <a:r>
                        <a:rPr lang="fr-FR" sz="1100" b="0" i="0" u="none" strike="noStrike">
                          <a:solidFill>
                            <a:srgbClr val="000000"/>
                          </a:solidFill>
                          <a:effectLst/>
                          <a:latin typeface="Calibri" panose="020F0502020204030204" pitchFamily="34" charset="0"/>
                        </a:rPr>
                        <a:t>Turkey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6 578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28 312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100" b="0" i="0" u="none" strike="noStrike">
                          <a:solidFill>
                            <a:srgbClr val="000000"/>
                          </a:solidFill>
                          <a:effectLst/>
                          <a:latin typeface="Calibri" panose="020F050202020403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2 850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5 232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3 929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FF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2 653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-83,6%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-33,2%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FF0000"/>
                          </a:solidFill>
                          <a:effectLst/>
                          <a:latin typeface="Calibri" panose="020F0502020204030204" pitchFamily="34" charset="0"/>
                        </a:rPr>
                        <a:t>-97,2%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4334801"/>
                  </a:ext>
                </a:extLst>
              </a:tr>
              <a:tr h="36000">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ctr"/>
                      <a:r>
                        <a:rPr lang="fr-FR" sz="100" b="0" i="0" u="none" strike="noStrike" dirty="0">
                          <a:solidFill>
                            <a:srgbClr val="00B05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53875841"/>
                  </a:ext>
                </a:extLst>
              </a:tr>
              <a:tr h="360000">
                <a:tc>
                  <a:txBody>
                    <a:bodyPr/>
                    <a:lstStyle/>
                    <a:p>
                      <a:pPr algn="ctr" fontAlgn="ctr"/>
                      <a:r>
                        <a:rPr lang="fr-FR" sz="1100" b="0" i="0" u="none" strike="noStrike">
                          <a:solidFill>
                            <a:srgbClr val="000000"/>
                          </a:solidFill>
                          <a:effectLst/>
                          <a:latin typeface="Calibri" panose="020F0502020204030204" pitchFamily="34" charset="0"/>
                        </a:rPr>
                        <a:t>Poland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3 319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13 905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100" b="0" i="0" u="none" strike="noStrike">
                          <a:solidFill>
                            <a:srgbClr val="000000"/>
                          </a:solidFill>
                          <a:effectLst/>
                          <a:latin typeface="Calibri" panose="020F050202020403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1 400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2 041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1 688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FF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1 272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-45,8%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-20,9%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FF0000"/>
                          </a:solidFill>
                          <a:effectLst/>
                          <a:latin typeface="Calibri" panose="020F0502020204030204" pitchFamily="34" charset="0"/>
                        </a:rPr>
                        <a:t>-60,5%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25277907"/>
                  </a:ext>
                </a:extLst>
              </a:tr>
              <a:tr h="36000">
                <a:tc>
                  <a:txBody>
                    <a:bodyPr/>
                    <a:lstStyle/>
                    <a:p>
                      <a:pPr algn="ctr" fontAlgn="ctr"/>
                      <a:r>
                        <a:rPr lang="fr-FR" sz="100" b="1"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1"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ctr"/>
                      <a:r>
                        <a:rPr lang="fr-FR" sz="100" b="0" i="0" u="none" strike="noStrike" dirty="0">
                          <a:solidFill>
                            <a:srgbClr val="00B05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10985192"/>
                  </a:ext>
                </a:extLst>
              </a:tr>
              <a:tr h="360000">
                <a:tc>
                  <a:txBody>
                    <a:bodyPr/>
                    <a:lstStyle/>
                    <a:p>
                      <a:pPr algn="ctr" fontAlgn="ctr"/>
                      <a:r>
                        <a:rPr lang="fr-FR" sz="1100" b="0" i="0" u="none" strike="noStrike">
                          <a:solidFill>
                            <a:srgbClr val="000000"/>
                          </a:solidFill>
                          <a:effectLst/>
                          <a:latin typeface="Calibri" panose="020F0502020204030204" pitchFamily="34" charset="0"/>
                        </a:rPr>
                        <a:t>Spain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1 570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6 329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100" b="0" i="0" u="none" strike="noStrike">
                          <a:solidFill>
                            <a:srgbClr val="000000"/>
                          </a:solidFill>
                          <a:effectLst/>
                          <a:latin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413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522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439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FF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391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-26,4%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-18,9%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FF0000"/>
                          </a:solidFill>
                          <a:effectLst/>
                          <a:latin typeface="Calibri" panose="020F0502020204030204" pitchFamily="34" charset="0"/>
                        </a:rPr>
                        <a:t>-33,5%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8851607"/>
                  </a:ext>
                </a:extLst>
              </a:tr>
              <a:tr h="36000">
                <a:tc>
                  <a:txBody>
                    <a:bodyPr/>
                    <a:lstStyle/>
                    <a:p>
                      <a:pPr algn="ctr" fontAlgn="ctr"/>
                      <a:r>
                        <a:rPr lang="fr-FR" sz="100" b="1"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1"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ctr"/>
                      <a:r>
                        <a:rPr lang="fr-FR" sz="100" b="0" i="0" u="none" strike="noStrike" dirty="0">
                          <a:solidFill>
                            <a:srgbClr val="00B05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9091820"/>
                  </a:ext>
                </a:extLst>
              </a:tr>
              <a:tr h="360000">
                <a:tc>
                  <a:txBody>
                    <a:bodyPr/>
                    <a:lstStyle/>
                    <a:p>
                      <a:pPr algn="ctr" fontAlgn="ctr"/>
                      <a:r>
                        <a:rPr lang="fr-FR" sz="1100" b="0" i="0" u="none" strike="noStrike">
                          <a:solidFill>
                            <a:srgbClr val="000000"/>
                          </a:solidFill>
                          <a:effectLst/>
                          <a:latin typeface="Calibri" panose="020F0502020204030204" pitchFamily="34" charset="0"/>
                        </a:rPr>
                        <a:t>Malaysia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1 265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5 827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100" b="0" i="0" u="none" strike="noStrike">
                          <a:solidFill>
                            <a:srgbClr val="000000"/>
                          </a:solidFill>
                          <a:effectLst/>
                          <a:latin typeface="Calibri" panose="020F0502020204030204"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1 970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2 179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1 874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FF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1 539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-16,3%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FF0000"/>
                          </a:solidFill>
                          <a:effectLst/>
                          <a:latin typeface="Calibri" panose="020F0502020204030204" pitchFamily="34" charset="0"/>
                        </a:rPr>
                        <a:t>-41,6%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30391747"/>
                  </a:ext>
                </a:extLst>
              </a:tr>
              <a:tr h="36000">
                <a:tc>
                  <a:txBody>
                    <a:bodyPr/>
                    <a:lstStyle/>
                    <a:p>
                      <a:pPr algn="ctr" fontAlgn="ctr"/>
                      <a:r>
                        <a:rPr lang="fr-FR" sz="100" b="1"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1"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ctr"/>
                      <a:r>
                        <a:rPr lang="fr-FR" sz="100" b="0" i="0" u="none" strike="noStrike" dirty="0">
                          <a:solidFill>
                            <a:srgbClr val="00B05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46460477"/>
                  </a:ext>
                </a:extLst>
              </a:tr>
              <a:tr h="360000">
                <a:tc>
                  <a:txBody>
                    <a:bodyPr/>
                    <a:lstStyle/>
                    <a:p>
                      <a:pPr algn="ctr" fontAlgn="ctr"/>
                      <a:r>
                        <a:rPr lang="fr-FR" sz="1100" b="0" i="0" u="none" strike="noStrike">
                          <a:solidFill>
                            <a:srgbClr val="000000"/>
                          </a:solidFill>
                          <a:effectLst/>
                          <a:latin typeface="Calibri" panose="020F0502020204030204" pitchFamily="34" charset="0"/>
                        </a:rPr>
                        <a:t>Brazil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4 359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2 740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3 763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3 160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FF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2 794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-37,3%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-19,1%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FF0000"/>
                          </a:solidFill>
                          <a:effectLst/>
                          <a:latin typeface="Calibri" panose="020F0502020204030204" pitchFamily="34" charset="0"/>
                        </a:rPr>
                        <a:t>-34,7%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3992917"/>
                  </a:ext>
                </a:extLst>
              </a:tr>
            </a:tbl>
          </a:graphicData>
        </a:graphic>
      </p:graphicFrame>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- 2021</a:t>
            </a:r>
            <a:endParaRPr lang="en-US" dirty="0"/>
          </a:p>
        </p:txBody>
      </p:sp>
      <p:sp>
        <p:nvSpPr>
          <p:cNvPr id="8" name="ZoneTexte 7">
            <a:extLst>
              <a:ext uri="{FF2B5EF4-FFF2-40B4-BE49-F238E27FC236}">
                <a16:creationId xmlns:a16="http://schemas.microsoft.com/office/drawing/2014/main" id="{0273BECC-7BAF-446A-ACD1-AC82B7FA98DC}"/>
              </a:ext>
            </a:extLst>
          </p:cNvPr>
          <p:cNvSpPr txBox="1"/>
          <p:nvPr/>
        </p:nvSpPr>
        <p:spPr>
          <a:xfrm>
            <a:off x="1853620" y="6113236"/>
            <a:ext cx="5165260" cy="276999"/>
          </a:xfrm>
          <a:prstGeom prst="rect">
            <a:avLst/>
          </a:prstGeom>
          <a:solidFill>
            <a:schemeClr val="bg1">
              <a:lumMod val="75000"/>
            </a:schemeClr>
          </a:solidFill>
          <a:ln>
            <a:solidFill>
              <a:schemeClr val="tx1"/>
            </a:solidFill>
          </a:ln>
        </p:spPr>
        <p:txBody>
          <a:bodyPr wrap="none" rtlCol="0">
            <a:spAutoFit/>
          </a:bodyPr>
          <a:lstStyle/>
          <a:p>
            <a:r>
              <a:rPr lang="fr-FR" sz="1200" dirty="0">
                <a:latin typeface="Calibri" panose="020F0502020204030204" pitchFamily="34" charset="0"/>
                <a:cs typeface="Calibri" panose="020F0502020204030204" pitchFamily="34" charset="0"/>
              </a:rPr>
              <a:t>Les quantités de bitume consommées sont estimées pour le mois de décembre.</a:t>
            </a:r>
          </a:p>
        </p:txBody>
      </p:sp>
      <p:sp>
        <p:nvSpPr>
          <p:cNvPr id="10" name="ZoneTexte 9">
            <a:extLst>
              <a:ext uri="{FF2B5EF4-FFF2-40B4-BE49-F238E27FC236}">
                <a16:creationId xmlns:a16="http://schemas.microsoft.com/office/drawing/2014/main" id="{0BC916EC-FA81-495D-8B0F-6298E6835692}"/>
              </a:ext>
            </a:extLst>
          </p:cNvPr>
          <p:cNvSpPr txBox="1"/>
          <p:nvPr/>
        </p:nvSpPr>
        <p:spPr>
          <a:xfrm>
            <a:off x="1186130" y="6467713"/>
            <a:ext cx="6771735" cy="276999"/>
          </a:xfrm>
          <a:prstGeom prst="rect">
            <a:avLst/>
          </a:prstGeom>
          <a:noFill/>
          <a:ln>
            <a:solidFill>
              <a:schemeClr val="tx1"/>
            </a:solidFill>
          </a:ln>
        </p:spPr>
        <p:txBody>
          <a:bodyPr wrap="square" rtlCol="0">
            <a:spAutoFit/>
          </a:bodyPr>
          <a:lstStyle/>
          <a:p>
            <a:r>
              <a:rPr lang="fr-FR" sz="1200" dirty="0">
                <a:latin typeface="Calibri" panose="020F0502020204030204" pitchFamily="34" charset="0"/>
                <a:cs typeface="Calibri" panose="020F0502020204030204" pitchFamily="34" charset="0"/>
              </a:rPr>
              <a:t>Ratio de conversion : 7.14</a:t>
            </a:r>
          </a:p>
        </p:txBody>
      </p:sp>
      <p:graphicFrame>
        <p:nvGraphicFramePr>
          <p:cNvPr id="11" name="Tableau 10">
            <a:extLst>
              <a:ext uri="{FF2B5EF4-FFF2-40B4-BE49-F238E27FC236}">
                <a16:creationId xmlns:a16="http://schemas.microsoft.com/office/drawing/2014/main" id="{EE7B4F4F-A8CA-4DA8-8CA6-E0106FE09935}"/>
              </a:ext>
            </a:extLst>
          </p:cNvPr>
          <p:cNvGraphicFramePr>
            <a:graphicFrameLocks noGrp="1"/>
          </p:cNvGraphicFramePr>
          <p:nvPr>
            <p:extLst>
              <p:ext uri="{D42A27DB-BD31-4B8C-83A1-F6EECF244321}">
                <p14:modId xmlns:p14="http://schemas.microsoft.com/office/powerpoint/2010/main" val="1186046139"/>
              </p:ext>
            </p:extLst>
          </p:nvPr>
        </p:nvGraphicFramePr>
        <p:xfrm>
          <a:off x="33937" y="1080343"/>
          <a:ext cx="9072000" cy="4716000"/>
        </p:xfrm>
        <a:graphic>
          <a:graphicData uri="http://schemas.openxmlformats.org/drawingml/2006/table">
            <a:tbl>
              <a:tblPr/>
              <a:tblGrid>
                <a:gridCol w="756000">
                  <a:extLst>
                    <a:ext uri="{9D8B030D-6E8A-4147-A177-3AD203B41FA5}">
                      <a16:colId xmlns:a16="http://schemas.microsoft.com/office/drawing/2014/main" val="2989650259"/>
                    </a:ext>
                  </a:extLst>
                </a:gridCol>
                <a:gridCol w="1260000">
                  <a:extLst>
                    <a:ext uri="{9D8B030D-6E8A-4147-A177-3AD203B41FA5}">
                      <a16:colId xmlns:a16="http://schemas.microsoft.com/office/drawing/2014/main" val="2253222844"/>
                    </a:ext>
                  </a:extLst>
                </a:gridCol>
                <a:gridCol w="540000">
                  <a:extLst>
                    <a:ext uri="{9D8B030D-6E8A-4147-A177-3AD203B41FA5}">
                      <a16:colId xmlns:a16="http://schemas.microsoft.com/office/drawing/2014/main" val="563380924"/>
                    </a:ext>
                  </a:extLst>
                </a:gridCol>
                <a:gridCol w="540000">
                  <a:extLst>
                    <a:ext uri="{9D8B030D-6E8A-4147-A177-3AD203B41FA5}">
                      <a16:colId xmlns:a16="http://schemas.microsoft.com/office/drawing/2014/main" val="2713428118"/>
                    </a:ext>
                  </a:extLst>
                </a:gridCol>
                <a:gridCol w="540000">
                  <a:extLst>
                    <a:ext uri="{9D8B030D-6E8A-4147-A177-3AD203B41FA5}">
                      <a16:colId xmlns:a16="http://schemas.microsoft.com/office/drawing/2014/main" val="488532190"/>
                    </a:ext>
                  </a:extLst>
                </a:gridCol>
                <a:gridCol w="540000">
                  <a:extLst>
                    <a:ext uri="{9D8B030D-6E8A-4147-A177-3AD203B41FA5}">
                      <a16:colId xmlns:a16="http://schemas.microsoft.com/office/drawing/2014/main" val="491148600"/>
                    </a:ext>
                  </a:extLst>
                </a:gridCol>
                <a:gridCol w="540000">
                  <a:extLst>
                    <a:ext uri="{9D8B030D-6E8A-4147-A177-3AD203B41FA5}">
                      <a16:colId xmlns:a16="http://schemas.microsoft.com/office/drawing/2014/main" val="2862138603"/>
                    </a:ext>
                  </a:extLst>
                </a:gridCol>
                <a:gridCol w="540000">
                  <a:extLst>
                    <a:ext uri="{9D8B030D-6E8A-4147-A177-3AD203B41FA5}">
                      <a16:colId xmlns:a16="http://schemas.microsoft.com/office/drawing/2014/main" val="3446304299"/>
                    </a:ext>
                  </a:extLst>
                </a:gridCol>
                <a:gridCol w="540000">
                  <a:extLst>
                    <a:ext uri="{9D8B030D-6E8A-4147-A177-3AD203B41FA5}">
                      <a16:colId xmlns:a16="http://schemas.microsoft.com/office/drawing/2014/main" val="1379666719"/>
                    </a:ext>
                  </a:extLst>
                </a:gridCol>
                <a:gridCol w="540000">
                  <a:extLst>
                    <a:ext uri="{9D8B030D-6E8A-4147-A177-3AD203B41FA5}">
                      <a16:colId xmlns:a16="http://schemas.microsoft.com/office/drawing/2014/main" val="652339611"/>
                    </a:ext>
                  </a:extLst>
                </a:gridCol>
                <a:gridCol w="540000">
                  <a:extLst>
                    <a:ext uri="{9D8B030D-6E8A-4147-A177-3AD203B41FA5}">
                      <a16:colId xmlns:a16="http://schemas.microsoft.com/office/drawing/2014/main" val="1977375575"/>
                    </a:ext>
                  </a:extLst>
                </a:gridCol>
                <a:gridCol w="540000">
                  <a:extLst>
                    <a:ext uri="{9D8B030D-6E8A-4147-A177-3AD203B41FA5}">
                      <a16:colId xmlns:a16="http://schemas.microsoft.com/office/drawing/2014/main" val="709630271"/>
                    </a:ext>
                  </a:extLst>
                </a:gridCol>
                <a:gridCol w="540000">
                  <a:extLst>
                    <a:ext uri="{9D8B030D-6E8A-4147-A177-3AD203B41FA5}">
                      <a16:colId xmlns:a16="http://schemas.microsoft.com/office/drawing/2014/main" val="1629022820"/>
                    </a:ext>
                  </a:extLst>
                </a:gridCol>
                <a:gridCol w="540000">
                  <a:extLst>
                    <a:ext uri="{9D8B030D-6E8A-4147-A177-3AD203B41FA5}">
                      <a16:colId xmlns:a16="http://schemas.microsoft.com/office/drawing/2014/main" val="2578607286"/>
                    </a:ext>
                  </a:extLst>
                </a:gridCol>
                <a:gridCol w="36000">
                  <a:extLst>
                    <a:ext uri="{9D8B030D-6E8A-4147-A177-3AD203B41FA5}">
                      <a16:colId xmlns:a16="http://schemas.microsoft.com/office/drawing/2014/main" val="929839404"/>
                    </a:ext>
                  </a:extLst>
                </a:gridCol>
                <a:gridCol w="540000">
                  <a:extLst>
                    <a:ext uri="{9D8B030D-6E8A-4147-A177-3AD203B41FA5}">
                      <a16:colId xmlns:a16="http://schemas.microsoft.com/office/drawing/2014/main" val="4263487788"/>
                    </a:ext>
                  </a:extLst>
                </a:gridCol>
              </a:tblGrid>
              <a:tr h="432000">
                <a:tc>
                  <a:txBody>
                    <a:bodyPr/>
                    <a:lstStyle/>
                    <a:p>
                      <a:pPr algn="ctr" fontAlgn="ctr"/>
                      <a:r>
                        <a:rPr lang="fr-FR" sz="850" b="1" i="0" u="none" strike="noStrike">
                          <a:solidFill>
                            <a:srgbClr val="000000"/>
                          </a:solidFill>
                          <a:effectLst/>
                          <a:latin typeface="Calibri" panose="020F0502020204030204" pitchFamily="34" charset="0"/>
                        </a:rPr>
                        <a:t> Subsidiaries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50" b="1" i="0" u="none" strike="noStrike">
                          <a:solidFill>
                            <a:srgbClr val="000000"/>
                          </a:solidFill>
                          <a:effectLst/>
                          <a:latin typeface="Calibri" panose="020F0502020204030204" pitchFamily="34" charset="0"/>
                        </a:rPr>
                        <a:t> Quantity in MT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50" b="1" i="0" u="none" strike="noStrike">
                          <a:solidFill>
                            <a:srgbClr val="000000"/>
                          </a:solidFill>
                          <a:effectLst/>
                          <a:latin typeface="Calibri" panose="020F0502020204030204" pitchFamily="34" charset="0"/>
                        </a:rPr>
                        <a:t> January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50" b="1" i="0" u="none" strike="noStrike">
                          <a:solidFill>
                            <a:srgbClr val="000000"/>
                          </a:solidFill>
                          <a:effectLst/>
                          <a:latin typeface="Calibri" panose="020F0502020204030204" pitchFamily="34" charset="0"/>
                        </a:rPr>
                        <a:t> February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50" b="1" i="0" u="none" strike="noStrike">
                          <a:solidFill>
                            <a:srgbClr val="000000"/>
                          </a:solidFill>
                          <a:effectLst/>
                          <a:latin typeface="Calibri" panose="020F0502020204030204" pitchFamily="34" charset="0"/>
                        </a:rPr>
                        <a:t> March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50" b="1" i="0" u="none" strike="noStrike">
                          <a:solidFill>
                            <a:srgbClr val="000000"/>
                          </a:solidFill>
                          <a:effectLst/>
                          <a:latin typeface="Calibri" panose="020F0502020204030204" pitchFamily="34" charset="0"/>
                        </a:rPr>
                        <a:t> April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50" b="1" i="0" u="none" strike="noStrike">
                          <a:solidFill>
                            <a:srgbClr val="000000"/>
                          </a:solidFill>
                          <a:effectLst/>
                          <a:latin typeface="Calibri" panose="020F0502020204030204" pitchFamily="34" charset="0"/>
                        </a:rPr>
                        <a:t> May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50" b="1" i="0" u="none" strike="noStrike">
                          <a:solidFill>
                            <a:srgbClr val="000000"/>
                          </a:solidFill>
                          <a:effectLst/>
                          <a:latin typeface="Calibri" panose="020F0502020204030204" pitchFamily="34" charset="0"/>
                        </a:rPr>
                        <a:t> June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50" b="1" i="0" u="none" strike="noStrike">
                          <a:solidFill>
                            <a:srgbClr val="000000"/>
                          </a:solidFill>
                          <a:effectLst/>
                          <a:latin typeface="Calibri" panose="020F0502020204030204" pitchFamily="34" charset="0"/>
                        </a:rPr>
                        <a:t> July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50" b="1" i="0" u="none" strike="noStrike">
                          <a:solidFill>
                            <a:srgbClr val="000000"/>
                          </a:solidFill>
                          <a:effectLst/>
                          <a:latin typeface="Calibri" panose="020F0502020204030204" pitchFamily="34" charset="0"/>
                        </a:rPr>
                        <a:t> August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50" b="1" i="0" u="none" strike="noStrike" dirty="0">
                          <a:solidFill>
                            <a:srgbClr val="000000"/>
                          </a:solidFill>
                          <a:effectLst/>
                          <a:latin typeface="Calibri" panose="020F0502020204030204" pitchFamily="34" charset="0"/>
                        </a:rPr>
                        <a:t> September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50" b="1" i="0" u="none" strike="noStrike">
                          <a:solidFill>
                            <a:srgbClr val="000000"/>
                          </a:solidFill>
                          <a:effectLst/>
                          <a:latin typeface="Calibri" panose="020F0502020204030204" pitchFamily="34" charset="0"/>
                        </a:rPr>
                        <a:t> October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50" b="1" i="0" u="none" strike="noStrike" dirty="0">
                          <a:solidFill>
                            <a:srgbClr val="000000"/>
                          </a:solidFill>
                          <a:effectLst/>
                          <a:latin typeface="Calibri" panose="020F0502020204030204" pitchFamily="34" charset="0"/>
                        </a:rPr>
                        <a:t>November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50" b="1" i="0" u="none" strike="noStrike">
                          <a:solidFill>
                            <a:srgbClr val="000000"/>
                          </a:solidFill>
                          <a:effectLst/>
                          <a:latin typeface="Calibri" panose="020F0502020204030204" pitchFamily="34" charset="0"/>
                        </a:rPr>
                        <a:t> December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fr-FR" sz="85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850" b="1" i="0" u="none" strike="noStrike" dirty="0">
                          <a:solidFill>
                            <a:srgbClr val="000000"/>
                          </a:solidFill>
                          <a:effectLst/>
                          <a:latin typeface="Calibri" panose="020F0502020204030204" pitchFamily="34" charset="0"/>
                        </a:rPr>
                        <a:t> 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73620985"/>
                  </a:ext>
                </a:extLst>
              </a:tr>
              <a:tr h="72000">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1147521"/>
                  </a:ext>
                </a:extLst>
              </a:tr>
              <a:tr h="180000">
                <a:tc rowSpan="3">
                  <a:txBody>
                    <a:bodyPr/>
                    <a:lstStyle/>
                    <a:p>
                      <a:pPr algn="ctr" fontAlgn="ctr"/>
                      <a:r>
                        <a:rPr lang="fr-FR" sz="900" b="0" i="0" u="none" strike="noStrike" dirty="0">
                          <a:solidFill>
                            <a:srgbClr val="FFFFFF"/>
                          </a:solidFill>
                          <a:effectLst/>
                          <a:latin typeface="Calibri" panose="020F0502020204030204" pitchFamily="34" charset="0"/>
                        </a:rPr>
                        <a:t> RUSSIA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1 753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2 694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3 294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2 727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3 025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3 152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3 051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3 225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3 097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2 364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1 742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30 124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0735627"/>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479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564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572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597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749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622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606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5 468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4944391"/>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9611502"/>
                  </a:ext>
                </a:extLst>
              </a:tr>
              <a:tr h="72000">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4485417"/>
                  </a:ext>
                </a:extLst>
              </a:tr>
              <a:tr h="180000">
                <a:tc rowSpan="3">
                  <a:txBody>
                    <a:bodyPr/>
                    <a:lstStyle/>
                    <a:p>
                      <a:pPr algn="ctr" fontAlgn="ctr"/>
                      <a:r>
                        <a:rPr lang="fr-FR" sz="900" b="0" i="0" u="none" strike="noStrike">
                          <a:solidFill>
                            <a:srgbClr val="FFFFFF"/>
                          </a:solidFill>
                          <a:effectLst/>
                          <a:latin typeface="Calibri" panose="020F0502020204030204" pitchFamily="34" charset="0"/>
                        </a:rPr>
                        <a:t> TURKEY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2 254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2 441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3 396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2 802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2 233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2 674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1 987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1 973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2 020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1 443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2 800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a:solidFill>
                            <a:srgbClr val="000000"/>
                          </a:solidFill>
                          <a:effectLst/>
                          <a:latin typeface="Calibri" panose="020F0502020204030204" pitchFamily="34" charset="0"/>
                        </a:rPr>
                        <a:t>2 289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28 312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4821075"/>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577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678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688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577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597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719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901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749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729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6 578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56301729"/>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0796027"/>
                  </a:ext>
                </a:extLst>
              </a:tr>
              <a:tr h="72000">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63698133"/>
                  </a:ext>
                </a:extLst>
              </a:tr>
              <a:tr h="180000">
                <a:tc rowSpan="3">
                  <a:txBody>
                    <a:bodyPr/>
                    <a:lstStyle/>
                    <a:p>
                      <a:pPr algn="ctr" fontAlgn="ctr"/>
                      <a:r>
                        <a:rPr lang="fr-FR" sz="900" b="0" i="0" u="none" strike="noStrike">
                          <a:solidFill>
                            <a:srgbClr val="FFFFFF"/>
                          </a:solidFill>
                          <a:effectLst/>
                          <a:latin typeface="Calibri" panose="020F0502020204030204" pitchFamily="34" charset="0"/>
                        </a:rPr>
                        <a:t>POLAND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1 022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1 121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1 490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1 268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1 424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1 133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1 244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1 472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1 443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1 346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942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13 905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01560906"/>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291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3 319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3109467"/>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90336997"/>
                  </a:ext>
                </a:extLst>
              </a:tr>
              <a:tr h="72000">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595959"/>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1" i="1"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539507"/>
                  </a:ext>
                </a:extLst>
              </a:tr>
              <a:tr h="180000">
                <a:tc rowSpan="3">
                  <a:txBody>
                    <a:bodyPr/>
                    <a:lstStyle/>
                    <a:p>
                      <a:pPr algn="ctr" fontAlgn="ctr"/>
                      <a:r>
                        <a:rPr lang="fr-FR" sz="900" b="0" i="0" u="none" strike="noStrike">
                          <a:solidFill>
                            <a:srgbClr val="FFFFFF"/>
                          </a:solidFill>
                          <a:effectLst/>
                          <a:latin typeface="Calibri" panose="020F0502020204030204" pitchFamily="34" charset="0"/>
                        </a:rPr>
                        <a:t>SPAIN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762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691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542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844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691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743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991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505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6 329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18659607"/>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1 570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77425935"/>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09282174"/>
                  </a:ext>
                </a:extLst>
              </a:tr>
              <a:tr h="72000">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595959"/>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1" i="1"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42377584"/>
                  </a:ext>
                </a:extLst>
              </a:tr>
              <a:tr h="180000">
                <a:tc rowSpan="3">
                  <a:txBody>
                    <a:bodyPr/>
                    <a:lstStyle/>
                    <a:p>
                      <a:pPr algn="ctr" fontAlgn="ctr"/>
                      <a:r>
                        <a:rPr lang="fr-FR" sz="900" b="0" i="0" u="none" strike="noStrike">
                          <a:solidFill>
                            <a:srgbClr val="FFFFFF"/>
                          </a:solidFill>
                          <a:effectLst/>
                          <a:latin typeface="Calibri" panose="020F0502020204030204" pitchFamily="34" charset="0"/>
                        </a:rPr>
                        <a:t> MALAYSIA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538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678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568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522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509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525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576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a:solidFill>
                            <a:srgbClr val="000000"/>
                          </a:solidFill>
                          <a:effectLst/>
                          <a:latin typeface="Calibri" panose="020F0502020204030204" pitchFamily="34" charset="0"/>
                        </a:rPr>
                        <a:t>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5 827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31060144"/>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111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1 265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94191322"/>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1705577"/>
                  </a:ext>
                </a:extLst>
              </a:tr>
              <a:tr h="72000">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fr-FR" sz="100" b="1" i="1"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2057618"/>
                  </a:ext>
                </a:extLst>
              </a:tr>
              <a:tr h="180000">
                <a:tc rowSpan="3">
                  <a:txBody>
                    <a:bodyPr/>
                    <a:lstStyle/>
                    <a:p>
                      <a:pPr algn="ctr" fontAlgn="ctr"/>
                      <a:r>
                        <a:rPr lang="fr-FR" sz="900" b="0" i="0" u="none" strike="noStrike">
                          <a:solidFill>
                            <a:srgbClr val="FFFFFF"/>
                          </a:solidFill>
                          <a:effectLst/>
                          <a:latin typeface="Calibri" panose="020F0502020204030204" pitchFamily="34" charset="0"/>
                        </a:rPr>
                        <a:t>BRAZIL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388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552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590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4 359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97784524"/>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9792454"/>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07405700"/>
                  </a:ext>
                </a:extLst>
              </a:tr>
              <a:tr h="72000">
                <a:tc>
                  <a:txBody>
                    <a:bodyPr/>
                    <a:lstStyle/>
                    <a:p>
                      <a:pPr algn="l" fontAlgn="b"/>
                      <a:endParaRPr lang="fr-FR" sz="1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FFFF"/>
                    </a:solidFill>
                  </a:tcPr>
                </a:tc>
                <a:tc>
                  <a:txBody>
                    <a:bodyPr/>
                    <a:lstStyle/>
                    <a:p>
                      <a:pPr algn="l" fontAlgn="b"/>
                      <a:endParaRPr lang="fr-FR" sz="1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34599434"/>
                  </a:ext>
                </a:extLst>
              </a:tr>
              <a:tr h="180000">
                <a:tc rowSpan="3">
                  <a:txBody>
                    <a:bodyPr/>
                    <a:lstStyle/>
                    <a:p>
                      <a:pPr algn="ctr" fontAlgn="ctr"/>
                      <a:r>
                        <a:rPr lang="fr-FR" sz="900" b="1" i="0" u="none" strike="noStrike">
                          <a:solidFill>
                            <a:srgbClr val="FFFFFF"/>
                          </a:solidFill>
                          <a:effectLst/>
                          <a:latin typeface="Calibri" panose="020F0502020204030204" pitchFamily="34" charset="0"/>
                        </a:rPr>
                        <a:t>TOTAL GROUP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1" i="0" u="none" strike="noStrike">
                          <a:solidFill>
                            <a:srgbClr val="000000"/>
                          </a:solidFill>
                          <a:effectLst/>
                          <a:latin typeface="Calibri" panose="020F0502020204030204" pitchFamily="34" charset="0"/>
                        </a:rPr>
                        <a:t>Consummed quantity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0" u="none" strike="noStrike">
                          <a:solidFill>
                            <a:srgbClr val="000000"/>
                          </a:solidFill>
                          <a:effectLst/>
                          <a:latin typeface="Calibri" panose="020F0502020204030204" pitchFamily="34" charset="0"/>
                        </a:rPr>
                        <a:t>5 955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7 774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10 021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8 231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8 382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8 376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7 965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7 740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8 650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6 522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Calibri" panose="020F0502020204030204" pitchFamily="34" charset="0"/>
                        </a:rPr>
                        <a:t>6 645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900" b="1" i="0" u="none" strike="noStrike">
                          <a:solidFill>
                            <a:srgbClr val="000000"/>
                          </a:solidFill>
                          <a:effectLst/>
                          <a:latin typeface="Calibri" panose="020F0502020204030204" pitchFamily="34" charset="0"/>
                        </a:rPr>
                        <a:t>2 595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88 857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91654849"/>
                  </a:ext>
                </a:extLst>
              </a:tr>
              <a:tr h="180000">
                <a:tc vMerge="1">
                  <a:txBody>
                    <a:bodyPr/>
                    <a:lstStyle/>
                    <a:p>
                      <a:endParaRPr lang="fr-FR"/>
                    </a:p>
                  </a:txBody>
                  <a:tcPr/>
                </a:tc>
                <a:tc>
                  <a:txBody>
                    <a:bodyPr/>
                    <a:lstStyle/>
                    <a:p>
                      <a:pPr algn="l" fontAlgn="ctr"/>
                      <a:r>
                        <a:rPr lang="fr-FR" sz="900" b="1" i="0" u="none" strike="noStrike">
                          <a:solidFill>
                            <a:srgbClr val="000000"/>
                          </a:solidFill>
                          <a:effectLst/>
                          <a:latin typeface="Calibri" panose="020F0502020204030204" pitchFamily="34" charset="0"/>
                        </a:rPr>
                        <a:t>Hegded quantity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0" u="none" strike="noStrike">
                          <a:solidFill>
                            <a:srgbClr val="000000"/>
                          </a:solidFill>
                          <a:effectLst/>
                          <a:latin typeface="Calibri" panose="020F0502020204030204" pitchFamily="34" charset="0"/>
                        </a:rPr>
                        <a:t>1 596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1 876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1 904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1 596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1 652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1 988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2 492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2 072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2 016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1 008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18 200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44349884"/>
                  </a:ext>
                </a:extLst>
              </a:tr>
              <a:tr h="180000">
                <a:tc vMerge="1">
                  <a:txBody>
                    <a:bodyPr/>
                    <a:lstStyle/>
                    <a:p>
                      <a:endParaRPr lang="fr-FR"/>
                    </a:p>
                  </a:txBody>
                  <a:tcPr/>
                </a:tc>
                <a:tc>
                  <a:txBody>
                    <a:bodyPr/>
                    <a:lstStyle/>
                    <a:p>
                      <a:pPr algn="l" fontAlgn="ctr"/>
                      <a:r>
                        <a:rPr lang="fr-FR" sz="900" b="1" i="0" u="none" strike="noStrike">
                          <a:solidFill>
                            <a:srgbClr val="000000"/>
                          </a:solidFill>
                          <a:effectLst/>
                          <a:latin typeface="Calibri" panose="020F0502020204030204" pitchFamily="34" charset="0"/>
                        </a:rPr>
                        <a:t>Hedge ratio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dirty="0">
                          <a:solidFill>
                            <a:srgbClr val="000000"/>
                          </a:solidFill>
                          <a:effectLst/>
                          <a:latin typeface="Calibri" panose="020F050202020403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dirty="0">
                          <a:solidFill>
                            <a:srgbClr val="000000"/>
                          </a:solidFill>
                          <a:effectLst/>
                          <a:latin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dirty="0">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dirty="0">
                          <a:solidFill>
                            <a:srgbClr val="000000"/>
                          </a:solidFill>
                          <a:effectLst/>
                          <a:latin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dirty="0">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579291562"/>
                  </a:ext>
                </a:extLst>
              </a:tr>
            </a:tbl>
          </a:graphicData>
        </a:graphic>
      </p:graphicFrame>
    </p:spTree>
    <p:extLst>
      <p:ext uri="{BB962C8B-B14F-4D97-AF65-F5344CB8AC3E}">
        <p14:creationId xmlns:p14="http://schemas.microsoft.com/office/powerpoint/2010/main" val="2175571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Bitumen/RUB - Synthesis</a:t>
            </a:r>
          </a:p>
        </p:txBody>
      </p:sp>
      <p:sp>
        <p:nvSpPr>
          <p:cNvPr id="9" name="ZoneTexte 8">
            <a:extLst>
              <a:ext uri="{FF2B5EF4-FFF2-40B4-BE49-F238E27FC236}">
                <a16:creationId xmlns:a16="http://schemas.microsoft.com/office/drawing/2014/main" id="{47D17D5A-9BB4-48F9-9C35-BF9562E689F1}"/>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6" name="Image 5">
            <a:extLst>
              <a:ext uri="{FF2B5EF4-FFF2-40B4-BE49-F238E27FC236}">
                <a16:creationId xmlns:a16="http://schemas.microsoft.com/office/drawing/2014/main" id="{060D34FC-D5B9-442E-990E-7FE35CA51374}"/>
              </a:ext>
            </a:extLst>
          </p:cNvPr>
          <p:cNvPicPr>
            <a:picLocks noChangeAspect="1"/>
          </p:cNvPicPr>
          <p:nvPr/>
        </p:nvPicPr>
        <p:blipFill>
          <a:blip r:embed="rId2"/>
          <a:stretch>
            <a:fillRect/>
          </a:stretch>
        </p:blipFill>
        <p:spPr>
          <a:xfrm>
            <a:off x="734237" y="1280172"/>
            <a:ext cx="7675528" cy="5013681"/>
          </a:xfrm>
          <a:prstGeom prst="rect">
            <a:avLst/>
          </a:prstGeom>
        </p:spPr>
      </p:pic>
    </p:spTree>
    <p:extLst>
      <p:ext uri="{BB962C8B-B14F-4D97-AF65-F5344CB8AC3E}">
        <p14:creationId xmlns:p14="http://schemas.microsoft.com/office/powerpoint/2010/main" val="2465979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Russian subsidiary - 2021</a:t>
            </a:r>
          </a:p>
        </p:txBody>
      </p:sp>
      <p:pic>
        <p:nvPicPr>
          <p:cNvPr id="6" name="Image 5">
            <a:extLst>
              <a:ext uri="{FF2B5EF4-FFF2-40B4-BE49-F238E27FC236}">
                <a16:creationId xmlns:a16="http://schemas.microsoft.com/office/drawing/2014/main" id="{ED17ACB3-B3AB-4961-9E38-CABEA734671A}"/>
              </a:ext>
            </a:extLst>
          </p:cNvPr>
          <p:cNvPicPr>
            <a:picLocks noChangeAspect="1"/>
          </p:cNvPicPr>
          <p:nvPr/>
        </p:nvPicPr>
        <p:blipFill>
          <a:blip r:embed="rId2"/>
          <a:stretch>
            <a:fillRect/>
          </a:stretch>
        </p:blipFill>
        <p:spPr>
          <a:xfrm>
            <a:off x="1735922" y="1499840"/>
            <a:ext cx="5672156" cy="4471194"/>
          </a:xfrm>
          <a:prstGeom prst="rect">
            <a:avLst/>
          </a:prstGeom>
        </p:spPr>
      </p:pic>
    </p:spTree>
    <p:extLst>
      <p:ext uri="{BB962C8B-B14F-4D97-AF65-F5344CB8AC3E}">
        <p14:creationId xmlns:p14="http://schemas.microsoft.com/office/powerpoint/2010/main" val="2541419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Turkish subsidiary - Synthesis</a:t>
            </a:r>
          </a:p>
        </p:txBody>
      </p:sp>
      <p:sp>
        <p:nvSpPr>
          <p:cNvPr id="6" name="ZoneTexte 5">
            <a:extLst>
              <a:ext uri="{FF2B5EF4-FFF2-40B4-BE49-F238E27FC236}">
                <a16:creationId xmlns:a16="http://schemas.microsoft.com/office/drawing/2014/main" id="{38978136-FD87-4DCB-B22C-DE8796008846}"/>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8" name="Image 7">
            <a:extLst>
              <a:ext uri="{FF2B5EF4-FFF2-40B4-BE49-F238E27FC236}">
                <a16:creationId xmlns:a16="http://schemas.microsoft.com/office/drawing/2014/main" id="{36A856CA-2D1E-4174-AA8E-BB9CE9DE62BC}"/>
              </a:ext>
            </a:extLst>
          </p:cNvPr>
          <p:cNvPicPr>
            <a:picLocks noChangeAspect="1"/>
          </p:cNvPicPr>
          <p:nvPr/>
        </p:nvPicPr>
        <p:blipFill>
          <a:blip r:embed="rId2"/>
          <a:stretch>
            <a:fillRect/>
          </a:stretch>
        </p:blipFill>
        <p:spPr>
          <a:xfrm>
            <a:off x="734236" y="1280162"/>
            <a:ext cx="7675528" cy="5023539"/>
          </a:xfrm>
          <a:prstGeom prst="rect">
            <a:avLst/>
          </a:prstGeom>
        </p:spPr>
      </p:pic>
    </p:spTree>
    <p:extLst>
      <p:ext uri="{BB962C8B-B14F-4D97-AF65-F5344CB8AC3E}">
        <p14:creationId xmlns:p14="http://schemas.microsoft.com/office/powerpoint/2010/main" val="2922509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- 2021</a:t>
            </a:r>
          </a:p>
        </p:txBody>
      </p:sp>
      <p:pic>
        <p:nvPicPr>
          <p:cNvPr id="5" name="Image 4">
            <a:extLst>
              <a:ext uri="{FF2B5EF4-FFF2-40B4-BE49-F238E27FC236}">
                <a16:creationId xmlns:a16="http://schemas.microsoft.com/office/drawing/2014/main" id="{B7FF9F2B-523D-4786-A2DE-31748FC34CFF}"/>
              </a:ext>
            </a:extLst>
          </p:cNvPr>
          <p:cNvPicPr>
            <a:picLocks noChangeAspect="1"/>
          </p:cNvPicPr>
          <p:nvPr/>
        </p:nvPicPr>
        <p:blipFill>
          <a:blip r:embed="rId2"/>
          <a:stretch>
            <a:fillRect/>
          </a:stretch>
        </p:blipFill>
        <p:spPr>
          <a:xfrm>
            <a:off x="1703432" y="1499840"/>
            <a:ext cx="5737136" cy="4471195"/>
          </a:xfrm>
          <a:prstGeom prst="rect">
            <a:avLst/>
          </a:prstGeom>
        </p:spPr>
      </p:pic>
    </p:spTree>
    <p:extLst>
      <p:ext uri="{BB962C8B-B14F-4D97-AF65-F5344CB8AC3E}">
        <p14:creationId xmlns:p14="http://schemas.microsoft.com/office/powerpoint/2010/main" val="2610689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Polish subsidiary - Synthesis</a:t>
            </a:r>
          </a:p>
        </p:txBody>
      </p:sp>
      <p:sp>
        <p:nvSpPr>
          <p:cNvPr id="6" name="ZoneTexte 5">
            <a:extLst>
              <a:ext uri="{FF2B5EF4-FFF2-40B4-BE49-F238E27FC236}">
                <a16:creationId xmlns:a16="http://schemas.microsoft.com/office/drawing/2014/main" id="{E3B1CAF2-66A8-4D86-9EBC-E5ABF2DECB2C}"/>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8" name="Image 7">
            <a:extLst>
              <a:ext uri="{FF2B5EF4-FFF2-40B4-BE49-F238E27FC236}">
                <a16:creationId xmlns:a16="http://schemas.microsoft.com/office/drawing/2014/main" id="{9E05906D-C7E4-4B26-9ADF-C19DA4D59F26}"/>
              </a:ext>
            </a:extLst>
          </p:cNvPr>
          <p:cNvPicPr>
            <a:picLocks noChangeAspect="1"/>
          </p:cNvPicPr>
          <p:nvPr/>
        </p:nvPicPr>
        <p:blipFill>
          <a:blip r:embed="rId2"/>
          <a:stretch>
            <a:fillRect/>
          </a:stretch>
        </p:blipFill>
        <p:spPr>
          <a:xfrm>
            <a:off x="734233" y="1294324"/>
            <a:ext cx="7675529" cy="5023539"/>
          </a:xfrm>
          <a:prstGeom prst="rect">
            <a:avLst/>
          </a:prstGeom>
        </p:spPr>
      </p:pic>
    </p:spTree>
    <p:extLst>
      <p:ext uri="{BB962C8B-B14F-4D97-AF65-F5344CB8AC3E}">
        <p14:creationId xmlns:p14="http://schemas.microsoft.com/office/powerpoint/2010/main" val="206567148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14948</TotalTime>
  <Words>1819</Words>
  <Application>Microsoft Office PowerPoint</Application>
  <PresentationFormat>Affichage à l'écran (4:3)</PresentationFormat>
  <Paragraphs>773</Paragraphs>
  <Slides>28</Slides>
  <Notes>3</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28</vt:i4>
      </vt:variant>
    </vt:vector>
  </HeadingPairs>
  <TitlesOfParts>
    <vt:vector size="35" baseType="lpstr">
      <vt:lpstr>Arial</vt:lpstr>
      <vt:lpstr>Calibri</vt:lpstr>
      <vt:lpstr>News Gothic MT</vt:lpstr>
      <vt:lpstr>Verdana</vt:lpstr>
      <vt:lpstr>Wingdings</vt:lpstr>
      <vt:lpstr>Inspiration</vt:lpstr>
      <vt:lpstr>1_Inspiration</vt:lpstr>
      <vt:lpstr> Global Hedge Position</vt:lpstr>
      <vt:lpstr>Contents</vt:lpstr>
      <vt:lpstr> </vt:lpstr>
      <vt:lpstr> </vt:lpstr>
      <vt:lpstr>Bitumen/RUB - Synthesis</vt:lpstr>
      <vt:lpstr>Russian subsidiary - 2021</vt:lpstr>
      <vt:lpstr>Turkish subsidiary - Synthesis</vt:lpstr>
      <vt:lpstr>Turkish subsidiary - 2021</vt:lpstr>
      <vt:lpstr>Polish subsidiary - Synthesis</vt:lpstr>
      <vt:lpstr>Polish subsidiary - 2021</vt:lpstr>
      <vt:lpstr>Spanish subsidiary - Synthesis</vt:lpstr>
      <vt:lpstr>Spanish subsidiary - 2021</vt:lpstr>
      <vt:lpstr>Malaysian subsidiary - Synthesis</vt:lpstr>
      <vt:lpstr>Malaysian subsidiary - 2021</vt:lpstr>
      <vt:lpstr>Bitumen/BRL - Synthesis</vt:lpstr>
      <vt:lpstr>Présentation PowerPoint</vt:lpstr>
      <vt:lpstr>Historical Purchase Prices</vt:lpstr>
      <vt:lpstr>Historical prices: Brent</vt:lpstr>
      <vt:lpstr>Historical prices: FO vs BRENT</vt:lpstr>
      <vt:lpstr>Annexes</vt:lpstr>
      <vt:lpstr>Turkish subsidiary - 2020</vt:lpstr>
      <vt:lpstr>Polish subsidiary - 2020</vt:lpstr>
      <vt:lpstr>Spanish subsidiary - 2020</vt:lpstr>
      <vt:lpstr>Malaysian subsidiary - 2020</vt:lpstr>
      <vt:lpstr>Russian subsidiary - 2020</vt:lpstr>
      <vt:lpstr>Historical prices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1395</cp:revision>
  <cp:lastPrinted>2019-02-12T13:53:47Z</cp:lastPrinted>
  <dcterms:created xsi:type="dcterms:W3CDTF">2010-04-23T15:09:35Z</dcterms:created>
  <dcterms:modified xsi:type="dcterms:W3CDTF">2021-12-22T10:32:18Z</dcterms:modified>
</cp:coreProperties>
</file>