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32"/>
  </p:notesMasterIdLst>
  <p:sldIdLst>
    <p:sldId id="256" r:id="rId3"/>
    <p:sldId id="466" r:id="rId4"/>
    <p:sldId id="476" r:id="rId5"/>
    <p:sldId id="555" r:id="rId6"/>
    <p:sldId id="561" r:id="rId7"/>
    <p:sldId id="523" r:id="rId8"/>
    <p:sldId id="562" r:id="rId9"/>
    <p:sldId id="525" r:id="rId10"/>
    <p:sldId id="557" r:id="rId11"/>
    <p:sldId id="524" r:id="rId12"/>
    <p:sldId id="558" r:id="rId13"/>
    <p:sldId id="526" r:id="rId14"/>
    <p:sldId id="559" r:id="rId15"/>
    <p:sldId id="534" r:id="rId16"/>
    <p:sldId id="560" r:id="rId17"/>
    <p:sldId id="533" r:id="rId18"/>
    <p:sldId id="549" r:id="rId19"/>
    <p:sldId id="548" r:id="rId20"/>
    <p:sldId id="539" r:id="rId21"/>
    <p:sldId id="554" r:id="rId22"/>
    <p:sldId id="552" r:id="rId23"/>
    <p:sldId id="564" r:id="rId24"/>
    <p:sldId id="565" r:id="rId25"/>
    <p:sldId id="566" r:id="rId26"/>
    <p:sldId id="567" r:id="rId27"/>
    <p:sldId id="563" r:id="rId28"/>
    <p:sldId id="520" r:id="rId29"/>
    <p:sldId id="409" r:id="rId30"/>
    <p:sldId id="410" r:id="rId3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6A6A6"/>
    <a:srgbClr val="EE8012"/>
    <a:srgbClr val="00CC66"/>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6374" autoAdjust="0"/>
  </p:normalViewPr>
  <p:slideViewPr>
    <p:cSldViewPr snapToGrid="0">
      <p:cViewPr varScale="1">
        <p:scale>
          <a:sx n="107" d="100"/>
          <a:sy n="107" d="100"/>
        </p:scale>
        <p:origin x="1614" y="10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23/03/2022</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3</a:t>
            </a:fld>
            <a:endParaRPr lang="fr-FR" dirty="0"/>
          </a:p>
        </p:txBody>
      </p:sp>
    </p:spTree>
    <p:extLst>
      <p:ext uri="{BB962C8B-B14F-4D97-AF65-F5344CB8AC3E}">
        <p14:creationId xmlns:p14="http://schemas.microsoft.com/office/powerpoint/2010/main" val="133827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4</a:t>
            </a:fld>
            <a:endParaRPr lang="fr-FR" dirty="0"/>
          </a:p>
        </p:txBody>
      </p:sp>
    </p:spTree>
    <p:extLst>
      <p:ext uri="{BB962C8B-B14F-4D97-AF65-F5344CB8AC3E}">
        <p14:creationId xmlns:p14="http://schemas.microsoft.com/office/powerpoint/2010/main" val="3262190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5</a:t>
            </a:fld>
            <a:endParaRPr lang="fr-FR" dirty="0"/>
          </a:p>
        </p:txBody>
      </p:sp>
    </p:spTree>
    <p:extLst>
      <p:ext uri="{BB962C8B-B14F-4D97-AF65-F5344CB8AC3E}">
        <p14:creationId xmlns:p14="http://schemas.microsoft.com/office/powerpoint/2010/main" val="4188413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19</a:t>
            </a:fld>
            <a:endParaRPr lang="fr-FR" dirty="0"/>
          </a:p>
        </p:txBody>
      </p:sp>
    </p:spTree>
    <p:extLst>
      <p:ext uri="{BB962C8B-B14F-4D97-AF65-F5344CB8AC3E}">
        <p14:creationId xmlns:p14="http://schemas.microsoft.com/office/powerpoint/2010/main" val="3662819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3/23/2022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3/23/2022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3/23/2022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3/23/2022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3/23/2022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3/23/2022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3/23/2022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3/23/2022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3/23/2022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3/23/2022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3/23/2022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3/23/2022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3/23/2022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3/23/2022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3/23/2022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3/23/2022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3/23/2022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3/23/2022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3/23/2022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804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28/02/2022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Polish subsidiary - Synthesis</a:t>
            </a:r>
          </a:p>
        </p:txBody>
      </p:sp>
      <p:sp>
        <p:nvSpPr>
          <p:cNvPr id="6" name="ZoneTexte 5">
            <a:extLst>
              <a:ext uri="{FF2B5EF4-FFF2-40B4-BE49-F238E27FC236}">
                <a16:creationId xmlns:a16="http://schemas.microsoft.com/office/drawing/2014/main" id="{E3B1CAF2-66A8-4D86-9EBC-E5ABF2DECB2C}"/>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51047A4E-CF9C-4B31-941A-0868E0AF765E}"/>
              </a:ext>
            </a:extLst>
          </p:cNvPr>
          <p:cNvPicPr>
            <a:picLocks noChangeAspect="1"/>
          </p:cNvPicPr>
          <p:nvPr/>
        </p:nvPicPr>
        <p:blipFill>
          <a:blip r:embed="rId2"/>
          <a:stretch>
            <a:fillRect/>
          </a:stretch>
        </p:blipFill>
        <p:spPr>
          <a:xfrm>
            <a:off x="734231" y="1294323"/>
            <a:ext cx="7675529" cy="5023539"/>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- 2022</a:t>
            </a:r>
          </a:p>
        </p:txBody>
      </p:sp>
      <p:pic>
        <p:nvPicPr>
          <p:cNvPr id="5" name="Image 4">
            <a:extLst>
              <a:ext uri="{FF2B5EF4-FFF2-40B4-BE49-F238E27FC236}">
                <a16:creationId xmlns:a16="http://schemas.microsoft.com/office/drawing/2014/main" id="{C06F6361-C78F-4320-80AC-1FE52301C837}"/>
              </a:ext>
            </a:extLst>
          </p:cNvPr>
          <p:cNvPicPr>
            <a:picLocks noChangeAspect="1"/>
          </p:cNvPicPr>
          <p:nvPr/>
        </p:nvPicPr>
        <p:blipFill>
          <a:blip r:embed="rId2"/>
          <a:stretch>
            <a:fillRect/>
          </a:stretch>
        </p:blipFill>
        <p:spPr>
          <a:xfrm>
            <a:off x="1703431" y="1499840"/>
            <a:ext cx="5743088" cy="4469093"/>
          </a:xfrm>
          <a:prstGeom prst="rect">
            <a:avLst/>
          </a:prstGeom>
        </p:spPr>
      </p:pic>
    </p:spTree>
    <p:extLst>
      <p:ext uri="{BB962C8B-B14F-4D97-AF65-F5344CB8AC3E}">
        <p14:creationId xmlns:p14="http://schemas.microsoft.com/office/powerpoint/2010/main" val="6769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Spanish subsidiary - Synthesis</a:t>
            </a:r>
          </a:p>
        </p:txBody>
      </p:sp>
      <p:sp>
        <p:nvSpPr>
          <p:cNvPr id="7" name="ZoneTexte 6">
            <a:extLst>
              <a:ext uri="{FF2B5EF4-FFF2-40B4-BE49-F238E27FC236}">
                <a16:creationId xmlns:a16="http://schemas.microsoft.com/office/drawing/2014/main" id="{F8681D7E-E6CC-4590-9593-26693B4E5475}"/>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92324221-6751-4A93-94D5-CBAE7FF9B739}"/>
              </a:ext>
            </a:extLst>
          </p:cNvPr>
          <p:cNvPicPr>
            <a:picLocks noChangeAspect="1"/>
          </p:cNvPicPr>
          <p:nvPr/>
        </p:nvPicPr>
        <p:blipFill>
          <a:blip r:embed="rId2"/>
          <a:stretch>
            <a:fillRect/>
          </a:stretch>
        </p:blipFill>
        <p:spPr>
          <a:xfrm>
            <a:off x="737283" y="1294323"/>
            <a:ext cx="7669433" cy="5023539"/>
          </a:xfrm>
          <a:prstGeom prst="rect">
            <a:avLst/>
          </a:prstGeom>
        </p:spPr>
      </p:pic>
    </p:spTree>
    <p:extLst>
      <p:ext uri="{BB962C8B-B14F-4D97-AF65-F5344CB8AC3E}">
        <p14:creationId xmlns:p14="http://schemas.microsoft.com/office/powerpoint/2010/main" val="1308014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- 2022</a:t>
            </a:r>
          </a:p>
        </p:txBody>
      </p:sp>
      <p:pic>
        <p:nvPicPr>
          <p:cNvPr id="5" name="Image 4">
            <a:extLst>
              <a:ext uri="{FF2B5EF4-FFF2-40B4-BE49-F238E27FC236}">
                <a16:creationId xmlns:a16="http://schemas.microsoft.com/office/drawing/2014/main" id="{37B09FCF-C523-4DF2-919C-DA2BDC46CE72}"/>
              </a:ext>
            </a:extLst>
          </p:cNvPr>
          <p:cNvPicPr>
            <a:picLocks noChangeAspect="1"/>
          </p:cNvPicPr>
          <p:nvPr/>
        </p:nvPicPr>
        <p:blipFill>
          <a:blip r:embed="rId2"/>
          <a:stretch>
            <a:fillRect/>
          </a:stretch>
        </p:blipFill>
        <p:spPr>
          <a:xfrm>
            <a:off x="1703430" y="1499841"/>
            <a:ext cx="5737133" cy="4464459"/>
          </a:xfrm>
          <a:prstGeom prst="rect">
            <a:avLst/>
          </a:prstGeom>
        </p:spPr>
      </p:pic>
    </p:spTree>
    <p:extLst>
      <p:ext uri="{BB962C8B-B14F-4D97-AF65-F5344CB8AC3E}">
        <p14:creationId xmlns:p14="http://schemas.microsoft.com/office/powerpoint/2010/main" val="155267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Malaysian subsidiary - Synthesis</a:t>
            </a:r>
          </a:p>
        </p:txBody>
      </p:sp>
      <p:sp>
        <p:nvSpPr>
          <p:cNvPr id="7" name="ZoneTexte 6">
            <a:extLst>
              <a:ext uri="{FF2B5EF4-FFF2-40B4-BE49-F238E27FC236}">
                <a16:creationId xmlns:a16="http://schemas.microsoft.com/office/drawing/2014/main" id="{4550F377-8CAD-435B-802E-F87B5ABAACA4}"/>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6" name="Image 5">
            <a:extLst>
              <a:ext uri="{FF2B5EF4-FFF2-40B4-BE49-F238E27FC236}">
                <a16:creationId xmlns:a16="http://schemas.microsoft.com/office/drawing/2014/main" id="{DBDFD7D9-1285-48B7-A155-241FBA2D883C}"/>
              </a:ext>
            </a:extLst>
          </p:cNvPr>
          <p:cNvPicPr>
            <a:picLocks noChangeAspect="1"/>
          </p:cNvPicPr>
          <p:nvPr/>
        </p:nvPicPr>
        <p:blipFill>
          <a:blip r:embed="rId2"/>
          <a:stretch>
            <a:fillRect/>
          </a:stretch>
        </p:blipFill>
        <p:spPr>
          <a:xfrm>
            <a:off x="734235" y="1280150"/>
            <a:ext cx="7675529" cy="5023539"/>
          </a:xfrm>
          <a:prstGeom prst="rect">
            <a:avLst/>
          </a:prstGeom>
        </p:spPr>
      </p:pic>
    </p:spTree>
    <p:extLst>
      <p:ext uri="{BB962C8B-B14F-4D97-AF65-F5344CB8AC3E}">
        <p14:creationId xmlns:p14="http://schemas.microsoft.com/office/powerpoint/2010/main" val="1165252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- 2022</a:t>
            </a:r>
          </a:p>
        </p:txBody>
      </p:sp>
      <p:pic>
        <p:nvPicPr>
          <p:cNvPr id="6" name="Image 5">
            <a:extLst>
              <a:ext uri="{FF2B5EF4-FFF2-40B4-BE49-F238E27FC236}">
                <a16:creationId xmlns:a16="http://schemas.microsoft.com/office/drawing/2014/main" id="{92B1F4DD-CB5D-48FC-9816-DD63A2D76C36}"/>
              </a:ext>
            </a:extLst>
          </p:cNvPr>
          <p:cNvPicPr>
            <a:picLocks noChangeAspect="1"/>
          </p:cNvPicPr>
          <p:nvPr/>
        </p:nvPicPr>
        <p:blipFill>
          <a:blip r:embed="rId2"/>
          <a:stretch>
            <a:fillRect/>
          </a:stretch>
        </p:blipFill>
        <p:spPr>
          <a:xfrm>
            <a:off x="1703430" y="1499840"/>
            <a:ext cx="5740965" cy="4467441"/>
          </a:xfrm>
          <a:prstGeom prst="rect">
            <a:avLst/>
          </a:prstGeom>
        </p:spPr>
      </p:pic>
    </p:spTree>
    <p:extLst>
      <p:ext uri="{BB962C8B-B14F-4D97-AF65-F5344CB8AC3E}">
        <p14:creationId xmlns:p14="http://schemas.microsoft.com/office/powerpoint/2010/main" val="1884801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Bitumen/BRL - Synthesis</a:t>
            </a:r>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7" name="ZoneTexte 6">
            <a:extLst>
              <a:ext uri="{FF2B5EF4-FFF2-40B4-BE49-F238E27FC236}">
                <a16:creationId xmlns:a16="http://schemas.microsoft.com/office/drawing/2014/main" id="{0184E7BD-7421-4DF9-9BEA-E8D1397DC8F3}"/>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8" name="Image 7">
            <a:extLst>
              <a:ext uri="{FF2B5EF4-FFF2-40B4-BE49-F238E27FC236}">
                <a16:creationId xmlns:a16="http://schemas.microsoft.com/office/drawing/2014/main" id="{3D97188D-8E14-4D0D-B97B-E8A25AA0DF1F}"/>
              </a:ext>
            </a:extLst>
          </p:cNvPr>
          <p:cNvPicPr>
            <a:picLocks noChangeAspect="1"/>
          </p:cNvPicPr>
          <p:nvPr/>
        </p:nvPicPr>
        <p:blipFill>
          <a:blip r:embed="rId2"/>
          <a:stretch>
            <a:fillRect/>
          </a:stretch>
        </p:blipFill>
        <p:spPr>
          <a:xfrm>
            <a:off x="734527" y="1280151"/>
            <a:ext cx="7668842" cy="5023539"/>
          </a:xfrm>
          <a:prstGeom prst="rect">
            <a:avLst/>
          </a:prstGeom>
        </p:spPr>
      </p:pic>
    </p:spTree>
    <p:extLst>
      <p:ext uri="{BB962C8B-B14F-4D97-AF65-F5344CB8AC3E}">
        <p14:creationId xmlns:p14="http://schemas.microsoft.com/office/powerpoint/2010/main" val="3354315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a:extLst>
              <a:ext uri="{FF2B5EF4-FFF2-40B4-BE49-F238E27FC236}">
                <a16:creationId xmlns:a16="http://schemas.microsoft.com/office/drawing/2014/main" id="{EEF839BE-18C1-4203-ADD4-B169433FBFB3}"/>
              </a:ext>
            </a:extLst>
          </p:cNvPr>
          <p:cNvSpPr txBox="1"/>
          <p:nvPr/>
        </p:nvSpPr>
        <p:spPr>
          <a:xfrm>
            <a:off x="7651630" y="1069674"/>
            <a:ext cx="1492369" cy="2369880"/>
          </a:xfrm>
          <a:prstGeom prst="rect">
            <a:avLst/>
          </a:prstGeom>
          <a:noFill/>
        </p:spPr>
        <p:txBody>
          <a:bodyPr wrap="square" rtlCol="0">
            <a:spAutoFit/>
          </a:bodyPr>
          <a:lstStyle/>
          <a:p>
            <a:pPr marL="285750" indent="-285750">
              <a:buFont typeface="Wingdings" panose="05000000000000000000" pitchFamily="2" charset="2"/>
              <a:buChar char="Ø"/>
            </a:pPr>
            <a:r>
              <a:rPr lang="fr-FR" sz="1000" dirty="0"/>
              <a:t>At Cie </a:t>
            </a:r>
            <a:r>
              <a:rPr lang="fr-FR" sz="1000" dirty="0" err="1"/>
              <a:t>Level</a:t>
            </a:r>
            <a:r>
              <a:rPr lang="fr-FR" sz="1000" dirty="0"/>
              <a:t>, la corrélation Bitume et Brent est moyenne à fin février 2022 de l’ordre de 0,73.</a:t>
            </a:r>
          </a:p>
          <a:p>
            <a:endParaRPr lang="fr-FR" sz="1000" dirty="0"/>
          </a:p>
          <a:p>
            <a:pPr marL="285750" indent="-285750">
              <a:buFont typeface="Wingdings" panose="05000000000000000000" pitchFamily="2" charset="2"/>
              <a:buChar char="Ø"/>
            </a:pPr>
            <a:r>
              <a:rPr lang="fr-FR" sz="1000" dirty="0"/>
              <a:t>On remarque que les meilleurs résultats sont obtenus avec un décalage d’1 mois.</a:t>
            </a:r>
          </a:p>
          <a:p>
            <a:endParaRPr lang="fr-FR" dirty="0"/>
          </a:p>
        </p:txBody>
      </p:sp>
      <p:sp>
        <p:nvSpPr>
          <p:cNvPr id="9" name="Title">
            <a:extLst>
              <a:ext uri="{FF2B5EF4-FFF2-40B4-BE49-F238E27FC236}">
                <a16:creationId xmlns:a16="http://schemas.microsoft.com/office/drawing/2014/main" id="{FFE8E088-7FA5-4E9E-AAB6-5531EC73DFD2}"/>
              </a:ext>
            </a:extLst>
          </p:cNvPr>
          <p:cNvSpPr txBox="1">
            <a:spLocks/>
          </p:cNvSpPr>
          <p:nvPr/>
        </p:nvSpPr>
        <p:spPr bwMode="auto">
          <a:xfrm>
            <a:off x="2097881" y="62586"/>
            <a:ext cx="4948238"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Correlation</a:t>
            </a:r>
            <a:r>
              <a:rPr lang="fr-FR" dirty="0"/>
              <a:t> </a:t>
            </a:r>
            <a:r>
              <a:rPr lang="fr-FR" dirty="0" err="1"/>
              <a:t>Analysis</a:t>
            </a:r>
            <a:endParaRPr lang="en-US" dirty="0"/>
          </a:p>
        </p:txBody>
      </p:sp>
      <p:pic>
        <p:nvPicPr>
          <p:cNvPr id="10" name="Image 9">
            <a:extLst>
              <a:ext uri="{FF2B5EF4-FFF2-40B4-BE49-F238E27FC236}">
                <a16:creationId xmlns:a16="http://schemas.microsoft.com/office/drawing/2014/main" id="{6B61C150-F4C1-4DE8-B0FF-289B9B21D0DC}"/>
              </a:ext>
            </a:extLst>
          </p:cNvPr>
          <p:cNvPicPr>
            <a:picLocks noChangeAspect="1"/>
          </p:cNvPicPr>
          <p:nvPr/>
        </p:nvPicPr>
        <p:blipFill>
          <a:blip r:embed="rId2"/>
          <a:stretch>
            <a:fillRect/>
          </a:stretch>
        </p:blipFill>
        <p:spPr>
          <a:xfrm>
            <a:off x="80682" y="1026280"/>
            <a:ext cx="7651629" cy="5831720"/>
          </a:xfrm>
          <a:prstGeom prst="rect">
            <a:avLst/>
          </a:prstGeom>
        </p:spPr>
      </p:pic>
      <p:pic>
        <p:nvPicPr>
          <p:cNvPr id="2" name="Image 1">
            <a:extLst>
              <a:ext uri="{FF2B5EF4-FFF2-40B4-BE49-F238E27FC236}">
                <a16:creationId xmlns:a16="http://schemas.microsoft.com/office/drawing/2014/main" id="{770A71D1-64F0-4F36-B833-5BE988D35065}"/>
              </a:ext>
            </a:extLst>
          </p:cNvPr>
          <p:cNvPicPr>
            <a:picLocks noChangeAspect="1"/>
          </p:cNvPicPr>
          <p:nvPr/>
        </p:nvPicPr>
        <p:blipFill>
          <a:blip r:embed="rId3"/>
          <a:stretch>
            <a:fillRect/>
          </a:stretch>
        </p:blipFill>
        <p:spPr>
          <a:xfrm>
            <a:off x="80682" y="1026280"/>
            <a:ext cx="7651629" cy="5831720"/>
          </a:xfrm>
          <a:prstGeom prst="rect">
            <a:avLst/>
          </a:prstGeom>
        </p:spPr>
      </p:pic>
    </p:spTree>
    <p:extLst>
      <p:ext uri="{BB962C8B-B14F-4D97-AF65-F5344CB8AC3E}">
        <p14:creationId xmlns:p14="http://schemas.microsoft.com/office/powerpoint/2010/main" val="3446693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Purchase</a:t>
            </a:r>
            <a:r>
              <a:rPr lang="fr-FR" dirty="0"/>
              <a:t> </a:t>
            </a:r>
            <a:r>
              <a:rPr lang="fr-FR" dirty="0" err="1"/>
              <a:t>Prices</a:t>
            </a:r>
            <a:endParaRPr lang="en-US" dirty="0"/>
          </a:p>
        </p:txBody>
      </p:sp>
      <p:pic>
        <p:nvPicPr>
          <p:cNvPr id="6" name="Image 5">
            <a:extLst>
              <a:ext uri="{FF2B5EF4-FFF2-40B4-BE49-F238E27FC236}">
                <a16:creationId xmlns:a16="http://schemas.microsoft.com/office/drawing/2014/main" id="{0AF90811-AA05-4D15-9BF0-BAC3CAF33C88}"/>
              </a:ext>
            </a:extLst>
          </p:cNvPr>
          <p:cNvPicPr>
            <a:picLocks noChangeAspect="1"/>
          </p:cNvPicPr>
          <p:nvPr/>
        </p:nvPicPr>
        <p:blipFill>
          <a:blip r:embed="rId2"/>
          <a:stretch>
            <a:fillRect/>
          </a:stretch>
        </p:blipFill>
        <p:spPr>
          <a:xfrm>
            <a:off x="60383" y="1101263"/>
            <a:ext cx="9023228" cy="5309041"/>
          </a:xfrm>
          <a:prstGeom prst="rect">
            <a:avLst/>
          </a:prstGeom>
        </p:spPr>
      </p:pic>
    </p:spTree>
    <p:extLst>
      <p:ext uri="{BB962C8B-B14F-4D97-AF65-F5344CB8AC3E}">
        <p14:creationId xmlns:p14="http://schemas.microsoft.com/office/powerpoint/2010/main" val="184324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Brent</a:t>
            </a:r>
            <a:endParaRPr lang="en-US" dirty="0"/>
          </a:p>
        </p:txBody>
      </p:sp>
      <p:pic>
        <p:nvPicPr>
          <p:cNvPr id="5" name="Image 4">
            <a:extLst>
              <a:ext uri="{FF2B5EF4-FFF2-40B4-BE49-F238E27FC236}">
                <a16:creationId xmlns:a16="http://schemas.microsoft.com/office/drawing/2014/main" id="{9F78A417-0DEF-4BD3-91F2-FE7EC5B36144}"/>
              </a:ext>
            </a:extLst>
          </p:cNvPr>
          <p:cNvPicPr>
            <a:picLocks noChangeAspect="1"/>
          </p:cNvPicPr>
          <p:nvPr/>
        </p:nvPicPr>
        <p:blipFill>
          <a:blip r:embed="rId3"/>
          <a:stretch>
            <a:fillRect/>
          </a:stretch>
        </p:blipFill>
        <p:spPr>
          <a:xfrm>
            <a:off x="60383" y="1101263"/>
            <a:ext cx="9023228" cy="5309042"/>
          </a:xfrm>
          <a:prstGeom prst="rect">
            <a:avLst/>
          </a:prstGeom>
        </p:spPr>
      </p:pic>
    </p:spTree>
    <p:extLst>
      <p:ext uri="{BB962C8B-B14F-4D97-AF65-F5344CB8AC3E}">
        <p14:creationId xmlns:p14="http://schemas.microsoft.com/office/powerpoint/2010/main" val="2433359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647825" y="1559257"/>
            <a:ext cx="7848350" cy="4558299"/>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Purchase Price Performance</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subsidiary/currency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Annexes</a:t>
            </a:r>
          </a:p>
          <a:p>
            <a:pPr marL="742950" lvl="2" indent="-285750">
              <a:lnSpc>
                <a:spcPct val="150000"/>
              </a:lnSpc>
              <a:spcBef>
                <a:spcPts val="600"/>
              </a:spcBef>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r>
              <a:rPr lang="fr-FR" dirty="0"/>
              <a:t>: FO vs BRENT</a:t>
            </a:r>
            <a:endParaRPr lang="en-US" dirty="0"/>
          </a:p>
        </p:txBody>
      </p:sp>
      <p:pic>
        <p:nvPicPr>
          <p:cNvPr id="7" name="Image 6">
            <a:extLst>
              <a:ext uri="{FF2B5EF4-FFF2-40B4-BE49-F238E27FC236}">
                <a16:creationId xmlns:a16="http://schemas.microsoft.com/office/drawing/2014/main" id="{9E573AF3-6D02-4E63-AAE9-E8A0FFF42FD8}"/>
              </a:ext>
            </a:extLst>
          </p:cNvPr>
          <p:cNvPicPr>
            <a:picLocks noChangeAspect="1"/>
          </p:cNvPicPr>
          <p:nvPr/>
        </p:nvPicPr>
        <p:blipFill>
          <a:blip r:embed="rId2"/>
          <a:stretch>
            <a:fillRect/>
          </a:stretch>
        </p:blipFill>
        <p:spPr>
          <a:xfrm>
            <a:off x="60383" y="1101265"/>
            <a:ext cx="9023228" cy="5309040"/>
          </a:xfrm>
          <a:prstGeom prst="rect">
            <a:avLst/>
          </a:prstGeom>
        </p:spPr>
      </p:pic>
    </p:spTree>
    <p:extLst>
      <p:ext uri="{BB962C8B-B14F-4D97-AF65-F5344CB8AC3E}">
        <p14:creationId xmlns:p14="http://schemas.microsoft.com/office/powerpoint/2010/main" val="2804900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97506" y="2144033"/>
            <a:ext cx="7848350" cy="3724096"/>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2000" dirty="0"/>
              <a:t>Turkish subsidiary – 2021</a:t>
            </a:r>
          </a:p>
          <a:p>
            <a:pPr marL="285750" indent="-285750">
              <a:spcBef>
                <a:spcPts val="600"/>
              </a:spcBef>
              <a:buFont typeface="Arial" panose="020B0604020202020204" pitchFamily="34" charset="0"/>
              <a:buChar char="•"/>
            </a:pPr>
            <a:r>
              <a:rPr lang="en-US" sz="2000" dirty="0"/>
              <a:t>Polish subsidiary – 2021</a:t>
            </a:r>
          </a:p>
          <a:p>
            <a:pPr marL="285750" indent="-285750">
              <a:spcBef>
                <a:spcPts val="600"/>
              </a:spcBef>
              <a:buFont typeface="Arial" panose="020B0604020202020204" pitchFamily="34" charset="0"/>
              <a:buChar char="•"/>
            </a:pPr>
            <a:r>
              <a:rPr lang="en-US" sz="2000" dirty="0"/>
              <a:t>Spanish subsidiary – 2021</a:t>
            </a:r>
          </a:p>
          <a:p>
            <a:pPr marL="285750" indent="-285750">
              <a:spcBef>
                <a:spcPts val="600"/>
              </a:spcBef>
              <a:buFont typeface="Arial" panose="020B0604020202020204" pitchFamily="34" charset="0"/>
              <a:buChar char="•"/>
            </a:pPr>
            <a:r>
              <a:rPr lang="en-US" sz="2000" dirty="0"/>
              <a:t>Malaysian subsidiary – 2021</a:t>
            </a:r>
          </a:p>
          <a:p>
            <a:pPr marL="285750" indent="-285750">
              <a:spcBef>
                <a:spcPts val="600"/>
              </a:spcBef>
              <a:buFont typeface="Arial" panose="020B0604020202020204" pitchFamily="34" charset="0"/>
              <a:buChar char="•"/>
            </a:pPr>
            <a:r>
              <a:rPr lang="en-US" sz="2000" dirty="0"/>
              <a:t>Russian subsidiary – 2021</a:t>
            </a:r>
          </a:p>
          <a:p>
            <a:pPr marL="285750" indent="-285750">
              <a:spcBef>
                <a:spcPts val="600"/>
              </a:spcBef>
              <a:buFont typeface="Arial" panose="020B0604020202020204" pitchFamily="34" charset="0"/>
              <a:buChar char="•"/>
            </a:pPr>
            <a:r>
              <a:rPr lang="en-US" sz="2000" dirty="0"/>
              <a:t>Historical prices: Fuel oil VS Brent</a:t>
            </a:r>
          </a:p>
          <a:p>
            <a:pPr>
              <a:spcBef>
                <a:spcPts val="600"/>
              </a:spcBef>
            </a:pPr>
            <a:endParaRPr lang="en-US" sz="2000" dirty="0"/>
          </a:p>
          <a:p>
            <a:pPr marL="285750" indent="-285750">
              <a:spcBef>
                <a:spcPts val="600"/>
              </a:spcBef>
              <a:buFont typeface="Arial" panose="020B0604020202020204" pitchFamily="34" charset="0"/>
              <a:buChar char="•"/>
            </a:pPr>
            <a:endParaRPr lang="en-US" sz="2400" dirty="0"/>
          </a:p>
          <a:p>
            <a:pPr marL="285750"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Annexes</a:t>
            </a:r>
            <a:endParaRPr lang="en-US" dirty="0"/>
          </a:p>
        </p:txBody>
      </p:sp>
    </p:spTree>
    <p:extLst>
      <p:ext uri="{BB962C8B-B14F-4D97-AF65-F5344CB8AC3E}">
        <p14:creationId xmlns:p14="http://schemas.microsoft.com/office/powerpoint/2010/main" val="487904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- 2021</a:t>
            </a:r>
          </a:p>
        </p:txBody>
      </p:sp>
      <p:pic>
        <p:nvPicPr>
          <p:cNvPr id="6" name="Image 5">
            <a:extLst>
              <a:ext uri="{FF2B5EF4-FFF2-40B4-BE49-F238E27FC236}">
                <a16:creationId xmlns:a16="http://schemas.microsoft.com/office/drawing/2014/main" id="{A049188D-2FB8-4261-8004-50CA22329E22}"/>
              </a:ext>
            </a:extLst>
          </p:cNvPr>
          <p:cNvPicPr>
            <a:picLocks noChangeAspect="1"/>
          </p:cNvPicPr>
          <p:nvPr/>
        </p:nvPicPr>
        <p:blipFill>
          <a:blip r:embed="rId2"/>
          <a:stretch>
            <a:fillRect/>
          </a:stretch>
        </p:blipFill>
        <p:spPr>
          <a:xfrm>
            <a:off x="1703431" y="1499840"/>
            <a:ext cx="5737135" cy="4471195"/>
          </a:xfrm>
          <a:prstGeom prst="rect">
            <a:avLst/>
          </a:prstGeom>
        </p:spPr>
      </p:pic>
    </p:spTree>
    <p:extLst>
      <p:ext uri="{BB962C8B-B14F-4D97-AF65-F5344CB8AC3E}">
        <p14:creationId xmlns:p14="http://schemas.microsoft.com/office/powerpoint/2010/main" val="3657459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Polish subsidiary - 2021</a:t>
            </a:r>
          </a:p>
        </p:txBody>
      </p:sp>
      <p:pic>
        <p:nvPicPr>
          <p:cNvPr id="6" name="Image 5">
            <a:extLst>
              <a:ext uri="{FF2B5EF4-FFF2-40B4-BE49-F238E27FC236}">
                <a16:creationId xmlns:a16="http://schemas.microsoft.com/office/drawing/2014/main" id="{277346CD-68E6-4C8A-82E0-ADA99872626B}"/>
              </a:ext>
            </a:extLst>
          </p:cNvPr>
          <p:cNvPicPr>
            <a:picLocks noChangeAspect="1"/>
          </p:cNvPicPr>
          <p:nvPr/>
        </p:nvPicPr>
        <p:blipFill>
          <a:blip r:embed="rId2"/>
          <a:stretch>
            <a:fillRect/>
          </a:stretch>
        </p:blipFill>
        <p:spPr>
          <a:xfrm>
            <a:off x="1703432" y="1499841"/>
            <a:ext cx="5737136" cy="4469093"/>
          </a:xfrm>
          <a:prstGeom prst="rect">
            <a:avLst/>
          </a:prstGeom>
        </p:spPr>
      </p:pic>
    </p:spTree>
    <p:extLst>
      <p:ext uri="{BB962C8B-B14F-4D97-AF65-F5344CB8AC3E}">
        <p14:creationId xmlns:p14="http://schemas.microsoft.com/office/powerpoint/2010/main" val="1642595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Spanish subsidiary - 2021</a:t>
            </a:r>
          </a:p>
        </p:txBody>
      </p:sp>
      <p:pic>
        <p:nvPicPr>
          <p:cNvPr id="6" name="Image 5">
            <a:extLst>
              <a:ext uri="{FF2B5EF4-FFF2-40B4-BE49-F238E27FC236}">
                <a16:creationId xmlns:a16="http://schemas.microsoft.com/office/drawing/2014/main" id="{5E9FDA2A-364F-44E9-B247-90366772FEAE}"/>
              </a:ext>
            </a:extLst>
          </p:cNvPr>
          <p:cNvPicPr>
            <a:picLocks noChangeAspect="1"/>
          </p:cNvPicPr>
          <p:nvPr/>
        </p:nvPicPr>
        <p:blipFill>
          <a:blip r:embed="rId2"/>
          <a:stretch>
            <a:fillRect/>
          </a:stretch>
        </p:blipFill>
        <p:spPr>
          <a:xfrm>
            <a:off x="1703432" y="1499842"/>
            <a:ext cx="5737136" cy="4472679"/>
          </a:xfrm>
          <a:prstGeom prst="rect">
            <a:avLst/>
          </a:prstGeom>
        </p:spPr>
      </p:pic>
    </p:spTree>
    <p:extLst>
      <p:ext uri="{BB962C8B-B14F-4D97-AF65-F5344CB8AC3E}">
        <p14:creationId xmlns:p14="http://schemas.microsoft.com/office/powerpoint/2010/main" val="4262736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Malaysian subsidiary - 2021</a:t>
            </a:r>
          </a:p>
        </p:txBody>
      </p:sp>
      <p:pic>
        <p:nvPicPr>
          <p:cNvPr id="5" name="Image 4">
            <a:extLst>
              <a:ext uri="{FF2B5EF4-FFF2-40B4-BE49-F238E27FC236}">
                <a16:creationId xmlns:a16="http://schemas.microsoft.com/office/drawing/2014/main" id="{CE29C205-A352-4A0E-B603-D35E093AD675}"/>
              </a:ext>
            </a:extLst>
          </p:cNvPr>
          <p:cNvPicPr>
            <a:picLocks noChangeAspect="1"/>
          </p:cNvPicPr>
          <p:nvPr/>
        </p:nvPicPr>
        <p:blipFill>
          <a:blip r:embed="rId2"/>
          <a:stretch>
            <a:fillRect/>
          </a:stretch>
        </p:blipFill>
        <p:spPr>
          <a:xfrm>
            <a:off x="1703432" y="1499841"/>
            <a:ext cx="5737136" cy="4467441"/>
          </a:xfrm>
          <a:prstGeom prst="rect">
            <a:avLst/>
          </a:prstGeom>
        </p:spPr>
      </p:pic>
    </p:spTree>
    <p:extLst>
      <p:ext uri="{BB962C8B-B14F-4D97-AF65-F5344CB8AC3E}">
        <p14:creationId xmlns:p14="http://schemas.microsoft.com/office/powerpoint/2010/main" val="23847036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- 2021</a:t>
            </a:r>
          </a:p>
        </p:txBody>
      </p:sp>
      <p:pic>
        <p:nvPicPr>
          <p:cNvPr id="5" name="Image 4">
            <a:extLst>
              <a:ext uri="{FF2B5EF4-FFF2-40B4-BE49-F238E27FC236}">
                <a16:creationId xmlns:a16="http://schemas.microsoft.com/office/drawing/2014/main" id="{86F9CE35-659E-4C14-8357-D5A4B3F3C2AC}"/>
              </a:ext>
            </a:extLst>
          </p:cNvPr>
          <p:cNvPicPr>
            <a:picLocks noChangeAspect="1"/>
          </p:cNvPicPr>
          <p:nvPr/>
        </p:nvPicPr>
        <p:blipFill>
          <a:blip r:embed="rId2"/>
          <a:stretch>
            <a:fillRect/>
          </a:stretch>
        </p:blipFill>
        <p:spPr>
          <a:xfrm>
            <a:off x="1735922" y="1499839"/>
            <a:ext cx="5672156" cy="4471193"/>
          </a:xfrm>
          <a:prstGeom prst="rect">
            <a:avLst/>
          </a:prstGeom>
        </p:spPr>
      </p:pic>
    </p:spTree>
    <p:extLst>
      <p:ext uri="{BB962C8B-B14F-4D97-AF65-F5344CB8AC3E}">
        <p14:creationId xmlns:p14="http://schemas.microsoft.com/office/powerpoint/2010/main" val="1736790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563D2051-D1EA-41FE-AB76-BB4DDD716CCB}"/>
              </a:ext>
            </a:extLst>
          </p:cNvPr>
          <p:cNvPicPr>
            <a:picLocks noChangeAspect="1"/>
          </p:cNvPicPr>
          <p:nvPr/>
        </p:nvPicPr>
        <p:blipFill>
          <a:blip r:embed="rId2"/>
          <a:stretch>
            <a:fillRect/>
          </a:stretch>
        </p:blipFill>
        <p:spPr>
          <a:xfrm>
            <a:off x="79794" y="1088155"/>
            <a:ext cx="8984412" cy="5296034"/>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Blandonnet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sz="2200" dirty="0" err="1"/>
              <a:t>Bitumen</a:t>
            </a:r>
            <a:r>
              <a:rPr lang="fr-FR" sz="2200" dirty="0"/>
              <a:t> Hedge </a:t>
            </a:r>
            <a:r>
              <a:rPr lang="fr-FR" sz="2200" dirty="0" err="1"/>
              <a:t>Summary</a:t>
            </a:r>
            <a:r>
              <a:rPr lang="fr-FR" sz="2200" dirty="0"/>
              <a:t> and</a:t>
            </a:r>
          </a:p>
          <a:p>
            <a:pPr defTabSz="914400"/>
            <a:r>
              <a:rPr lang="fr-FR" sz="2200" dirty="0"/>
              <a:t> </a:t>
            </a:r>
            <a:r>
              <a:rPr lang="fr-FR" sz="2200" dirty="0" err="1"/>
              <a:t>Purchase</a:t>
            </a:r>
            <a:r>
              <a:rPr lang="fr-FR" sz="2200" dirty="0"/>
              <a:t> Price Performance</a:t>
            </a:r>
            <a:endParaRPr lang="en-US" sz="2200" dirty="0"/>
          </a:p>
        </p:txBody>
      </p:sp>
      <p:graphicFrame>
        <p:nvGraphicFramePr>
          <p:cNvPr id="3" name="Tableau 2">
            <a:extLst>
              <a:ext uri="{FF2B5EF4-FFF2-40B4-BE49-F238E27FC236}">
                <a16:creationId xmlns:a16="http://schemas.microsoft.com/office/drawing/2014/main" id="{6379839B-CC0A-4363-BE56-5E90C10CA1C2}"/>
              </a:ext>
            </a:extLst>
          </p:cNvPr>
          <p:cNvGraphicFramePr>
            <a:graphicFrameLocks noGrp="1"/>
          </p:cNvGraphicFramePr>
          <p:nvPr>
            <p:extLst>
              <p:ext uri="{D42A27DB-BD31-4B8C-83A1-F6EECF244321}">
                <p14:modId xmlns:p14="http://schemas.microsoft.com/office/powerpoint/2010/main" val="2419698107"/>
              </p:ext>
            </p:extLst>
          </p:nvPr>
        </p:nvGraphicFramePr>
        <p:xfrm>
          <a:off x="36000" y="1152628"/>
          <a:ext cx="9072000" cy="3672000"/>
        </p:xfrm>
        <a:graphic>
          <a:graphicData uri="http://schemas.openxmlformats.org/drawingml/2006/table">
            <a:tbl>
              <a:tblPr/>
              <a:tblGrid>
                <a:gridCol w="612000">
                  <a:extLst>
                    <a:ext uri="{9D8B030D-6E8A-4147-A177-3AD203B41FA5}">
                      <a16:colId xmlns:a16="http://schemas.microsoft.com/office/drawing/2014/main" val="1811591510"/>
                    </a:ext>
                  </a:extLst>
                </a:gridCol>
                <a:gridCol w="72000">
                  <a:extLst>
                    <a:ext uri="{9D8B030D-6E8A-4147-A177-3AD203B41FA5}">
                      <a16:colId xmlns:a16="http://schemas.microsoft.com/office/drawing/2014/main" val="4222959730"/>
                    </a:ext>
                  </a:extLst>
                </a:gridCol>
                <a:gridCol w="612000">
                  <a:extLst>
                    <a:ext uri="{9D8B030D-6E8A-4147-A177-3AD203B41FA5}">
                      <a16:colId xmlns:a16="http://schemas.microsoft.com/office/drawing/2014/main" val="1770047198"/>
                    </a:ext>
                  </a:extLst>
                </a:gridCol>
                <a:gridCol w="72000">
                  <a:extLst>
                    <a:ext uri="{9D8B030D-6E8A-4147-A177-3AD203B41FA5}">
                      <a16:colId xmlns:a16="http://schemas.microsoft.com/office/drawing/2014/main" val="2605666109"/>
                    </a:ext>
                  </a:extLst>
                </a:gridCol>
                <a:gridCol w="540000">
                  <a:extLst>
                    <a:ext uri="{9D8B030D-6E8A-4147-A177-3AD203B41FA5}">
                      <a16:colId xmlns:a16="http://schemas.microsoft.com/office/drawing/2014/main" val="3540068949"/>
                    </a:ext>
                  </a:extLst>
                </a:gridCol>
                <a:gridCol w="540000">
                  <a:extLst>
                    <a:ext uri="{9D8B030D-6E8A-4147-A177-3AD203B41FA5}">
                      <a16:colId xmlns:a16="http://schemas.microsoft.com/office/drawing/2014/main" val="2575755660"/>
                    </a:ext>
                  </a:extLst>
                </a:gridCol>
                <a:gridCol w="72000">
                  <a:extLst>
                    <a:ext uri="{9D8B030D-6E8A-4147-A177-3AD203B41FA5}">
                      <a16:colId xmlns:a16="http://schemas.microsoft.com/office/drawing/2014/main" val="1979031839"/>
                    </a:ext>
                  </a:extLst>
                </a:gridCol>
                <a:gridCol w="540000">
                  <a:extLst>
                    <a:ext uri="{9D8B030D-6E8A-4147-A177-3AD203B41FA5}">
                      <a16:colId xmlns:a16="http://schemas.microsoft.com/office/drawing/2014/main" val="1236565414"/>
                    </a:ext>
                  </a:extLst>
                </a:gridCol>
                <a:gridCol w="72000">
                  <a:extLst>
                    <a:ext uri="{9D8B030D-6E8A-4147-A177-3AD203B41FA5}">
                      <a16:colId xmlns:a16="http://schemas.microsoft.com/office/drawing/2014/main" val="2707724246"/>
                    </a:ext>
                  </a:extLst>
                </a:gridCol>
                <a:gridCol w="540000">
                  <a:extLst>
                    <a:ext uri="{9D8B030D-6E8A-4147-A177-3AD203B41FA5}">
                      <a16:colId xmlns:a16="http://schemas.microsoft.com/office/drawing/2014/main" val="356371910"/>
                    </a:ext>
                  </a:extLst>
                </a:gridCol>
                <a:gridCol w="72000">
                  <a:extLst>
                    <a:ext uri="{9D8B030D-6E8A-4147-A177-3AD203B41FA5}">
                      <a16:colId xmlns:a16="http://schemas.microsoft.com/office/drawing/2014/main" val="2404744003"/>
                    </a:ext>
                  </a:extLst>
                </a:gridCol>
                <a:gridCol w="828000">
                  <a:extLst>
                    <a:ext uri="{9D8B030D-6E8A-4147-A177-3AD203B41FA5}">
                      <a16:colId xmlns:a16="http://schemas.microsoft.com/office/drawing/2014/main" val="3665402493"/>
                    </a:ext>
                  </a:extLst>
                </a:gridCol>
                <a:gridCol w="72000">
                  <a:extLst>
                    <a:ext uri="{9D8B030D-6E8A-4147-A177-3AD203B41FA5}">
                      <a16:colId xmlns:a16="http://schemas.microsoft.com/office/drawing/2014/main" val="460873262"/>
                    </a:ext>
                  </a:extLst>
                </a:gridCol>
                <a:gridCol w="828000">
                  <a:extLst>
                    <a:ext uri="{9D8B030D-6E8A-4147-A177-3AD203B41FA5}">
                      <a16:colId xmlns:a16="http://schemas.microsoft.com/office/drawing/2014/main" val="2239630401"/>
                    </a:ext>
                  </a:extLst>
                </a:gridCol>
                <a:gridCol w="72000">
                  <a:extLst>
                    <a:ext uri="{9D8B030D-6E8A-4147-A177-3AD203B41FA5}">
                      <a16:colId xmlns:a16="http://schemas.microsoft.com/office/drawing/2014/main" val="1856721503"/>
                    </a:ext>
                  </a:extLst>
                </a:gridCol>
                <a:gridCol w="828000">
                  <a:extLst>
                    <a:ext uri="{9D8B030D-6E8A-4147-A177-3AD203B41FA5}">
                      <a16:colId xmlns:a16="http://schemas.microsoft.com/office/drawing/2014/main" val="2439732966"/>
                    </a:ext>
                  </a:extLst>
                </a:gridCol>
                <a:gridCol w="72000">
                  <a:extLst>
                    <a:ext uri="{9D8B030D-6E8A-4147-A177-3AD203B41FA5}">
                      <a16:colId xmlns:a16="http://schemas.microsoft.com/office/drawing/2014/main" val="575059280"/>
                    </a:ext>
                  </a:extLst>
                </a:gridCol>
                <a:gridCol w="828000">
                  <a:extLst>
                    <a:ext uri="{9D8B030D-6E8A-4147-A177-3AD203B41FA5}">
                      <a16:colId xmlns:a16="http://schemas.microsoft.com/office/drawing/2014/main" val="1767913830"/>
                    </a:ext>
                  </a:extLst>
                </a:gridCol>
                <a:gridCol w="72000">
                  <a:extLst>
                    <a:ext uri="{9D8B030D-6E8A-4147-A177-3AD203B41FA5}">
                      <a16:colId xmlns:a16="http://schemas.microsoft.com/office/drawing/2014/main" val="1370072316"/>
                    </a:ext>
                  </a:extLst>
                </a:gridCol>
                <a:gridCol w="828000">
                  <a:extLst>
                    <a:ext uri="{9D8B030D-6E8A-4147-A177-3AD203B41FA5}">
                      <a16:colId xmlns:a16="http://schemas.microsoft.com/office/drawing/2014/main" val="1011266549"/>
                    </a:ext>
                  </a:extLst>
                </a:gridCol>
                <a:gridCol w="72000">
                  <a:extLst>
                    <a:ext uri="{9D8B030D-6E8A-4147-A177-3AD203B41FA5}">
                      <a16:colId xmlns:a16="http://schemas.microsoft.com/office/drawing/2014/main" val="3513238171"/>
                    </a:ext>
                  </a:extLst>
                </a:gridCol>
                <a:gridCol w="828000">
                  <a:extLst>
                    <a:ext uri="{9D8B030D-6E8A-4147-A177-3AD203B41FA5}">
                      <a16:colId xmlns:a16="http://schemas.microsoft.com/office/drawing/2014/main" val="15711970"/>
                    </a:ext>
                  </a:extLst>
                </a:gridCol>
              </a:tblGrid>
              <a:tr h="1080000">
                <a:tc>
                  <a:txBody>
                    <a:bodyPr/>
                    <a:lstStyle/>
                    <a:p>
                      <a:pPr algn="ctr" fontAlgn="ctr"/>
                      <a:r>
                        <a:rPr lang="fr-FR" sz="1050" b="1" i="0" u="none" strike="noStrike" dirty="0">
                          <a:solidFill>
                            <a:srgbClr val="000000"/>
                          </a:solidFill>
                          <a:effectLst/>
                          <a:latin typeface="Calibri" panose="020F0502020204030204" pitchFamily="34" charset="0"/>
                        </a:rPr>
                        <a:t>BITUMEN</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1050" b="1"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Hedge Reference</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Hedged (MT)</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Exposure (MT)</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Hedge Rate</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Budget  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Purchase price as of February 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Average </a:t>
                      </a:r>
                      <a:r>
                        <a:rPr lang="en-US" sz="1050" b="0" i="0" u="none" strike="noStrike" dirty="0" err="1">
                          <a:solidFill>
                            <a:srgbClr val="000000"/>
                          </a:solidFill>
                          <a:effectLst/>
                          <a:latin typeface="Calibri" panose="020F0502020204030204" pitchFamily="34" charset="0"/>
                        </a:rPr>
                        <a:t>pruchase</a:t>
                      </a:r>
                      <a:r>
                        <a:rPr lang="en-US" sz="1050" b="0" i="0" u="none" strike="noStrike" dirty="0">
                          <a:solidFill>
                            <a:srgbClr val="000000"/>
                          </a:solidFill>
                          <a:effectLst/>
                          <a:latin typeface="Calibri" panose="020F0502020204030204" pitchFamily="34" charset="0"/>
                        </a:rPr>
                        <a:t> price of 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Last year purchase price (February 2021)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Performance </a:t>
                      </a:r>
                      <a:r>
                        <a:rPr lang="fr-FR" sz="1050" b="0" i="0" u="none" strike="noStrike" dirty="0" err="1">
                          <a:solidFill>
                            <a:srgbClr val="000000"/>
                          </a:solidFill>
                          <a:effectLst/>
                          <a:latin typeface="Calibri" panose="020F0502020204030204" pitchFamily="34" charset="0"/>
                        </a:rPr>
                        <a:t>compared</a:t>
                      </a:r>
                      <a:r>
                        <a:rPr lang="fr-FR" sz="1050" b="0" i="0" u="none" strike="noStrike" dirty="0">
                          <a:solidFill>
                            <a:srgbClr val="000000"/>
                          </a:solidFill>
                          <a:effectLst/>
                          <a:latin typeface="Calibri" panose="020F0502020204030204" pitchFamily="34" charset="0"/>
                        </a:rPr>
                        <a:t> to Budget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050" b="0" i="0" u="none" strike="noStrike" dirty="0">
                          <a:solidFill>
                            <a:srgbClr val="595959"/>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Performance compared to Average of 2022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l" fontAlgn="b"/>
                      <a:r>
                        <a:rPr lang="fr-FR" sz="1050" b="0" i="0" u="none" strike="noStrike" dirty="0">
                          <a:solidFill>
                            <a:srgbClr val="595959"/>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sz="1050" b="0" i="0" u="none" strike="noStrike" dirty="0">
                          <a:solidFill>
                            <a:srgbClr val="000000"/>
                          </a:solidFill>
                          <a:effectLst/>
                          <a:latin typeface="Calibri" panose="020F0502020204030204" pitchFamily="34" charset="0"/>
                        </a:rPr>
                        <a:t>Performance compared to Last year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extLst>
                  <a:ext uri="{0D108BD9-81ED-4DB2-BD59-A6C34878D82A}">
                    <a16:rowId xmlns:a16="http://schemas.microsoft.com/office/drawing/2014/main" val="3396286990"/>
                  </a:ext>
                </a:extLst>
              </a:tr>
              <a:tr h="72000">
                <a:tc>
                  <a:txBody>
                    <a:bodyPr/>
                    <a:lstStyle/>
                    <a:p>
                      <a:pPr algn="l" fontAlgn="b"/>
                      <a:r>
                        <a:rPr lang="fr-FR" sz="100" b="1" i="0" u="none" strike="noStrike" dirty="0">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1"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595959"/>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8257911"/>
                  </a:ext>
                </a:extLst>
              </a:tr>
              <a:tr h="360000">
                <a:tc>
                  <a:txBody>
                    <a:bodyPr/>
                    <a:lstStyle/>
                    <a:p>
                      <a:pPr algn="ctr" fontAlgn="ctr"/>
                      <a:r>
                        <a:rPr lang="fr-FR" sz="1050" b="0" i="0" u="none" strike="noStrike">
                          <a:solidFill>
                            <a:srgbClr val="000000"/>
                          </a:solidFill>
                          <a:effectLst/>
                          <a:latin typeface="Calibri" panose="020F0502020204030204" pitchFamily="34" charset="0"/>
                        </a:rPr>
                        <a:t>Russia</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1 262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27 837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22 820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23 834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23 819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17 210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-4,4%</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-0,1%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-38,5%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45716874"/>
                  </a:ext>
                </a:extLst>
              </a:tr>
              <a:tr h="72000">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endParaRPr lang="fr-FR" sz="1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100" b="0" i="0" u="none" strike="noStrike">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endParaRPr lang="fr-FR" sz="100" b="0" i="0" u="none" strike="noStrike" dirty="0">
                        <a:solidFill>
                          <a:srgbClr val="00B050"/>
                        </a:solidFill>
                        <a:effectLst/>
                        <a:latin typeface="Calibri" panose="020F0502020204030204" pitchFamily="34" charset="0"/>
                      </a:endParaRP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3425926"/>
                  </a:ext>
                </a:extLst>
              </a:tr>
              <a:tr h="360000">
                <a:tc>
                  <a:txBody>
                    <a:bodyPr/>
                    <a:lstStyle/>
                    <a:p>
                      <a:pPr algn="ctr" fontAlgn="ctr"/>
                      <a:r>
                        <a:rPr lang="fr-FR" sz="1050" b="0" i="0" u="none" strike="noStrike">
                          <a:solidFill>
                            <a:srgbClr val="000000"/>
                          </a:solidFill>
                          <a:effectLst/>
                          <a:latin typeface="Calibri" panose="020F0502020204030204" pitchFamily="34" charset="0"/>
                        </a:rPr>
                        <a:t>Turkey</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1 518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23 019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7%</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4 904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7 399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7 173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3 070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-50,9%</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-3,2%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-141,0%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931941"/>
                  </a:ext>
                </a:extLst>
              </a:tr>
              <a:tr h="72000">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0084453"/>
                  </a:ext>
                </a:extLst>
              </a:tr>
              <a:tr h="360000">
                <a:tc>
                  <a:txBody>
                    <a:bodyPr/>
                    <a:lstStyle/>
                    <a:p>
                      <a:pPr algn="ctr" fontAlgn="ctr"/>
                      <a:r>
                        <a:rPr lang="fr-FR" sz="1050" b="0" i="0" u="none" strike="noStrike">
                          <a:solidFill>
                            <a:srgbClr val="000000"/>
                          </a:solidFill>
                          <a:effectLst/>
                          <a:latin typeface="Calibri" panose="020F0502020204030204" pitchFamily="34" charset="0"/>
                        </a:rPr>
                        <a:t>Poland</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766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13 206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6%</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1 865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1 947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1 933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1 397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-4,4%</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-0,7%</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-39,4%</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84487014"/>
                  </a:ext>
                </a:extLst>
              </a:tr>
              <a:tr h="72000">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8771710"/>
                  </a:ext>
                </a:extLst>
              </a:tr>
              <a:tr h="360000">
                <a:tc>
                  <a:txBody>
                    <a:bodyPr/>
                    <a:lstStyle/>
                    <a:p>
                      <a:pPr algn="ctr" fontAlgn="ctr"/>
                      <a:r>
                        <a:rPr lang="fr-FR" sz="1050" b="0" i="0" u="none" strike="noStrike">
                          <a:solidFill>
                            <a:srgbClr val="000000"/>
                          </a:solidFill>
                          <a:effectLst/>
                          <a:latin typeface="Calibri" panose="020F0502020204030204" pitchFamily="34" charset="0"/>
                        </a:rPr>
                        <a:t>Spain</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362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6 627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442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526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496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387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-19,1%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-6,1%</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-35,9%</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62405706"/>
                  </a:ext>
                </a:extLst>
              </a:tr>
              <a:tr h="72000">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38088984"/>
                  </a:ext>
                </a:extLst>
              </a:tr>
              <a:tr h="360000">
                <a:tc>
                  <a:txBody>
                    <a:bodyPr/>
                    <a:lstStyle/>
                    <a:p>
                      <a:pPr algn="ctr" fontAlgn="ctr"/>
                      <a:r>
                        <a:rPr lang="fr-FR" sz="1050" b="0" i="0" u="none" strike="noStrike">
                          <a:solidFill>
                            <a:srgbClr val="000000"/>
                          </a:solidFill>
                          <a:effectLst/>
                          <a:latin typeface="Calibri" panose="020F0502020204030204" pitchFamily="34" charset="0"/>
                        </a:rPr>
                        <a:t>Malaysia</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292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6 497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a:solidFill>
                            <a:srgbClr val="000000"/>
                          </a:solidFill>
                          <a:effectLst/>
                          <a:latin typeface="Calibri" panose="020F0502020204030204" pitchFamily="34" charset="0"/>
                        </a:rPr>
                        <a:t>4%</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1 934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2 064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2 049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1 654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-6,7%</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-0,7%</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-24,8%</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23765638"/>
                  </a:ext>
                </a:extLst>
              </a:tr>
              <a:tr h="72000">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1"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ED7D31"/>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630" marR="3630" marT="363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0" b="0" i="0" u="none" strike="noStrike">
                          <a:solidFill>
                            <a:srgbClr val="000000"/>
                          </a:solidFill>
                          <a:effectLst/>
                          <a:latin typeface="Calibri" panose="020F0502020204030204" pitchFamily="34" charset="0"/>
                        </a:rPr>
                        <a:t> </a:t>
                      </a:r>
                    </a:p>
                  </a:txBody>
                  <a:tcPr marL="3630" marR="3630" marT="3630" marB="0" anchor="ctr">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B050"/>
                          </a:solidFill>
                          <a:effectLst/>
                          <a:latin typeface="Calibri" panose="020F0502020204030204" pitchFamily="34" charset="0"/>
                        </a:rPr>
                        <a:t> </a:t>
                      </a:r>
                    </a:p>
                  </a:txBody>
                  <a:tcPr marL="3630" marR="3630" marT="3630" marB="0" anchor="b">
                    <a:lnL>
                      <a:noFill/>
                    </a:lnL>
                    <a:lnR>
                      <a:noFill/>
                    </a:lnR>
                    <a:lnT>
                      <a:noFill/>
                    </a:lnT>
                    <a:lnB>
                      <a:noFill/>
                    </a:lnB>
                    <a:solidFill>
                      <a:srgbClr val="FFFFFF"/>
                    </a:solidFill>
                  </a:tcPr>
                </a:tc>
                <a:tc>
                  <a:txBody>
                    <a:bodyPr/>
                    <a:lstStyle/>
                    <a:p>
                      <a:pPr algn="ctr" fontAlgn="ctr"/>
                      <a:r>
                        <a:rPr lang="fr-FR" sz="100" b="0" i="0" u="none" strike="noStrike" dirty="0">
                          <a:solidFill>
                            <a:srgbClr val="00B050"/>
                          </a:solidFill>
                          <a:effectLst/>
                          <a:latin typeface="Calibri" panose="020F0502020204030204" pitchFamily="34" charset="0"/>
                        </a:rPr>
                        <a:t> </a:t>
                      </a:r>
                    </a:p>
                  </a:txBody>
                  <a:tcPr marL="3630" marR="3630" marT="363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39495062"/>
                  </a:ext>
                </a:extLst>
              </a:tr>
              <a:tr h="360000">
                <a:tc>
                  <a:txBody>
                    <a:bodyPr/>
                    <a:lstStyle/>
                    <a:p>
                      <a:pPr algn="ctr" fontAlgn="ctr"/>
                      <a:r>
                        <a:rPr lang="fr-FR" sz="1050" b="0" i="0" u="none" strike="noStrike" dirty="0">
                          <a:solidFill>
                            <a:srgbClr val="000000"/>
                          </a:solidFill>
                          <a:effectLst/>
                          <a:latin typeface="Calibri" panose="020F0502020204030204" pitchFamily="34" charset="0"/>
                        </a:rPr>
                        <a:t>Brazil</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2022</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3 787     </a:t>
                      </a:r>
                    </a:p>
                  </a:txBody>
                  <a:tcPr marL="3630" marR="3630" marT="363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rtl="0" fontAlgn="ctr"/>
                      <a:r>
                        <a:rPr lang="fr-FR" sz="1050" b="0" i="0" u="none" strike="noStrike" dirty="0">
                          <a:solidFill>
                            <a:srgbClr val="000000"/>
                          </a:solidFill>
                          <a:effectLst/>
                          <a:latin typeface="Calibri" panose="020F0502020204030204" pitchFamily="34" charset="0"/>
                        </a:rPr>
                        <a:t>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3 643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00000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4 126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4 025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a:solidFill>
                            <a:srgbClr val="ED7D31"/>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000000"/>
                          </a:solidFill>
                          <a:effectLst/>
                          <a:latin typeface="Calibri" panose="020F0502020204030204" pitchFamily="34" charset="0"/>
                        </a:rPr>
                        <a:t>2 789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0" i="0" u="none" strike="noStrike">
                          <a:solidFill>
                            <a:srgbClr val="000000"/>
                          </a:solidFill>
                          <a:effectLst/>
                          <a:latin typeface="Calibri" panose="020F0502020204030204" pitchFamily="34" charset="0"/>
                        </a:rPr>
                        <a:t> </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-13,3%</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a:solidFill>
                            <a:srgbClr val="FF0000"/>
                          </a:solidFill>
                          <a:effectLst/>
                          <a:latin typeface="Calibri" panose="020F0502020204030204" pitchFamily="34" charset="0"/>
                        </a:rPr>
                        <a:t>-2,5%</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a:solidFill>
                            <a:srgbClr val="00B050"/>
                          </a:solidFill>
                          <a:effectLst/>
                          <a:latin typeface="Calibri" panose="020F0502020204030204" pitchFamily="34" charset="0"/>
                        </a:rPr>
                        <a:t> </a:t>
                      </a:r>
                    </a:p>
                  </a:txBody>
                  <a:tcPr marL="3630" marR="3630" marT="36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FR" sz="1050" b="0" i="0" u="none" strike="noStrike" dirty="0">
                          <a:solidFill>
                            <a:srgbClr val="FF0000"/>
                          </a:solidFill>
                          <a:effectLst/>
                          <a:latin typeface="Calibri" panose="020F0502020204030204" pitchFamily="34" charset="0"/>
                        </a:rPr>
                        <a:t>-48,0%</a:t>
                      </a:r>
                    </a:p>
                  </a:txBody>
                  <a:tcPr marL="3630" marR="3630" marT="363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19774682"/>
                  </a:ext>
                </a:extLst>
              </a:tr>
            </a:tbl>
          </a:graphicData>
        </a:graphic>
      </p:graphicFrame>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77429"/>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r>
              <a:rPr lang="fr-FR" dirty="0"/>
              <a:t> – Brent – Natixis </a:t>
            </a:r>
            <a:endParaRPr lang="en-US" dirty="0"/>
          </a:p>
        </p:txBody>
      </p:sp>
      <p:graphicFrame>
        <p:nvGraphicFramePr>
          <p:cNvPr id="8" name="Tableau 7">
            <a:extLst>
              <a:ext uri="{FF2B5EF4-FFF2-40B4-BE49-F238E27FC236}">
                <a16:creationId xmlns:a16="http://schemas.microsoft.com/office/drawing/2014/main" id="{5AF33CCA-E212-4AD4-A7F2-ED37206C5093}"/>
              </a:ext>
            </a:extLst>
          </p:cNvPr>
          <p:cNvGraphicFramePr>
            <a:graphicFrameLocks noGrp="1"/>
          </p:cNvGraphicFramePr>
          <p:nvPr>
            <p:extLst>
              <p:ext uri="{D42A27DB-BD31-4B8C-83A1-F6EECF244321}">
                <p14:modId xmlns:p14="http://schemas.microsoft.com/office/powerpoint/2010/main" val="3747867662"/>
              </p:ext>
            </p:extLst>
          </p:nvPr>
        </p:nvGraphicFramePr>
        <p:xfrm>
          <a:off x="48361" y="1152628"/>
          <a:ext cx="9059639" cy="4536826"/>
        </p:xfrm>
        <a:graphic>
          <a:graphicData uri="http://schemas.openxmlformats.org/drawingml/2006/table">
            <a:tbl>
              <a:tblPr/>
              <a:tblGrid>
                <a:gridCol w="720000">
                  <a:extLst>
                    <a:ext uri="{9D8B030D-6E8A-4147-A177-3AD203B41FA5}">
                      <a16:colId xmlns:a16="http://schemas.microsoft.com/office/drawing/2014/main" val="3127990726"/>
                    </a:ext>
                  </a:extLst>
                </a:gridCol>
                <a:gridCol w="792000">
                  <a:extLst>
                    <a:ext uri="{9D8B030D-6E8A-4147-A177-3AD203B41FA5}">
                      <a16:colId xmlns:a16="http://schemas.microsoft.com/office/drawing/2014/main" val="4065968655"/>
                    </a:ext>
                  </a:extLst>
                </a:gridCol>
                <a:gridCol w="720000">
                  <a:extLst>
                    <a:ext uri="{9D8B030D-6E8A-4147-A177-3AD203B41FA5}">
                      <a16:colId xmlns:a16="http://schemas.microsoft.com/office/drawing/2014/main" val="1008736939"/>
                    </a:ext>
                  </a:extLst>
                </a:gridCol>
                <a:gridCol w="504000">
                  <a:extLst>
                    <a:ext uri="{9D8B030D-6E8A-4147-A177-3AD203B41FA5}">
                      <a16:colId xmlns:a16="http://schemas.microsoft.com/office/drawing/2014/main" val="738456246"/>
                    </a:ext>
                  </a:extLst>
                </a:gridCol>
                <a:gridCol w="432000">
                  <a:extLst>
                    <a:ext uri="{9D8B030D-6E8A-4147-A177-3AD203B41FA5}">
                      <a16:colId xmlns:a16="http://schemas.microsoft.com/office/drawing/2014/main" val="1358783818"/>
                    </a:ext>
                  </a:extLst>
                </a:gridCol>
                <a:gridCol w="432000">
                  <a:extLst>
                    <a:ext uri="{9D8B030D-6E8A-4147-A177-3AD203B41FA5}">
                      <a16:colId xmlns:a16="http://schemas.microsoft.com/office/drawing/2014/main" val="2430761972"/>
                    </a:ext>
                  </a:extLst>
                </a:gridCol>
                <a:gridCol w="612000">
                  <a:extLst>
                    <a:ext uri="{9D8B030D-6E8A-4147-A177-3AD203B41FA5}">
                      <a16:colId xmlns:a16="http://schemas.microsoft.com/office/drawing/2014/main" val="4067083726"/>
                    </a:ext>
                  </a:extLst>
                </a:gridCol>
                <a:gridCol w="540000">
                  <a:extLst>
                    <a:ext uri="{9D8B030D-6E8A-4147-A177-3AD203B41FA5}">
                      <a16:colId xmlns:a16="http://schemas.microsoft.com/office/drawing/2014/main" val="3040343080"/>
                    </a:ext>
                  </a:extLst>
                </a:gridCol>
                <a:gridCol w="612000">
                  <a:extLst>
                    <a:ext uri="{9D8B030D-6E8A-4147-A177-3AD203B41FA5}">
                      <a16:colId xmlns:a16="http://schemas.microsoft.com/office/drawing/2014/main" val="550956"/>
                    </a:ext>
                  </a:extLst>
                </a:gridCol>
                <a:gridCol w="612000">
                  <a:extLst>
                    <a:ext uri="{9D8B030D-6E8A-4147-A177-3AD203B41FA5}">
                      <a16:colId xmlns:a16="http://schemas.microsoft.com/office/drawing/2014/main" val="3975782977"/>
                    </a:ext>
                  </a:extLst>
                </a:gridCol>
                <a:gridCol w="864000">
                  <a:extLst>
                    <a:ext uri="{9D8B030D-6E8A-4147-A177-3AD203B41FA5}">
                      <a16:colId xmlns:a16="http://schemas.microsoft.com/office/drawing/2014/main" val="1821955781"/>
                    </a:ext>
                  </a:extLst>
                </a:gridCol>
                <a:gridCol w="864000">
                  <a:extLst>
                    <a:ext uri="{9D8B030D-6E8A-4147-A177-3AD203B41FA5}">
                      <a16:colId xmlns:a16="http://schemas.microsoft.com/office/drawing/2014/main" val="281609287"/>
                    </a:ext>
                  </a:extLst>
                </a:gridCol>
                <a:gridCol w="671639">
                  <a:extLst>
                    <a:ext uri="{9D8B030D-6E8A-4147-A177-3AD203B41FA5}">
                      <a16:colId xmlns:a16="http://schemas.microsoft.com/office/drawing/2014/main" val="920452938"/>
                    </a:ext>
                  </a:extLst>
                </a:gridCol>
                <a:gridCol w="684000">
                  <a:extLst>
                    <a:ext uri="{9D8B030D-6E8A-4147-A177-3AD203B41FA5}">
                      <a16:colId xmlns:a16="http://schemas.microsoft.com/office/drawing/2014/main" val="529244360"/>
                    </a:ext>
                  </a:extLst>
                </a:gridCol>
              </a:tblGrid>
              <a:tr h="324059">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Trade Date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Counterparty</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Underlying</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err="1">
                          <a:solidFill>
                            <a:srgbClr val="000000"/>
                          </a:solidFill>
                          <a:effectLst/>
                          <a:latin typeface="Calibri" panose="020F0502020204030204" pitchFamily="34" charset="0"/>
                          <a:cs typeface="Calibri" panose="020F0502020204030204" pitchFamily="34" charset="0"/>
                        </a:rPr>
                        <a:t>Period</a:t>
                      </a:r>
                      <a:endParaRPr lang="fr-FR" sz="1050" b="1" i="0" u="none" strike="noStrike" dirty="0">
                        <a:solidFill>
                          <a:srgbClr val="000000"/>
                        </a:solidFill>
                        <a:effectLst/>
                        <a:latin typeface="Calibri" panose="020F0502020204030204" pitchFamily="34" charset="0"/>
                        <a:cs typeface="Calibri" panose="020F0502020204030204" pitchFamily="34" charset="0"/>
                      </a:endParaRP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Strike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Type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Quantity YTD in 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Unit trading</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Exchange rate</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Traded Swap price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Actual 2022 €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MTM Index € 28/02/2022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Premium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rowSpan="2">
                  <a:txBody>
                    <a:bodyPr/>
                    <a:lstStyle/>
                    <a:p>
                      <a:pPr algn="ctr" fontAlgn="ctr"/>
                      <a:r>
                        <a:rPr lang="en-US" sz="1050" b="1" i="0" u="none" strike="noStrike" dirty="0">
                          <a:solidFill>
                            <a:srgbClr val="000000"/>
                          </a:solidFill>
                          <a:effectLst/>
                          <a:latin typeface="Calibri" panose="020F0502020204030204" pitchFamily="34" charset="0"/>
                          <a:cs typeface="Calibri" panose="020F0502020204030204" pitchFamily="34" charset="0"/>
                        </a:rPr>
                        <a:t>Result in K€ (Less Premium)</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2003041886"/>
                  </a:ext>
                </a:extLst>
              </a:tr>
              <a:tr h="324059">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YTD </a:t>
                      </a:r>
                      <a:r>
                        <a:rPr lang="fr-FR" sz="1050" b="1" i="0" u="none" strike="noStrike" dirty="0" err="1">
                          <a:solidFill>
                            <a:srgbClr val="000000"/>
                          </a:solidFill>
                          <a:effectLst/>
                          <a:latin typeface="Calibri" panose="020F0502020204030204" pitchFamily="34" charset="0"/>
                          <a:cs typeface="Calibri" panose="020F0502020204030204" pitchFamily="34" charset="0"/>
                        </a:rPr>
                        <a:t>February</a:t>
                      </a:r>
                      <a:endParaRPr lang="fr-FR" sz="1050" b="1" i="0" u="none" strike="noStrike" dirty="0">
                        <a:solidFill>
                          <a:srgbClr val="000000"/>
                        </a:solidFill>
                        <a:effectLst/>
                        <a:latin typeface="Calibri" panose="020F0502020204030204" pitchFamily="34" charset="0"/>
                        <a:cs typeface="Calibri" panose="020F0502020204030204" pitchFamily="34" charset="0"/>
                      </a:endParaRP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C0C0C0"/>
                    </a:solidFill>
                  </a:tcPr>
                </a:tc>
                <a:tc vMerge="1">
                  <a:txBody>
                    <a:bodyPr/>
                    <a:lstStyle/>
                    <a:p>
                      <a:endParaRPr lang="fr-FR"/>
                    </a:p>
                  </a:txBody>
                  <a:tcP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813885041"/>
                  </a:ext>
                </a:extLst>
              </a:tr>
              <a:tr h="324059">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févr.-22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3 360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82,83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82,83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62,60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039599465"/>
                  </a:ext>
                </a:extLst>
              </a:tr>
              <a:tr h="324059">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mars-22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3 360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82,83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87,04</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76,73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71307809"/>
                  </a:ext>
                </a:extLst>
              </a:tr>
              <a:tr h="324059">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avr.-22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2 760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82,83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84,40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55,74</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14723409"/>
                  </a:ext>
                </a:extLst>
              </a:tr>
              <a:tr h="324059">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mai-22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2 880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82,83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82,38</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52,35</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34963664"/>
                  </a:ext>
                </a:extLst>
              </a:tr>
              <a:tr h="324059">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juin-22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3 480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82,83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80,74</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57,56</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71066391"/>
                  </a:ext>
                </a:extLst>
              </a:tr>
              <a:tr h="324059">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juil.-22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4 320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82,83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79,39</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65,62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635579679"/>
                  </a:ext>
                </a:extLst>
              </a:tr>
              <a:tr h="324059">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août-22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3 600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82,83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78,31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50,78</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58538698"/>
                  </a:ext>
                </a:extLst>
              </a:tr>
              <a:tr h="324059">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29/11/2021</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NATIXIS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Brent</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sept.-22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64,20 € </a:t>
                      </a:r>
                    </a:p>
                  </a:txBody>
                  <a:tcPr marL="4019" marR="4019" marT="401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Fixed</a:t>
                      </a:r>
                    </a:p>
                  </a:txBody>
                  <a:tcPr marL="4019" marR="4019" marT="401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3 480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1,00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64,20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82,83</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77,37</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45,82</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521533288"/>
                  </a:ext>
                </a:extLst>
              </a:tr>
              <a:tr h="324059">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954311"/>
                  </a:ext>
                </a:extLst>
              </a:tr>
              <a:tr h="324059">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NATIXIS</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27 240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64,20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467</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4249581449"/>
                  </a:ext>
                </a:extLst>
              </a:tr>
              <a:tr h="324059">
                <a:tc>
                  <a:txBody>
                    <a:bodyPr/>
                    <a:lstStyle/>
                    <a:p>
                      <a:pPr algn="l"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1050" b="0" i="0" u="none" strike="noStrike">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7045788"/>
                  </a:ext>
                </a:extLst>
              </a:tr>
              <a:tr h="324059">
                <a:tc>
                  <a:txBody>
                    <a:bodyPr/>
                    <a:lstStyle/>
                    <a:p>
                      <a:pPr algn="l" fontAlgn="b"/>
                      <a:r>
                        <a:rPr lang="fr-FR" sz="1050" b="0"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1050" b="0"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cs typeface="Calibri" panose="020F0502020204030204" pitchFamily="34" charset="0"/>
                        </a:rPr>
                        <a:t>TOTAL</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fr-FR" sz="1050" b="0"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27 240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1050" b="1" i="0" u="none" strike="noStrike" dirty="0">
                          <a:solidFill>
                            <a:srgbClr val="000000"/>
                          </a:solidFill>
                          <a:effectLst/>
                          <a:latin typeface="Calibri" panose="020F0502020204030204" pitchFamily="34" charset="0"/>
                          <a:cs typeface="Calibri" panose="020F0502020204030204" pitchFamily="34" charset="0"/>
                        </a:rPr>
                        <a:t>barils</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64,20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 </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a:solidFill>
                            <a:srgbClr val="000000"/>
                          </a:solidFill>
                          <a:effectLst/>
                          <a:latin typeface="Calibri" panose="020F0502020204030204" pitchFamily="34" charset="0"/>
                          <a:cs typeface="Calibri" panose="020F0502020204030204" pitchFamily="34" charset="0"/>
                        </a:rPr>
                        <a:t>0</a:t>
                      </a:r>
                    </a:p>
                  </a:txBody>
                  <a:tcPr marL="4019" marR="4019" marT="4019"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1050" b="1" i="0" u="none" strike="noStrike" dirty="0">
                          <a:solidFill>
                            <a:srgbClr val="000000"/>
                          </a:solidFill>
                          <a:effectLst/>
                          <a:latin typeface="Calibri" panose="020F0502020204030204" pitchFamily="34" charset="0"/>
                          <a:cs typeface="Calibri" panose="020F0502020204030204" pitchFamily="34" charset="0"/>
                        </a:rPr>
                        <a:t>467</a:t>
                      </a:r>
                    </a:p>
                  </a:txBody>
                  <a:tcPr marL="4019" marR="4019" marT="4019" marB="0" anchor="ctr">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extLst>
                  <a:ext uri="{0D108BD9-81ED-4DB2-BD59-A6C34878D82A}">
                    <a16:rowId xmlns:a16="http://schemas.microsoft.com/office/drawing/2014/main" val="3687248848"/>
                  </a:ext>
                </a:extLst>
              </a:tr>
            </a:tbl>
          </a:graphicData>
        </a:graphic>
      </p:graphicFrame>
    </p:spTree>
    <p:extLst>
      <p:ext uri="{BB962C8B-B14F-4D97-AF65-F5344CB8AC3E}">
        <p14:creationId xmlns:p14="http://schemas.microsoft.com/office/powerpoint/2010/main" val="908109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Hedging </a:t>
            </a:r>
            <a:r>
              <a:rPr lang="fr-FR" dirty="0" err="1"/>
              <a:t>Summary</a:t>
            </a:r>
            <a:r>
              <a:rPr lang="fr-FR" dirty="0"/>
              <a:t> - 2022</a:t>
            </a:r>
            <a:endParaRPr lang="en-US" dirty="0"/>
          </a:p>
        </p:txBody>
      </p:sp>
      <p:sp>
        <p:nvSpPr>
          <p:cNvPr id="10" name="ZoneTexte 9">
            <a:extLst>
              <a:ext uri="{FF2B5EF4-FFF2-40B4-BE49-F238E27FC236}">
                <a16:creationId xmlns:a16="http://schemas.microsoft.com/office/drawing/2014/main" id="{0BC916EC-FA81-495D-8B0F-6298E6835692}"/>
              </a:ext>
            </a:extLst>
          </p:cNvPr>
          <p:cNvSpPr txBox="1"/>
          <p:nvPr/>
        </p:nvSpPr>
        <p:spPr>
          <a:xfrm>
            <a:off x="1186128" y="6445108"/>
            <a:ext cx="6771735" cy="276999"/>
          </a:xfrm>
          <a:prstGeom prst="rect">
            <a:avLst/>
          </a:prstGeom>
          <a:noFill/>
          <a:ln>
            <a:solidFill>
              <a:schemeClr val="tx1"/>
            </a:solidFill>
          </a:ln>
        </p:spPr>
        <p:txBody>
          <a:bodyPr wrap="square" rtlCol="0">
            <a:spAutoFit/>
          </a:bodyPr>
          <a:lstStyle/>
          <a:p>
            <a:r>
              <a:rPr lang="fr-FR" sz="1200" dirty="0">
                <a:latin typeface="Calibri" panose="020F0502020204030204" pitchFamily="34" charset="0"/>
                <a:cs typeface="Calibri" panose="020F0502020204030204" pitchFamily="34" charset="0"/>
              </a:rPr>
              <a:t>Ratio de conversion : 7.14</a:t>
            </a:r>
          </a:p>
        </p:txBody>
      </p:sp>
      <p:sp>
        <p:nvSpPr>
          <p:cNvPr id="8" name="ZoneTexte 7">
            <a:extLst>
              <a:ext uri="{FF2B5EF4-FFF2-40B4-BE49-F238E27FC236}">
                <a16:creationId xmlns:a16="http://schemas.microsoft.com/office/drawing/2014/main" id="{AB52F210-34EB-4248-B74A-1730D0B78A9A}"/>
              </a:ext>
            </a:extLst>
          </p:cNvPr>
          <p:cNvSpPr txBox="1"/>
          <p:nvPr/>
        </p:nvSpPr>
        <p:spPr>
          <a:xfrm>
            <a:off x="2139149" y="6123131"/>
            <a:ext cx="4803559" cy="276999"/>
          </a:xfrm>
          <a:prstGeom prst="rect">
            <a:avLst/>
          </a:prstGeom>
          <a:solidFill>
            <a:schemeClr val="bg1">
              <a:lumMod val="75000"/>
            </a:schemeClr>
          </a:solidFill>
          <a:ln>
            <a:solidFill>
              <a:schemeClr val="tx1"/>
            </a:solidFill>
          </a:ln>
        </p:spPr>
        <p:txBody>
          <a:bodyPr wrap="none" rtlCol="0">
            <a:spAutoFit/>
          </a:bodyPr>
          <a:lstStyle/>
          <a:p>
            <a:r>
              <a:rPr lang="fr-FR" sz="1200" dirty="0">
                <a:latin typeface="Calibri" panose="020F0502020204030204" pitchFamily="34" charset="0"/>
                <a:cs typeface="Calibri" panose="020F0502020204030204" pitchFamily="34" charset="0"/>
              </a:rPr>
              <a:t>Les quantités de bitume consommées sont estimées de mars à décembre.</a:t>
            </a:r>
          </a:p>
        </p:txBody>
      </p:sp>
      <p:graphicFrame>
        <p:nvGraphicFramePr>
          <p:cNvPr id="11" name="Tableau 10">
            <a:extLst>
              <a:ext uri="{FF2B5EF4-FFF2-40B4-BE49-F238E27FC236}">
                <a16:creationId xmlns:a16="http://schemas.microsoft.com/office/drawing/2014/main" id="{A7DC1C37-554D-4498-B46E-F1099EC7F02F}"/>
              </a:ext>
            </a:extLst>
          </p:cNvPr>
          <p:cNvGraphicFramePr>
            <a:graphicFrameLocks noGrp="1"/>
          </p:cNvGraphicFramePr>
          <p:nvPr>
            <p:extLst>
              <p:ext uri="{D42A27DB-BD31-4B8C-83A1-F6EECF244321}">
                <p14:modId xmlns:p14="http://schemas.microsoft.com/office/powerpoint/2010/main" val="3156085914"/>
              </p:ext>
            </p:extLst>
          </p:nvPr>
        </p:nvGraphicFramePr>
        <p:xfrm>
          <a:off x="54000" y="1152628"/>
          <a:ext cx="9041635" cy="4752000"/>
        </p:xfrm>
        <a:graphic>
          <a:graphicData uri="http://schemas.openxmlformats.org/drawingml/2006/table">
            <a:tbl>
              <a:tblPr/>
              <a:tblGrid>
                <a:gridCol w="644552">
                  <a:extLst>
                    <a:ext uri="{9D8B030D-6E8A-4147-A177-3AD203B41FA5}">
                      <a16:colId xmlns:a16="http://schemas.microsoft.com/office/drawing/2014/main" val="1262737627"/>
                    </a:ext>
                  </a:extLst>
                </a:gridCol>
                <a:gridCol w="1110063">
                  <a:extLst>
                    <a:ext uri="{9D8B030D-6E8A-4147-A177-3AD203B41FA5}">
                      <a16:colId xmlns:a16="http://schemas.microsoft.com/office/drawing/2014/main" val="2131601379"/>
                    </a:ext>
                  </a:extLst>
                </a:gridCol>
                <a:gridCol w="555031">
                  <a:extLst>
                    <a:ext uri="{9D8B030D-6E8A-4147-A177-3AD203B41FA5}">
                      <a16:colId xmlns:a16="http://schemas.microsoft.com/office/drawing/2014/main" val="131189346"/>
                    </a:ext>
                  </a:extLst>
                </a:gridCol>
                <a:gridCol w="555031">
                  <a:extLst>
                    <a:ext uri="{9D8B030D-6E8A-4147-A177-3AD203B41FA5}">
                      <a16:colId xmlns:a16="http://schemas.microsoft.com/office/drawing/2014/main" val="93037436"/>
                    </a:ext>
                  </a:extLst>
                </a:gridCol>
                <a:gridCol w="555031">
                  <a:extLst>
                    <a:ext uri="{9D8B030D-6E8A-4147-A177-3AD203B41FA5}">
                      <a16:colId xmlns:a16="http://schemas.microsoft.com/office/drawing/2014/main" val="519197495"/>
                    </a:ext>
                  </a:extLst>
                </a:gridCol>
                <a:gridCol w="555031">
                  <a:extLst>
                    <a:ext uri="{9D8B030D-6E8A-4147-A177-3AD203B41FA5}">
                      <a16:colId xmlns:a16="http://schemas.microsoft.com/office/drawing/2014/main" val="1376511763"/>
                    </a:ext>
                  </a:extLst>
                </a:gridCol>
                <a:gridCol w="555031">
                  <a:extLst>
                    <a:ext uri="{9D8B030D-6E8A-4147-A177-3AD203B41FA5}">
                      <a16:colId xmlns:a16="http://schemas.microsoft.com/office/drawing/2014/main" val="3211708522"/>
                    </a:ext>
                  </a:extLst>
                </a:gridCol>
                <a:gridCol w="555031">
                  <a:extLst>
                    <a:ext uri="{9D8B030D-6E8A-4147-A177-3AD203B41FA5}">
                      <a16:colId xmlns:a16="http://schemas.microsoft.com/office/drawing/2014/main" val="2333244584"/>
                    </a:ext>
                  </a:extLst>
                </a:gridCol>
                <a:gridCol w="555031">
                  <a:extLst>
                    <a:ext uri="{9D8B030D-6E8A-4147-A177-3AD203B41FA5}">
                      <a16:colId xmlns:a16="http://schemas.microsoft.com/office/drawing/2014/main" val="546575090"/>
                    </a:ext>
                  </a:extLst>
                </a:gridCol>
                <a:gridCol w="555031">
                  <a:extLst>
                    <a:ext uri="{9D8B030D-6E8A-4147-A177-3AD203B41FA5}">
                      <a16:colId xmlns:a16="http://schemas.microsoft.com/office/drawing/2014/main" val="3861907785"/>
                    </a:ext>
                  </a:extLst>
                </a:gridCol>
                <a:gridCol w="555031">
                  <a:extLst>
                    <a:ext uri="{9D8B030D-6E8A-4147-A177-3AD203B41FA5}">
                      <a16:colId xmlns:a16="http://schemas.microsoft.com/office/drawing/2014/main" val="1828513593"/>
                    </a:ext>
                  </a:extLst>
                </a:gridCol>
                <a:gridCol w="555031">
                  <a:extLst>
                    <a:ext uri="{9D8B030D-6E8A-4147-A177-3AD203B41FA5}">
                      <a16:colId xmlns:a16="http://schemas.microsoft.com/office/drawing/2014/main" val="227784682"/>
                    </a:ext>
                  </a:extLst>
                </a:gridCol>
                <a:gridCol w="555031">
                  <a:extLst>
                    <a:ext uri="{9D8B030D-6E8A-4147-A177-3AD203B41FA5}">
                      <a16:colId xmlns:a16="http://schemas.microsoft.com/office/drawing/2014/main" val="388489968"/>
                    </a:ext>
                  </a:extLst>
                </a:gridCol>
                <a:gridCol w="555031">
                  <a:extLst>
                    <a:ext uri="{9D8B030D-6E8A-4147-A177-3AD203B41FA5}">
                      <a16:colId xmlns:a16="http://schemas.microsoft.com/office/drawing/2014/main" val="530063074"/>
                    </a:ext>
                  </a:extLst>
                </a:gridCol>
                <a:gridCol w="71617">
                  <a:extLst>
                    <a:ext uri="{9D8B030D-6E8A-4147-A177-3AD203B41FA5}">
                      <a16:colId xmlns:a16="http://schemas.microsoft.com/office/drawing/2014/main" val="608900176"/>
                    </a:ext>
                  </a:extLst>
                </a:gridCol>
                <a:gridCol w="555031">
                  <a:extLst>
                    <a:ext uri="{9D8B030D-6E8A-4147-A177-3AD203B41FA5}">
                      <a16:colId xmlns:a16="http://schemas.microsoft.com/office/drawing/2014/main" val="4040899841"/>
                    </a:ext>
                  </a:extLst>
                </a:gridCol>
              </a:tblGrid>
              <a:tr h="468000">
                <a:tc>
                  <a:txBody>
                    <a:bodyPr/>
                    <a:lstStyle/>
                    <a:p>
                      <a:pPr algn="ctr" fontAlgn="ctr"/>
                      <a:r>
                        <a:rPr lang="fr-FR" sz="900" b="1" i="0" u="none" strike="noStrike" dirty="0">
                          <a:solidFill>
                            <a:srgbClr val="000000"/>
                          </a:solidFill>
                          <a:effectLst/>
                          <a:latin typeface="Calibri" panose="020F0502020204030204" pitchFamily="34" charset="0"/>
                        </a:rPr>
                        <a:t>Subsidiaries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Quantity in MT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ctr"/>
                      <a:r>
                        <a:rPr lang="fr-FR" sz="900" b="1" i="0" u="none" strike="noStrike">
                          <a:solidFill>
                            <a:srgbClr val="000000"/>
                          </a:solidFill>
                          <a:effectLst/>
                          <a:latin typeface="Calibri" panose="020F0502020204030204" pitchFamily="34" charset="0"/>
                        </a:rPr>
                        <a:t> January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en-GB" sz="900" b="1" i="0" u="none" strike="noStrike" noProof="0" dirty="0">
                          <a:solidFill>
                            <a:srgbClr val="000000"/>
                          </a:solidFill>
                          <a:effectLst/>
                          <a:latin typeface="Calibri" panose="020F0502020204030204" pitchFamily="34" charset="0"/>
                        </a:rPr>
                        <a:t>February</a:t>
                      </a:r>
                      <a:r>
                        <a:rPr lang="fr-FR" sz="900" b="1" i="0" u="none" strike="noStrike" dirty="0">
                          <a:solidFill>
                            <a:srgbClr val="000000"/>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 March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April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May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 June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a:solidFill>
                            <a:srgbClr val="000000"/>
                          </a:solidFill>
                          <a:effectLst/>
                          <a:latin typeface="Calibri" panose="020F0502020204030204" pitchFamily="34" charset="0"/>
                        </a:rPr>
                        <a:t> July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 August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September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 October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 November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ctr"/>
                      <a:r>
                        <a:rPr lang="fr-FR" sz="900" b="1" i="0" u="none" strike="noStrike" dirty="0">
                          <a:solidFill>
                            <a:srgbClr val="000000"/>
                          </a:solidFill>
                          <a:effectLst/>
                          <a:latin typeface="Calibri" panose="020F0502020204030204" pitchFamily="34" charset="0"/>
                        </a:rPr>
                        <a:t> December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l" fontAlgn="b"/>
                      <a:r>
                        <a:rPr lang="fr-FR" sz="900" b="0" i="0" u="none" strike="noStrike">
                          <a:solidFill>
                            <a:srgbClr val="595959"/>
                          </a:solidFill>
                          <a:effectLst/>
                          <a:latin typeface="Calibri" panose="020F0502020204030204" pitchFamily="34" charset="0"/>
                        </a:rPr>
                        <a:t> </a:t>
                      </a:r>
                    </a:p>
                  </a:txBody>
                  <a:tcPr marL="3240" marR="3240" marT="3240" marB="0"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ctr"/>
                      <a:r>
                        <a:rPr lang="fr-FR" sz="900" b="1" i="0" u="none" strike="noStrike" dirty="0">
                          <a:solidFill>
                            <a:srgbClr val="000000"/>
                          </a:solidFill>
                          <a:effectLst/>
                          <a:latin typeface="Calibri" panose="020F0502020204030204" pitchFamily="34" charset="0"/>
                        </a:rPr>
                        <a:t> Total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extLst>
                  <a:ext uri="{0D108BD9-81ED-4DB2-BD59-A6C34878D82A}">
                    <a16:rowId xmlns:a16="http://schemas.microsoft.com/office/drawing/2014/main" val="74850217"/>
                  </a:ext>
                </a:extLst>
              </a:tr>
              <a:tr h="72000">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a:noFill/>
                    </a:lnT>
                    <a:lnB>
                      <a:noFill/>
                    </a:lnB>
                    <a:solidFill>
                      <a:srgbClr val="FFFFFF"/>
                    </a:solidFill>
                  </a:tcPr>
                </a:tc>
                <a:tc>
                  <a:txBody>
                    <a:bodyPr/>
                    <a:lstStyle/>
                    <a:p>
                      <a:pPr algn="l" fontAlgn="b"/>
                      <a:r>
                        <a:rPr lang="fr-FR" sz="100" b="0" i="0" u="none" strike="noStrike" dirty="0">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055701718"/>
                  </a:ext>
                </a:extLst>
              </a:tr>
              <a:tr h="180000">
                <a:tc rowSpan="3">
                  <a:txBody>
                    <a:bodyPr/>
                    <a:lstStyle/>
                    <a:p>
                      <a:pPr algn="ctr" fontAlgn="ctr"/>
                      <a:r>
                        <a:rPr lang="fr-FR" sz="900" b="0" i="0" u="none" strike="noStrike" dirty="0">
                          <a:solidFill>
                            <a:srgbClr val="FFFFFF"/>
                          </a:solidFill>
                          <a:effectLst/>
                          <a:latin typeface="Calibri" panose="020F0502020204030204" pitchFamily="34" charset="0"/>
                        </a:rPr>
                        <a:t> RUSSIA</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D0D0D"/>
                    </a:solidFill>
                  </a:tcPr>
                </a:tc>
                <a:tc>
                  <a:txBody>
                    <a:bodyPr/>
                    <a:lstStyle/>
                    <a:p>
                      <a:pPr algn="l" fontAlgn="ctr"/>
                      <a:r>
                        <a:rPr lang="fr-FR" sz="900" b="0" i="0" u="none" strike="noStrike" dirty="0">
                          <a:solidFill>
                            <a:srgbClr val="000000"/>
                          </a:solidFill>
                          <a:effectLst/>
                          <a:latin typeface="Calibri" panose="020F0502020204030204" pitchFamily="34" charset="0"/>
                        </a:rPr>
                        <a:t>Consummed quantity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dirty="0">
                          <a:solidFill>
                            <a:srgbClr val="000000"/>
                          </a:solidFill>
                          <a:effectLst/>
                          <a:latin typeface="Calibri" panose="020F0502020204030204" pitchFamily="34" charset="0"/>
                        </a:rPr>
                        <a:t>2 971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3 017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3 046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2 869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3 061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2 881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2 974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2 968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2 721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1 462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27 971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836916664"/>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141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172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172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141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147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178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221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184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178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1 534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933254018"/>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34413835"/>
                  </a:ext>
                </a:extLst>
              </a:tr>
              <a:tr h="72000">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111171131"/>
                  </a:ext>
                </a:extLst>
              </a:tr>
              <a:tr h="180000">
                <a:tc rowSpan="3">
                  <a:txBody>
                    <a:bodyPr/>
                    <a:lstStyle/>
                    <a:p>
                      <a:pPr algn="ctr" fontAlgn="ctr"/>
                      <a:r>
                        <a:rPr lang="fr-FR" sz="900" b="0" i="0" u="none" strike="noStrike" dirty="0">
                          <a:solidFill>
                            <a:srgbClr val="FFFFFF"/>
                          </a:solidFill>
                          <a:effectLst/>
                          <a:latin typeface="Calibri" panose="020F0502020204030204" pitchFamily="34" charset="0"/>
                        </a:rPr>
                        <a:t> TURKEY</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2 064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1 789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2 086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2 031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1 607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2 151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1 600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1 567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2 221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2 111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2 286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dirty="0">
                          <a:solidFill>
                            <a:srgbClr val="000000"/>
                          </a:solidFill>
                          <a:effectLst/>
                          <a:latin typeface="Calibri" panose="020F0502020204030204" pitchFamily="34" charset="0"/>
                        </a:rPr>
                        <a:t>1 328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22 843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220130506"/>
                  </a:ext>
                </a:extLst>
              </a:tr>
              <a:tr h="180000">
                <a:tc vMerge="1">
                  <a:txBody>
                    <a:bodyPr/>
                    <a:lstStyle/>
                    <a:p>
                      <a:endParaRPr lang="fr-FR"/>
                    </a:p>
                  </a:txBody>
                  <a:tcPr/>
                </a:tc>
                <a:tc>
                  <a:txBody>
                    <a:bodyPr/>
                    <a:lstStyle/>
                    <a:p>
                      <a:pPr algn="l" fontAlgn="ctr"/>
                      <a:r>
                        <a:rPr lang="fr-FR" sz="900" b="0" i="0" u="none" strike="noStrike" dirty="0">
                          <a:solidFill>
                            <a:srgbClr val="000000"/>
                          </a:solidFill>
                          <a:effectLst/>
                          <a:latin typeface="Calibri" panose="020F0502020204030204" pitchFamily="34" charset="0"/>
                        </a:rPr>
                        <a:t>Hegded quantity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dirty="0">
                          <a:solidFill>
                            <a:srgbClr val="000000"/>
                          </a:solidFill>
                          <a:effectLst/>
                          <a:latin typeface="Calibri" panose="020F0502020204030204" pitchFamily="34" charset="0"/>
                        </a:rPr>
                        <a:t>113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137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137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113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118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142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177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147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142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1 226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18855843"/>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dirty="0">
                          <a:solidFill>
                            <a:srgbClr val="000000"/>
                          </a:solidFill>
                          <a:effectLst/>
                          <a:latin typeface="Calibri" panose="020F0502020204030204" pitchFamily="34" charset="0"/>
                        </a:rPr>
                        <a:t>8%</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11%</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9%</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66938363"/>
                  </a:ext>
                </a:extLst>
              </a:tr>
              <a:tr h="72000">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770685906"/>
                  </a:ext>
                </a:extLst>
              </a:tr>
              <a:tr h="180000">
                <a:tc rowSpan="3">
                  <a:txBody>
                    <a:bodyPr/>
                    <a:lstStyle/>
                    <a:p>
                      <a:pPr algn="ctr" fontAlgn="ctr"/>
                      <a:r>
                        <a:rPr lang="fr-FR" sz="900" b="0" i="0" u="none" strike="noStrike">
                          <a:solidFill>
                            <a:srgbClr val="FFFFFF"/>
                          </a:solidFill>
                          <a:effectLst/>
                          <a:latin typeface="Calibri" panose="020F0502020204030204" pitchFamily="34" charset="0"/>
                        </a:rPr>
                        <a:t>POLAND</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945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1 017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1 325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1 178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1 216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876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1 351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1 268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1 280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1 389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1 140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12 985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61027702"/>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67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81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81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67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70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105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84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727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759256821"/>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dirty="0">
                          <a:solidFill>
                            <a:srgbClr val="000000"/>
                          </a:solidFill>
                          <a:effectLst/>
                          <a:latin typeface="Calibri" panose="020F0502020204030204" pitchFamily="34" charset="0"/>
                        </a:rPr>
                        <a:t>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35635458"/>
                  </a:ext>
                </a:extLst>
              </a:tr>
              <a:tr h="72000">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531832505"/>
                  </a:ext>
                </a:extLst>
              </a:tr>
              <a:tr h="180000">
                <a:tc rowSpan="3">
                  <a:txBody>
                    <a:bodyPr/>
                    <a:lstStyle/>
                    <a:p>
                      <a:pPr algn="ctr" fontAlgn="ctr"/>
                      <a:r>
                        <a:rPr lang="fr-FR" sz="900" b="0" i="0" u="none" strike="noStrike">
                          <a:solidFill>
                            <a:srgbClr val="FFFFFF"/>
                          </a:solidFill>
                          <a:effectLst/>
                          <a:latin typeface="Calibri" panose="020F0502020204030204" pitchFamily="34" charset="0"/>
                        </a:rPr>
                        <a:t>SPAIN</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738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535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698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444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698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732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628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603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603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6 528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457146835"/>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32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39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39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352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917954022"/>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16%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38960343"/>
                  </a:ext>
                </a:extLst>
              </a:tr>
              <a:tr h="72000">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595959"/>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345913878"/>
                  </a:ext>
                </a:extLst>
              </a:tr>
              <a:tr h="180000">
                <a:tc rowSpan="3">
                  <a:txBody>
                    <a:bodyPr/>
                    <a:lstStyle/>
                    <a:p>
                      <a:pPr algn="ctr" fontAlgn="ctr"/>
                      <a:r>
                        <a:rPr lang="fr-FR" sz="900" b="0" i="0" u="none" strike="noStrike">
                          <a:solidFill>
                            <a:srgbClr val="FFFFFF"/>
                          </a:solidFill>
                          <a:effectLst/>
                          <a:latin typeface="Calibri" panose="020F0502020204030204" pitchFamily="34" charset="0"/>
                        </a:rPr>
                        <a:t> MALAYSIA</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520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777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578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438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586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591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dirty="0">
                          <a:solidFill>
                            <a:srgbClr val="000000"/>
                          </a:solidFill>
                          <a:effectLst/>
                          <a:latin typeface="Calibri" panose="020F0502020204030204" pitchFamily="34" charset="0"/>
                        </a:rPr>
                        <a:t>298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6 729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014893628"/>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33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40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40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35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52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42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361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358916101"/>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595959"/>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397978529"/>
                  </a:ext>
                </a:extLst>
              </a:tr>
              <a:tr h="72000">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1" i="1"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1" i="1"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629785549"/>
                  </a:ext>
                </a:extLst>
              </a:tr>
              <a:tr h="180000">
                <a:tc rowSpan="3">
                  <a:txBody>
                    <a:bodyPr/>
                    <a:lstStyle/>
                    <a:p>
                      <a:pPr algn="ctr" fontAlgn="ctr"/>
                      <a:r>
                        <a:rPr lang="fr-FR" sz="900" b="0" i="0" u="none" strike="noStrike">
                          <a:solidFill>
                            <a:srgbClr val="FFFFFF"/>
                          </a:solidFill>
                          <a:effectLst/>
                          <a:latin typeface="Calibri" panose="020F0502020204030204" pitchFamily="34" charset="0"/>
                        </a:rPr>
                        <a:t>BRAZIL</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D0D0D"/>
                    </a:solidFill>
                  </a:tcPr>
                </a:tc>
                <a:tc>
                  <a:txBody>
                    <a:bodyPr/>
                    <a:lstStyle/>
                    <a:p>
                      <a:pPr algn="l" fontAlgn="ctr"/>
                      <a:r>
                        <a:rPr lang="fr-FR" sz="900" b="0"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614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241</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249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293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326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288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307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323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319</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257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dirty="0">
                          <a:solidFill>
                            <a:srgbClr val="000000"/>
                          </a:solidFill>
                          <a:effectLst/>
                          <a:latin typeface="Calibri" panose="020F0502020204030204" pitchFamily="34" charset="0"/>
                        </a:rPr>
                        <a:t>257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3 730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892110352"/>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0" i="0" u="none" strike="noStrike" dirty="0">
                          <a:solidFill>
                            <a:srgbClr val="000000"/>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978866347"/>
                  </a:ext>
                </a:extLst>
              </a:tr>
              <a:tr h="180000">
                <a:tc vMerge="1">
                  <a:txBody>
                    <a:bodyPr/>
                    <a:lstStyle/>
                    <a:p>
                      <a:endParaRPr lang="fr-FR"/>
                    </a:p>
                  </a:txBody>
                  <a:tcPr/>
                </a:tc>
                <a:tc>
                  <a:txBody>
                    <a:bodyPr/>
                    <a:lstStyle/>
                    <a:p>
                      <a:pPr algn="l" fontAlgn="ctr"/>
                      <a:r>
                        <a:rPr lang="fr-FR" sz="900" b="0" i="0" u="none" strike="noStrike">
                          <a:solidFill>
                            <a:srgbClr val="000000"/>
                          </a:solidFill>
                          <a:effectLst/>
                          <a:latin typeface="Calibri" panose="020F0502020204030204" pitchFamily="34" charset="0"/>
                        </a:rPr>
                        <a:t>Hedge ratio</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42883887"/>
                  </a:ext>
                </a:extLst>
              </a:tr>
              <a:tr h="72000">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l" fontAlgn="b"/>
                      <a:r>
                        <a:rPr lang="fr-FR" sz="100" b="0" i="0" u="none" strike="noStrike">
                          <a:solidFill>
                            <a:srgbClr val="000000"/>
                          </a:solidFill>
                          <a:effectLst/>
                          <a:latin typeface="Calibri" panose="020F0502020204030204" pitchFamily="34" charset="0"/>
                        </a:rPr>
                        <a:t> </a:t>
                      </a:r>
                    </a:p>
                  </a:txBody>
                  <a:tcPr marL="3240" marR="3240" marT="3240" marB="0" anchor="b">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endParaRPr lang="fr-FR" sz="100" b="0" i="0" u="none" strike="noStrike">
                        <a:solidFill>
                          <a:srgbClr val="000000"/>
                        </a:solidFill>
                        <a:effectLst/>
                        <a:latin typeface="Calibri" panose="020F0502020204030204" pitchFamily="34" charset="0"/>
                      </a:endParaRP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100" b="0" i="0" u="none" strike="noStrike">
                          <a:solidFill>
                            <a:srgbClr val="000000"/>
                          </a:solidFill>
                          <a:effectLst/>
                          <a:latin typeface="Calibri" panose="020F0502020204030204" pitchFamily="34" charset="0"/>
                        </a:rPr>
                        <a:t> </a:t>
                      </a:r>
                    </a:p>
                  </a:txBody>
                  <a:tcPr marL="3240" marR="3240" marT="3240" marB="0" anchor="ctr">
                    <a:lnL>
                      <a:noFill/>
                    </a:lnL>
                    <a:lnR>
                      <a:noFill/>
                    </a:lnR>
                    <a:lnT>
                      <a:noFill/>
                    </a:lnT>
                    <a:lnB>
                      <a:noFill/>
                    </a:lnB>
                    <a:solidFill>
                      <a:srgbClr val="FFFFFF"/>
                    </a:solidFill>
                  </a:tcPr>
                </a:tc>
                <a:tc>
                  <a:txBody>
                    <a:bodyPr/>
                    <a:lstStyle/>
                    <a:p>
                      <a:pPr algn="ctr" fontAlgn="b"/>
                      <a:r>
                        <a:rPr lang="fr-FR" sz="100" b="0" i="0" u="none" strike="noStrike" dirty="0">
                          <a:solidFill>
                            <a:srgbClr val="000000"/>
                          </a:solidFill>
                          <a:effectLst/>
                          <a:latin typeface="Calibri" panose="020F0502020204030204" pitchFamily="34" charset="0"/>
                        </a:rPr>
                        <a:t> </a:t>
                      </a:r>
                    </a:p>
                  </a:txBody>
                  <a:tcPr marL="3240" marR="3240" marT="3240" marB="0" anchor="ctr">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156382852"/>
                  </a:ext>
                </a:extLst>
              </a:tr>
              <a:tr h="180000">
                <a:tc rowSpan="3">
                  <a:txBody>
                    <a:bodyPr/>
                    <a:lstStyle/>
                    <a:p>
                      <a:pPr algn="ctr" fontAlgn="ctr"/>
                      <a:r>
                        <a:rPr lang="fr-FR" sz="900" b="1" i="0" u="none" strike="noStrike" dirty="0">
                          <a:solidFill>
                            <a:srgbClr val="FFFFFF"/>
                          </a:solidFill>
                          <a:effectLst/>
                          <a:latin typeface="Calibri" panose="020F0502020204030204" pitchFamily="34" charset="0"/>
                        </a:rPr>
                        <a:t>TOTAL GROUP</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D0D0D"/>
                    </a:solidFill>
                  </a:tcPr>
                </a:tc>
                <a:tc>
                  <a:txBody>
                    <a:bodyPr/>
                    <a:lstStyle/>
                    <a:p>
                      <a:pPr algn="l" fontAlgn="ctr"/>
                      <a:r>
                        <a:rPr lang="fr-FR" sz="900" b="1" i="0" u="none" strike="noStrike">
                          <a:solidFill>
                            <a:srgbClr val="000000"/>
                          </a:solidFill>
                          <a:effectLst/>
                          <a:latin typeface="Calibri" panose="020F0502020204030204" pitchFamily="34" charset="0"/>
                        </a:rPr>
                        <a:t>Consummed quantity</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7 852</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0" u="none" strike="noStrike" dirty="0">
                          <a:solidFill>
                            <a:srgbClr val="000000"/>
                          </a:solidFill>
                          <a:effectLst/>
                          <a:latin typeface="Calibri" panose="020F0502020204030204" pitchFamily="34" charset="0"/>
                        </a:rPr>
                        <a:t>7 377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b"/>
                      <a:r>
                        <a:rPr lang="fr-FR" sz="900" b="1" i="0" u="none" strike="noStrike">
                          <a:solidFill>
                            <a:srgbClr val="000000"/>
                          </a:solidFill>
                          <a:effectLst/>
                          <a:latin typeface="Calibri" panose="020F0502020204030204" pitchFamily="34" charset="0"/>
                        </a:rPr>
                        <a:t>7 990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7 393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7 346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7 520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7 445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6 975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7 733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6 408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1" i="0" u="none" strike="noStrike">
                          <a:solidFill>
                            <a:srgbClr val="000000"/>
                          </a:solidFill>
                          <a:effectLst/>
                          <a:latin typeface="Calibri" panose="020F0502020204030204" pitchFamily="34" charset="0"/>
                        </a:rPr>
                        <a:t>4 864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1" i="0" u="none" strike="noStrike" dirty="0">
                          <a:solidFill>
                            <a:srgbClr val="000000"/>
                          </a:solidFill>
                          <a:effectLst/>
                          <a:latin typeface="Calibri" panose="020F0502020204030204" pitchFamily="34" charset="0"/>
                        </a:rPr>
                        <a:t>1 883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9D9D9"/>
                    </a:solidFill>
                  </a:tcPr>
                </a:tc>
                <a:tc>
                  <a:txBody>
                    <a:bodyPr/>
                    <a:lstStyle/>
                    <a:p>
                      <a:pPr algn="ctr"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dirty="0">
                          <a:solidFill>
                            <a:srgbClr val="000000"/>
                          </a:solidFill>
                          <a:effectLst/>
                          <a:latin typeface="Calibri" panose="020F0502020204030204" pitchFamily="34" charset="0"/>
                        </a:rPr>
                        <a:t>80 785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9453476"/>
                  </a:ext>
                </a:extLst>
              </a:tr>
              <a:tr h="180000">
                <a:tc vMerge="1">
                  <a:txBody>
                    <a:bodyPr/>
                    <a:lstStyle/>
                    <a:p>
                      <a:endParaRPr lang="fr-FR"/>
                    </a:p>
                  </a:txBody>
                  <a:tcPr/>
                </a:tc>
                <a:tc>
                  <a:txBody>
                    <a:bodyPr/>
                    <a:lstStyle/>
                    <a:p>
                      <a:pPr algn="l" fontAlgn="ctr"/>
                      <a:r>
                        <a:rPr lang="fr-FR" sz="900" b="1" i="0" u="none" strike="noStrike">
                          <a:solidFill>
                            <a:srgbClr val="000000"/>
                          </a:solidFill>
                          <a:effectLst/>
                          <a:latin typeface="Calibri" panose="020F0502020204030204" pitchFamily="34" charset="0"/>
                        </a:rPr>
                        <a:t>Hegded quantity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1" i="0" u="none" strike="noStrike">
                          <a:solidFill>
                            <a:srgbClr val="000000"/>
                          </a:solidFill>
                          <a:effectLst/>
                          <a:latin typeface="Calibri" panose="020F0502020204030204" pitchFamily="34" charset="0"/>
                        </a:rPr>
                        <a:t>386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470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470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386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403</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487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605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504</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487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1" i="0"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tc>
                  <a:txBody>
                    <a:bodyPr/>
                    <a:lstStyle/>
                    <a:p>
                      <a:pPr algn="ctr" fontAlgn="b"/>
                      <a:r>
                        <a:rPr lang="fr-FR" sz="900" b="0" i="0" u="none" strike="noStrike">
                          <a:solidFill>
                            <a:srgbClr val="000000"/>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1" i="0" u="none" strike="noStrike" dirty="0">
                          <a:solidFill>
                            <a:srgbClr val="000000"/>
                          </a:solidFill>
                          <a:effectLst/>
                          <a:latin typeface="Calibri" panose="020F0502020204030204" pitchFamily="34" charset="0"/>
                        </a:rPr>
                        <a:t>4 200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32755301"/>
                  </a:ext>
                </a:extLst>
              </a:tr>
              <a:tr h="180000">
                <a:tc vMerge="1">
                  <a:txBody>
                    <a:bodyPr/>
                    <a:lstStyle/>
                    <a:p>
                      <a:endParaRPr lang="fr-FR"/>
                    </a:p>
                  </a:txBody>
                  <a:tcPr/>
                </a:tc>
                <a:tc>
                  <a:txBody>
                    <a:bodyPr/>
                    <a:lstStyle/>
                    <a:p>
                      <a:pPr algn="l" fontAlgn="ctr"/>
                      <a:r>
                        <a:rPr lang="fr-FR" sz="900" b="1" i="0" u="none" strike="noStrike" dirty="0">
                          <a:solidFill>
                            <a:srgbClr val="000000"/>
                          </a:solidFill>
                          <a:effectLst/>
                          <a:latin typeface="Calibri" panose="020F0502020204030204" pitchFamily="34" charset="0"/>
                        </a:rPr>
                        <a:t>Hedge ratio</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A6A6A6"/>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8%</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7%</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6%</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1" i="1" u="none" strike="noStrike" dirty="0">
                          <a:solidFill>
                            <a:srgbClr val="000000"/>
                          </a:solidFill>
                          <a:effectLst/>
                          <a:latin typeface="Calibri" panose="020F0502020204030204" pitchFamily="34" charset="0"/>
                        </a:rPr>
                        <a:t>0%</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tc>
                  <a:txBody>
                    <a:bodyPr/>
                    <a:lstStyle/>
                    <a:p>
                      <a:pPr algn="ctr" fontAlgn="b"/>
                      <a:r>
                        <a:rPr lang="fr-FR" sz="900" b="0" i="0" u="none" strike="noStrike" dirty="0">
                          <a:solidFill>
                            <a:srgbClr val="000000"/>
                          </a:solidFill>
                          <a:effectLst/>
                          <a:latin typeface="Calibri" panose="020F0502020204030204" pitchFamily="34" charset="0"/>
                        </a:rPr>
                        <a:t> </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fontAlgn="b"/>
                      <a:r>
                        <a:rPr lang="fr-FR" sz="900" b="1" i="1" u="none" strike="noStrike" dirty="0">
                          <a:solidFill>
                            <a:srgbClr val="000000"/>
                          </a:solidFill>
                          <a:effectLst/>
                          <a:latin typeface="Calibri" panose="020F0502020204030204" pitchFamily="34" charset="0"/>
                        </a:rPr>
                        <a:t>5%</a:t>
                      </a:r>
                    </a:p>
                  </a:txBody>
                  <a:tcPr marL="3240" marR="3240" marT="324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8CBAD"/>
                    </a:solidFill>
                  </a:tcPr>
                </a:tc>
                <a:extLst>
                  <a:ext uri="{0D108BD9-81ED-4DB2-BD59-A6C34878D82A}">
                    <a16:rowId xmlns:a16="http://schemas.microsoft.com/office/drawing/2014/main" val="3115835459"/>
                  </a:ext>
                </a:extLst>
              </a:tr>
            </a:tbl>
          </a:graphicData>
        </a:graphic>
      </p:graphicFrame>
    </p:spTree>
    <p:extLst>
      <p:ext uri="{BB962C8B-B14F-4D97-AF65-F5344CB8AC3E}">
        <p14:creationId xmlns:p14="http://schemas.microsoft.com/office/powerpoint/2010/main" val="217557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9" name="ZoneTexte 8">
            <a:extLst>
              <a:ext uri="{FF2B5EF4-FFF2-40B4-BE49-F238E27FC236}">
                <a16:creationId xmlns:a16="http://schemas.microsoft.com/office/drawing/2014/main" id="{47D17D5A-9BB4-48F9-9C35-BF9562E689F1}"/>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8AEAF6BE-1112-4D58-A061-E48E74375822}"/>
              </a:ext>
            </a:extLst>
          </p:cNvPr>
          <p:cNvPicPr>
            <a:picLocks noChangeAspect="1"/>
          </p:cNvPicPr>
          <p:nvPr/>
        </p:nvPicPr>
        <p:blipFill>
          <a:blip r:embed="rId2"/>
          <a:stretch>
            <a:fillRect/>
          </a:stretch>
        </p:blipFill>
        <p:spPr>
          <a:xfrm>
            <a:off x="731188" y="1286266"/>
            <a:ext cx="7681626" cy="5023539"/>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Russian subsidiary - 2022</a:t>
            </a:r>
          </a:p>
        </p:txBody>
      </p:sp>
      <p:pic>
        <p:nvPicPr>
          <p:cNvPr id="5" name="Image 4">
            <a:extLst>
              <a:ext uri="{FF2B5EF4-FFF2-40B4-BE49-F238E27FC236}">
                <a16:creationId xmlns:a16="http://schemas.microsoft.com/office/drawing/2014/main" id="{C3390684-538D-4035-A8DE-9950CF229FBC}"/>
              </a:ext>
            </a:extLst>
          </p:cNvPr>
          <p:cNvPicPr>
            <a:picLocks noChangeAspect="1"/>
          </p:cNvPicPr>
          <p:nvPr/>
        </p:nvPicPr>
        <p:blipFill>
          <a:blip r:embed="rId2"/>
          <a:stretch>
            <a:fillRect/>
          </a:stretch>
        </p:blipFill>
        <p:spPr>
          <a:xfrm>
            <a:off x="1735921" y="1499839"/>
            <a:ext cx="5672154" cy="4471192"/>
          </a:xfrm>
          <a:prstGeom prst="rect">
            <a:avLst/>
          </a:prstGeom>
        </p:spPr>
      </p:pic>
    </p:spTree>
    <p:extLst>
      <p:ext uri="{BB962C8B-B14F-4D97-AF65-F5344CB8AC3E}">
        <p14:creationId xmlns:p14="http://schemas.microsoft.com/office/powerpoint/2010/main" val="2541419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Turkish subsidiary - Synthesis</a:t>
            </a:r>
          </a:p>
        </p:txBody>
      </p:sp>
      <p:sp>
        <p:nvSpPr>
          <p:cNvPr id="6" name="ZoneTexte 5">
            <a:extLst>
              <a:ext uri="{FF2B5EF4-FFF2-40B4-BE49-F238E27FC236}">
                <a16:creationId xmlns:a16="http://schemas.microsoft.com/office/drawing/2014/main" id="{38978136-FD87-4DCB-B22C-DE8796008846}"/>
              </a:ext>
            </a:extLst>
          </p:cNvPr>
          <p:cNvSpPr txBox="1"/>
          <p:nvPr/>
        </p:nvSpPr>
        <p:spPr>
          <a:xfrm>
            <a:off x="0" y="6581001"/>
            <a:ext cx="3583097" cy="276999"/>
          </a:xfrm>
          <a:prstGeom prst="rect">
            <a:avLst/>
          </a:prstGeom>
          <a:noFill/>
        </p:spPr>
        <p:txBody>
          <a:bodyPr wrap="none" rtlCol="0">
            <a:spAutoFit/>
          </a:bodyPr>
          <a:lstStyle/>
          <a:p>
            <a:r>
              <a:rPr lang="en-US" sz="1200" dirty="0">
                <a:latin typeface="Calibri" panose="020F0502020204030204" pitchFamily="34" charset="0"/>
                <a:cs typeface="Calibri" panose="020F0502020204030204" pitchFamily="34" charset="0"/>
              </a:rPr>
              <a:t>Conversion rate from Brent barrels to MT (2022) : </a:t>
            </a:r>
            <a:r>
              <a:rPr lang="en-US" sz="1200" b="1" dirty="0">
                <a:latin typeface="Calibri" panose="020F0502020204030204" pitchFamily="34" charset="0"/>
                <a:cs typeface="Calibri" panose="020F0502020204030204" pitchFamily="34" charset="0"/>
              </a:rPr>
              <a:t>7.14</a:t>
            </a:r>
          </a:p>
        </p:txBody>
      </p:sp>
      <p:pic>
        <p:nvPicPr>
          <p:cNvPr id="7" name="Image 6">
            <a:extLst>
              <a:ext uri="{FF2B5EF4-FFF2-40B4-BE49-F238E27FC236}">
                <a16:creationId xmlns:a16="http://schemas.microsoft.com/office/drawing/2014/main" id="{A8DB55F1-71A4-4821-9553-FBB5DED1B044}"/>
              </a:ext>
            </a:extLst>
          </p:cNvPr>
          <p:cNvPicPr>
            <a:picLocks noChangeAspect="1"/>
          </p:cNvPicPr>
          <p:nvPr/>
        </p:nvPicPr>
        <p:blipFill>
          <a:blip r:embed="rId2"/>
          <a:stretch>
            <a:fillRect/>
          </a:stretch>
        </p:blipFill>
        <p:spPr>
          <a:xfrm>
            <a:off x="734236" y="1280160"/>
            <a:ext cx="7675528" cy="5023539"/>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Turkish subsidiary - 2022</a:t>
            </a:r>
          </a:p>
        </p:txBody>
      </p:sp>
      <p:pic>
        <p:nvPicPr>
          <p:cNvPr id="5" name="Image 4">
            <a:extLst>
              <a:ext uri="{FF2B5EF4-FFF2-40B4-BE49-F238E27FC236}">
                <a16:creationId xmlns:a16="http://schemas.microsoft.com/office/drawing/2014/main" id="{44412568-DDB4-43F6-B6A8-F0219858CC92}"/>
              </a:ext>
            </a:extLst>
          </p:cNvPr>
          <p:cNvPicPr>
            <a:picLocks noChangeAspect="1"/>
          </p:cNvPicPr>
          <p:nvPr/>
        </p:nvPicPr>
        <p:blipFill>
          <a:blip r:embed="rId2"/>
          <a:stretch>
            <a:fillRect/>
          </a:stretch>
        </p:blipFill>
        <p:spPr>
          <a:xfrm>
            <a:off x="1703429" y="1499839"/>
            <a:ext cx="5737133" cy="4471193"/>
          </a:xfrm>
          <a:prstGeom prst="rect">
            <a:avLst/>
          </a:prstGeom>
        </p:spPr>
      </p:pic>
    </p:spTree>
    <p:extLst>
      <p:ext uri="{BB962C8B-B14F-4D97-AF65-F5344CB8AC3E}">
        <p14:creationId xmlns:p14="http://schemas.microsoft.com/office/powerpoint/2010/main" val="261068963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15204</TotalTime>
  <Words>2084</Words>
  <Application>Microsoft Office PowerPoint</Application>
  <PresentationFormat>Affichage à l'écran (4:3)</PresentationFormat>
  <Paragraphs>1004</Paragraphs>
  <Slides>29</Slides>
  <Notes>4</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29</vt:i4>
      </vt:variant>
    </vt:vector>
  </HeadingPairs>
  <TitlesOfParts>
    <vt:vector size="36" baseType="lpstr">
      <vt:lpstr>Arial</vt:lpstr>
      <vt:lpstr>Calibri</vt:lpstr>
      <vt:lpstr>News Gothic MT</vt:lpstr>
      <vt:lpstr>Verdana</vt:lpstr>
      <vt:lpstr>Wingdings</vt:lpstr>
      <vt:lpstr>Inspiration</vt:lpstr>
      <vt:lpstr>1_Inspiration</vt:lpstr>
      <vt:lpstr> Global Hedge Position</vt:lpstr>
      <vt:lpstr>Contents</vt:lpstr>
      <vt:lpstr> </vt:lpstr>
      <vt:lpstr> </vt:lpstr>
      <vt:lpstr> </vt:lpstr>
      <vt:lpstr>Bitumen/RUB - Synthesis</vt:lpstr>
      <vt:lpstr>Russian subsidiary - 2022</vt:lpstr>
      <vt:lpstr>Turkish subsidiary - Synthesis</vt:lpstr>
      <vt:lpstr>Turkish subsidiary - 2022</vt:lpstr>
      <vt:lpstr>Polish subsidiary - Synthesis</vt:lpstr>
      <vt:lpstr>Polish subsidiary - 2022</vt:lpstr>
      <vt:lpstr>Spanish subsidiary - Synthesis</vt:lpstr>
      <vt:lpstr>Spanish subsidiary - 2022</vt:lpstr>
      <vt:lpstr>Malaysian subsidiary - Synthesis</vt:lpstr>
      <vt:lpstr>Malaysian subsidiary - 2022</vt:lpstr>
      <vt:lpstr>Bitumen/BRL - Synthesis</vt:lpstr>
      <vt:lpstr>Présentation PowerPoint</vt:lpstr>
      <vt:lpstr>Historical Purchase Prices</vt:lpstr>
      <vt:lpstr>Historical prices: Brent</vt:lpstr>
      <vt:lpstr>Historical prices: FO vs BRENT</vt:lpstr>
      <vt:lpstr>Annexes</vt:lpstr>
      <vt:lpstr>Turkish subsidiary - 2021</vt:lpstr>
      <vt:lpstr>Polish subsidiary - 2021</vt:lpstr>
      <vt:lpstr>Spanish subsidiary - 2021</vt:lpstr>
      <vt:lpstr>Malaysian subsidiary - 2021</vt:lpstr>
      <vt:lpstr>Russian subsidiary - 2021</vt:lpstr>
      <vt:lpstr>Historical prices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1420</cp:revision>
  <cp:lastPrinted>2019-02-12T13:53:47Z</cp:lastPrinted>
  <dcterms:created xsi:type="dcterms:W3CDTF">2010-04-23T15:09:35Z</dcterms:created>
  <dcterms:modified xsi:type="dcterms:W3CDTF">2022-03-23T12:59:28Z</dcterms:modified>
</cp:coreProperties>
</file>