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2"/>
  </p:notesMasterIdLst>
  <p:sldIdLst>
    <p:sldId id="256" r:id="rId3"/>
    <p:sldId id="466" r:id="rId4"/>
    <p:sldId id="476" r:id="rId5"/>
    <p:sldId id="555" r:id="rId6"/>
    <p:sldId id="561" r:id="rId7"/>
    <p:sldId id="523" r:id="rId8"/>
    <p:sldId id="562" r:id="rId9"/>
    <p:sldId id="525" r:id="rId10"/>
    <p:sldId id="557" r:id="rId11"/>
    <p:sldId id="524" r:id="rId12"/>
    <p:sldId id="558" r:id="rId13"/>
    <p:sldId id="526" r:id="rId14"/>
    <p:sldId id="559" r:id="rId15"/>
    <p:sldId id="534" r:id="rId16"/>
    <p:sldId id="560" r:id="rId17"/>
    <p:sldId id="533" r:id="rId18"/>
    <p:sldId id="549" r:id="rId19"/>
    <p:sldId id="548" r:id="rId20"/>
    <p:sldId id="539" r:id="rId21"/>
    <p:sldId id="554" r:id="rId22"/>
    <p:sldId id="552" r:id="rId23"/>
    <p:sldId id="564" r:id="rId24"/>
    <p:sldId id="565" r:id="rId25"/>
    <p:sldId id="566" r:id="rId26"/>
    <p:sldId id="567" r:id="rId27"/>
    <p:sldId id="563" r:id="rId28"/>
    <p:sldId id="520" r:id="rId29"/>
    <p:sldId id="409" r:id="rId30"/>
    <p:sldId id="410"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EE8012"/>
    <a:srgbClr val="00CC66"/>
    <a:srgbClr val="FF0000"/>
    <a:srgbClr val="BD8803"/>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6374" autoAdjust="0"/>
  </p:normalViewPr>
  <p:slideViewPr>
    <p:cSldViewPr snapToGrid="0">
      <p:cViewPr varScale="1">
        <p:scale>
          <a:sx n="107" d="100"/>
          <a:sy n="107" d="100"/>
        </p:scale>
        <p:origin x="1614"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9302" cy="496427"/>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4790" y="1"/>
            <a:ext cx="2949302" cy="496427"/>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D7E6CC61-8B47-4913-A23D-9C7D41B34782}" type="datetimeFigureOut">
              <a:rPr lang="fr-FR"/>
              <a:pPr>
                <a:defRPr/>
              </a:pPr>
              <a:t>26/04/2022</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78735" y="4720684"/>
            <a:ext cx="5448143" cy="4472471"/>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1369"/>
            <a:ext cx="2949302" cy="496427"/>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4790" y="9441369"/>
            <a:ext cx="2949302" cy="496427"/>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3</a:t>
            </a:fld>
            <a:endParaRPr lang="fr-FR" dirty="0"/>
          </a:p>
        </p:txBody>
      </p:sp>
    </p:spTree>
    <p:extLst>
      <p:ext uri="{BB962C8B-B14F-4D97-AF65-F5344CB8AC3E}">
        <p14:creationId xmlns:p14="http://schemas.microsoft.com/office/powerpoint/2010/main" val="133827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4</a:t>
            </a:fld>
            <a:endParaRPr lang="fr-FR" dirty="0"/>
          </a:p>
        </p:txBody>
      </p:sp>
    </p:spTree>
    <p:extLst>
      <p:ext uri="{BB962C8B-B14F-4D97-AF65-F5344CB8AC3E}">
        <p14:creationId xmlns:p14="http://schemas.microsoft.com/office/powerpoint/2010/main" val="3262190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5</a:t>
            </a:fld>
            <a:endParaRPr lang="fr-FR" dirty="0"/>
          </a:p>
        </p:txBody>
      </p:sp>
    </p:spTree>
    <p:extLst>
      <p:ext uri="{BB962C8B-B14F-4D97-AF65-F5344CB8AC3E}">
        <p14:creationId xmlns:p14="http://schemas.microsoft.com/office/powerpoint/2010/main" val="418841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a:defRPr/>
            </a:pPr>
            <a:fld id="{801D8B6E-8953-46C1-A2E6-E95F79C90842}" type="slidenum">
              <a:rPr lang="fr-FR" smtClean="0"/>
              <a:pPr>
                <a:defRPr/>
              </a:pPr>
              <a:t>19</a:t>
            </a:fld>
            <a:endParaRPr lang="fr-FR" dirty="0"/>
          </a:p>
        </p:txBody>
      </p:sp>
    </p:spTree>
    <p:extLst>
      <p:ext uri="{BB962C8B-B14F-4D97-AF65-F5344CB8AC3E}">
        <p14:creationId xmlns:p14="http://schemas.microsoft.com/office/powerpoint/2010/main" val="3662819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4/26/2022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4/26/2022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4/26/2022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4/26/2022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4/26/2022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4/26/2022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4/26/2022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4/26/2022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4/26/2022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4/26/2022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4/26/2022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4/26/2022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4/26/2022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4/26/2022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4/26/2022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4/26/2022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4/26/2022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4/26/2022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4/26/2022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8040"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31/03/2022</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Polish subsidiary - Synthesis</a:t>
            </a:r>
          </a:p>
        </p:txBody>
      </p:sp>
      <p:sp>
        <p:nvSpPr>
          <p:cNvPr id="6" name="ZoneTexte 5">
            <a:extLst>
              <a:ext uri="{FF2B5EF4-FFF2-40B4-BE49-F238E27FC236}">
                <a16:creationId xmlns:a16="http://schemas.microsoft.com/office/drawing/2014/main" id="{E3B1CAF2-66A8-4D86-9EBC-E5ABF2DECB2C}"/>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(2022)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60A064AF-40D4-4A2C-9E5C-13E6AD558754}"/>
              </a:ext>
            </a:extLst>
          </p:cNvPr>
          <p:cNvPicPr>
            <a:picLocks noChangeAspect="1"/>
          </p:cNvPicPr>
          <p:nvPr/>
        </p:nvPicPr>
        <p:blipFill>
          <a:blip r:embed="rId2"/>
          <a:stretch>
            <a:fillRect/>
          </a:stretch>
        </p:blipFill>
        <p:spPr>
          <a:xfrm>
            <a:off x="734230" y="1294323"/>
            <a:ext cx="7675529" cy="5023539"/>
          </a:xfrm>
          <a:prstGeom prst="rect">
            <a:avLst/>
          </a:prstGeom>
        </p:spPr>
      </p:pic>
    </p:spTree>
    <p:extLst>
      <p:ext uri="{BB962C8B-B14F-4D97-AF65-F5344CB8AC3E}">
        <p14:creationId xmlns:p14="http://schemas.microsoft.com/office/powerpoint/2010/main" val="2065671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- 2022</a:t>
            </a:r>
          </a:p>
        </p:txBody>
      </p:sp>
      <p:pic>
        <p:nvPicPr>
          <p:cNvPr id="6" name="Image 5">
            <a:extLst>
              <a:ext uri="{FF2B5EF4-FFF2-40B4-BE49-F238E27FC236}">
                <a16:creationId xmlns:a16="http://schemas.microsoft.com/office/drawing/2014/main" id="{DBE6DC59-EECD-494F-B0D3-77CA52823A04}"/>
              </a:ext>
            </a:extLst>
          </p:cNvPr>
          <p:cNvPicPr>
            <a:picLocks noChangeAspect="1"/>
          </p:cNvPicPr>
          <p:nvPr/>
        </p:nvPicPr>
        <p:blipFill>
          <a:blip r:embed="rId2"/>
          <a:stretch>
            <a:fillRect/>
          </a:stretch>
        </p:blipFill>
        <p:spPr>
          <a:xfrm>
            <a:off x="1697481" y="1499839"/>
            <a:ext cx="5743088" cy="4469093"/>
          </a:xfrm>
          <a:prstGeom prst="rect">
            <a:avLst/>
          </a:prstGeom>
        </p:spPr>
      </p:pic>
    </p:spTree>
    <p:extLst>
      <p:ext uri="{BB962C8B-B14F-4D97-AF65-F5344CB8AC3E}">
        <p14:creationId xmlns:p14="http://schemas.microsoft.com/office/powerpoint/2010/main" val="6769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Spanish subsidiary - Synthesis</a:t>
            </a:r>
          </a:p>
        </p:txBody>
      </p:sp>
      <p:sp>
        <p:nvSpPr>
          <p:cNvPr id="7" name="ZoneTexte 6">
            <a:extLst>
              <a:ext uri="{FF2B5EF4-FFF2-40B4-BE49-F238E27FC236}">
                <a16:creationId xmlns:a16="http://schemas.microsoft.com/office/drawing/2014/main" id="{F8681D7E-E6CC-4590-9593-26693B4E5475}"/>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(2022) : </a:t>
            </a:r>
            <a:r>
              <a:rPr lang="en-US" sz="1200" b="1" dirty="0">
                <a:latin typeface="Calibri" panose="020F0502020204030204" pitchFamily="34" charset="0"/>
                <a:cs typeface="Calibri" panose="020F0502020204030204" pitchFamily="34" charset="0"/>
              </a:rPr>
              <a:t>7.14</a:t>
            </a:r>
          </a:p>
        </p:txBody>
      </p:sp>
      <p:pic>
        <p:nvPicPr>
          <p:cNvPr id="6" name="Image 5">
            <a:extLst>
              <a:ext uri="{FF2B5EF4-FFF2-40B4-BE49-F238E27FC236}">
                <a16:creationId xmlns:a16="http://schemas.microsoft.com/office/drawing/2014/main" id="{59562DE6-D303-4BBC-8FDC-5DD7E7A9866A}"/>
              </a:ext>
            </a:extLst>
          </p:cNvPr>
          <p:cNvPicPr>
            <a:picLocks noChangeAspect="1"/>
          </p:cNvPicPr>
          <p:nvPr/>
        </p:nvPicPr>
        <p:blipFill>
          <a:blip r:embed="rId2"/>
          <a:stretch>
            <a:fillRect/>
          </a:stretch>
        </p:blipFill>
        <p:spPr>
          <a:xfrm>
            <a:off x="737283" y="1294323"/>
            <a:ext cx="7669433" cy="5023539"/>
          </a:xfrm>
          <a:prstGeom prst="rect">
            <a:avLst/>
          </a:prstGeom>
        </p:spPr>
      </p:pic>
    </p:spTree>
    <p:extLst>
      <p:ext uri="{BB962C8B-B14F-4D97-AF65-F5344CB8AC3E}">
        <p14:creationId xmlns:p14="http://schemas.microsoft.com/office/powerpoint/2010/main" val="1308014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- 2022</a:t>
            </a:r>
          </a:p>
        </p:txBody>
      </p:sp>
      <p:pic>
        <p:nvPicPr>
          <p:cNvPr id="6" name="Image 5">
            <a:extLst>
              <a:ext uri="{FF2B5EF4-FFF2-40B4-BE49-F238E27FC236}">
                <a16:creationId xmlns:a16="http://schemas.microsoft.com/office/drawing/2014/main" id="{B9F11978-4D22-4AFA-AAEB-5AACE1DBBDEB}"/>
              </a:ext>
            </a:extLst>
          </p:cNvPr>
          <p:cNvPicPr>
            <a:picLocks noChangeAspect="1"/>
          </p:cNvPicPr>
          <p:nvPr/>
        </p:nvPicPr>
        <p:blipFill>
          <a:blip r:embed="rId2"/>
          <a:stretch>
            <a:fillRect/>
          </a:stretch>
        </p:blipFill>
        <p:spPr>
          <a:xfrm>
            <a:off x="1703430" y="1499841"/>
            <a:ext cx="5737132" cy="4464460"/>
          </a:xfrm>
          <a:prstGeom prst="rect">
            <a:avLst/>
          </a:prstGeom>
        </p:spPr>
      </p:pic>
    </p:spTree>
    <p:extLst>
      <p:ext uri="{BB962C8B-B14F-4D97-AF65-F5344CB8AC3E}">
        <p14:creationId xmlns:p14="http://schemas.microsoft.com/office/powerpoint/2010/main" val="155267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Malaysian subsidiary - Synthesis</a:t>
            </a:r>
          </a:p>
        </p:txBody>
      </p:sp>
      <p:sp>
        <p:nvSpPr>
          <p:cNvPr id="7" name="ZoneTexte 6">
            <a:extLst>
              <a:ext uri="{FF2B5EF4-FFF2-40B4-BE49-F238E27FC236}">
                <a16:creationId xmlns:a16="http://schemas.microsoft.com/office/drawing/2014/main" id="{4550F377-8CAD-435B-802E-F87B5ABAACA4}"/>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(2022)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1D9FECF5-3099-40B7-BE3E-399DE6F0560A}"/>
              </a:ext>
            </a:extLst>
          </p:cNvPr>
          <p:cNvPicPr>
            <a:picLocks noChangeAspect="1"/>
          </p:cNvPicPr>
          <p:nvPr/>
        </p:nvPicPr>
        <p:blipFill>
          <a:blip r:embed="rId2"/>
          <a:stretch>
            <a:fillRect/>
          </a:stretch>
        </p:blipFill>
        <p:spPr>
          <a:xfrm>
            <a:off x="734235" y="1280149"/>
            <a:ext cx="7675529" cy="5023539"/>
          </a:xfrm>
          <a:prstGeom prst="rect">
            <a:avLst/>
          </a:prstGeom>
        </p:spPr>
      </p:pic>
    </p:spTree>
    <p:extLst>
      <p:ext uri="{BB962C8B-B14F-4D97-AF65-F5344CB8AC3E}">
        <p14:creationId xmlns:p14="http://schemas.microsoft.com/office/powerpoint/2010/main" val="1165252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- 2022</a:t>
            </a:r>
          </a:p>
        </p:txBody>
      </p:sp>
      <p:pic>
        <p:nvPicPr>
          <p:cNvPr id="5" name="Image 4">
            <a:extLst>
              <a:ext uri="{FF2B5EF4-FFF2-40B4-BE49-F238E27FC236}">
                <a16:creationId xmlns:a16="http://schemas.microsoft.com/office/drawing/2014/main" id="{1CFB49E2-06D4-4655-AAE0-BACFA32DD42F}"/>
              </a:ext>
            </a:extLst>
          </p:cNvPr>
          <p:cNvPicPr>
            <a:picLocks noChangeAspect="1"/>
          </p:cNvPicPr>
          <p:nvPr/>
        </p:nvPicPr>
        <p:blipFill>
          <a:blip r:embed="rId2"/>
          <a:stretch>
            <a:fillRect/>
          </a:stretch>
        </p:blipFill>
        <p:spPr>
          <a:xfrm>
            <a:off x="1699605" y="1499840"/>
            <a:ext cx="5740965" cy="4467441"/>
          </a:xfrm>
          <a:prstGeom prst="rect">
            <a:avLst/>
          </a:prstGeom>
        </p:spPr>
      </p:pic>
    </p:spTree>
    <p:extLst>
      <p:ext uri="{BB962C8B-B14F-4D97-AF65-F5344CB8AC3E}">
        <p14:creationId xmlns:p14="http://schemas.microsoft.com/office/powerpoint/2010/main" val="188480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Bitumen/BRL - Synthesis</a:t>
            </a:r>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7" name="ZoneTexte 6">
            <a:extLst>
              <a:ext uri="{FF2B5EF4-FFF2-40B4-BE49-F238E27FC236}">
                <a16:creationId xmlns:a16="http://schemas.microsoft.com/office/drawing/2014/main" id="{0184E7BD-7421-4DF9-9BEA-E8D1397DC8F3}"/>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(2022) : </a:t>
            </a:r>
            <a:r>
              <a:rPr lang="en-US" sz="1200" b="1" dirty="0">
                <a:latin typeface="Calibri" panose="020F0502020204030204" pitchFamily="34" charset="0"/>
                <a:cs typeface="Calibri" panose="020F0502020204030204" pitchFamily="34" charset="0"/>
              </a:rPr>
              <a:t>7.14</a:t>
            </a:r>
          </a:p>
        </p:txBody>
      </p:sp>
      <p:pic>
        <p:nvPicPr>
          <p:cNvPr id="9" name="Image 8">
            <a:extLst>
              <a:ext uri="{FF2B5EF4-FFF2-40B4-BE49-F238E27FC236}">
                <a16:creationId xmlns:a16="http://schemas.microsoft.com/office/drawing/2014/main" id="{7E267102-B4A1-4C2C-A9A1-828154DEF859}"/>
              </a:ext>
            </a:extLst>
          </p:cNvPr>
          <p:cNvPicPr>
            <a:picLocks noChangeAspect="1"/>
          </p:cNvPicPr>
          <p:nvPr/>
        </p:nvPicPr>
        <p:blipFill>
          <a:blip r:embed="rId2"/>
          <a:stretch>
            <a:fillRect/>
          </a:stretch>
        </p:blipFill>
        <p:spPr>
          <a:xfrm>
            <a:off x="734527" y="1280151"/>
            <a:ext cx="7668842" cy="5023539"/>
          </a:xfrm>
          <a:prstGeom prst="rect">
            <a:avLst/>
          </a:prstGeom>
        </p:spPr>
      </p:pic>
    </p:spTree>
    <p:extLst>
      <p:ext uri="{BB962C8B-B14F-4D97-AF65-F5344CB8AC3E}">
        <p14:creationId xmlns:p14="http://schemas.microsoft.com/office/powerpoint/2010/main" val="335431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EF839BE-18C1-4203-ADD4-B169433FBFB3}"/>
              </a:ext>
            </a:extLst>
          </p:cNvPr>
          <p:cNvSpPr txBox="1"/>
          <p:nvPr/>
        </p:nvSpPr>
        <p:spPr>
          <a:xfrm>
            <a:off x="7651630" y="1069674"/>
            <a:ext cx="1492369" cy="2369880"/>
          </a:xfrm>
          <a:prstGeom prst="rect">
            <a:avLst/>
          </a:prstGeom>
          <a:noFill/>
        </p:spPr>
        <p:txBody>
          <a:bodyPr wrap="square" rtlCol="0">
            <a:spAutoFit/>
          </a:bodyPr>
          <a:lstStyle/>
          <a:p>
            <a:pPr marL="285750" indent="-285750">
              <a:buFont typeface="Wingdings" panose="05000000000000000000" pitchFamily="2" charset="2"/>
              <a:buChar char="Ø"/>
            </a:pPr>
            <a:r>
              <a:rPr lang="fr-FR" sz="1000" dirty="0"/>
              <a:t>At Cie </a:t>
            </a:r>
            <a:r>
              <a:rPr lang="fr-FR" sz="1000" dirty="0" err="1"/>
              <a:t>Level</a:t>
            </a:r>
            <a:r>
              <a:rPr lang="fr-FR" sz="1000" dirty="0"/>
              <a:t>, la corrélation Bitume et Brent est moyenne à fin mars 2022 de l’ordre de 0,75.</a:t>
            </a:r>
          </a:p>
          <a:p>
            <a:endParaRPr lang="fr-FR" sz="1000" dirty="0"/>
          </a:p>
          <a:p>
            <a:pPr marL="285750" indent="-285750">
              <a:buFont typeface="Wingdings" panose="05000000000000000000" pitchFamily="2" charset="2"/>
              <a:buChar char="Ø"/>
            </a:pPr>
            <a:r>
              <a:rPr lang="fr-FR" sz="1000" dirty="0"/>
              <a:t>On remarque que les meilleurs résultats sont obtenus avec un décalage d’1 mois.</a:t>
            </a:r>
          </a:p>
          <a:p>
            <a:endParaRPr lang="fr-FR" dirty="0"/>
          </a:p>
        </p:txBody>
      </p:sp>
      <p:sp>
        <p:nvSpPr>
          <p:cNvPr id="9" name="Title">
            <a:extLst>
              <a:ext uri="{FF2B5EF4-FFF2-40B4-BE49-F238E27FC236}">
                <a16:creationId xmlns:a16="http://schemas.microsoft.com/office/drawing/2014/main" id="{FFE8E088-7FA5-4E9E-AAB6-5531EC73DFD2}"/>
              </a:ext>
            </a:extLst>
          </p:cNvPr>
          <p:cNvSpPr txBox="1">
            <a:spLocks/>
          </p:cNvSpPr>
          <p:nvPr/>
        </p:nvSpPr>
        <p:spPr bwMode="auto">
          <a:xfrm>
            <a:off x="2097881" y="62586"/>
            <a:ext cx="4948238"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Correlation</a:t>
            </a:r>
            <a:r>
              <a:rPr lang="fr-FR" dirty="0"/>
              <a:t> </a:t>
            </a:r>
            <a:r>
              <a:rPr lang="fr-FR" dirty="0" err="1"/>
              <a:t>Analysis</a:t>
            </a:r>
            <a:endParaRPr lang="en-US" dirty="0"/>
          </a:p>
        </p:txBody>
      </p:sp>
      <p:pic>
        <p:nvPicPr>
          <p:cNvPr id="3" name="Image 2">
            <a:extLst>
              <a:ext uri="{FF2B5EF4-FFF2-40B4-BE49-F238E27FC236}">
                <a16:creationId xmlns:a16="http://schemas.microsoft.com/office/drawing/2014/main" id="{AE577FB4-9BDB-4053-92D6-3F08BFE862B9}"/>
              </a:ext>
            </a:extLst>
          </p:cNvPr>
          <p:cNvPicPr>
            <a:picLocks noChangeAspect="1"/>
          </p:cNvPicPr>
          <p:nvPr/>
        </p:nvPicPr>
        <p:blipFill>
          <a:blip r:embed="rId2"/>
          <a:stretch>
            <a:fillRect/>
          </a:stretch>
        </p:blipFill>
        <p:spPr>
          <a:xfrm>
            <a:off x="68681" y="1069674"/>
            <a:ext cx="7582949" cy="5779375"/>
          </a:xfrm>
          <a:prstGeom prst="rect">
            <a:avLst/>
          </a:prstGeom>
        </p:spPr>
      </p:pic>
    </p:spTree>
    <p:extLst>
      <p:ext uri="{BB962C8B-B14F-4D97-AF65-F5344CB8AC3E}">
        <p14:creationId xmlns:p14="http://schemas.microsoft.com/office/powerpoint/2010/main" val="3446693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Purchase</a:t>
            </a:r>
            <a:r>
              <a:rPr lang="fr-FR" dirty="0"/>
              <a:t> </a:t>
            </a:r>
            <a:r>
              <a:rPr lang="fr-FR" dirty="0" err="1"/>
              <a:t>Prices</a:t>
            </a:r>
            <a:endParaRPr lang="en-US" dirty="0"/>
          </a:p>
        </p:txBody>
      </p:sp>
      <p:pic>
        <p:nvPicPr>
          <p:cNvPr id="7" name="Image 6">
            <a:extLst>
              <a:ext uri="{FF2B5EF4-FFF2-40B4-BE49-F238E27FC236}">
                <a16:creationId xmlns:a16="http://schemas.microsoft.com/office/drawing/2014/main" id="{F990E087-3AB9-48B6-BCF3-40E586776B2B}"/>
              </a:ext>
            </a:extLst>
          </p:cNvPr>
          <p:cNvPicPr>
            <a:picLocks noChangeAspect="1"/>
          </p:cNvPicPr>
          <p:nvPr/>
        </p:nvPicPr>
        <p:blipFill>
          <a:blip r:embed="rId2"/>
          <a:stretch>
            <a:fillRect/>
          </a:stretch>
        </p:blipFill>
        <p:spPr>
          <a:xfrm>
            <a:off x="60383" y="1101264"/>
            <a:ext cx="9023228" cy="5309040"/>
          </a:xfrm>
          <a:prstGeom prst="rect">
            <a:avLst/>
          </a:prstGeom>
        </p:spPr>
      </p:pic>
    </p:spTree>
    <p:extLst>
      <p:ext uri="{BB962C8B-B14F-4D97-AF65-F5344CB8AC3E}">
        <p14:creationId xmlns:p14="http://schemas.microsoft.com/office/powerpoint/2010/main" val="1843242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Brent</a:t>
            </a:r>
            <a:endParaRPr lang="en-US" dirty="0"/>
          </a:p>
        </p:txBody>
      </p:sp>
      <p:pic>
        <p:nvPicPr>
          <p:cNvPr id="6" name="Image 5">
            <a:extLst>
              <a:ext uri="{FF2B5EF4-FFF2-40B4-BE49-F238E27FC236}">
                <a16:creationId xmlns:a16="http://schemas.microsoft.com/office/drawing/2014/main" id="{33D61671-FCC3-4906-8AD1-CF6646852FB4}"/>
              </a:ext>
            </a:extLst>
          </p:cNvPr>
          <p:cNvPicPr>
            <a:picLocks noChangeAspect="1"/>
          </p:cNvPicPr>
          <p:nvPr/>
        </p:nvPicPr>
        <p:blipFill>
          <a:blip r:embed="rId3"/>
          <a:stretch>
            <a:fillRect/>
          </a:stretch>
        </p:blipFill>
        <p:spPr>
          <a:xfrm>
            <a:off x="60383" y="1101263"/>
            <a:ext cx="9023228" cy="5309042"/>
          </a:xfrm>
          <a:prstGeom prst="rect">
            <a:avLst/>
          </a:prstGeom>
        </p:spPr>
      </p:pic>
    </p:spTree>
    <p:extLst>
      <p:ext uri="{BB962C8B-B14F-4D97-AF65-F5344CB8AC3E}">
        <p14:creationId xmlns:p14="http://schemas.microsoft.com/office/powerpoint/2010/main" val="24333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7825" y="1559257"/>
            <a:ext cx="7848350" cy="455829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400" dirty="0">
                <a:latin typeface="Calibri" panose="020F0502020204030204" pitchFamily="34" charset="0"/>
              </a:rPr>
              <a:t>Global view</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Purchase Price Performance</a:t>
            </a:r>
          </a:p>
          <a:p>
            <a:pPr marL="742950" lvl="1" indent="-285750">
              <a:lnSpc>
                <a:spcPct val="150000"/>
              </a:lnSpc>
              <a:spcBef>
                <a:spcPts val="600"/>
              </a:spcBef>
              <a:buFont typeface="Arial" panose="020B0604020202020204" pitchFamily="34" charset="0"/>
              <a:buChar char="•"/>
            </a:pPr>
            <a:r>
              <a:rPr lang="en-GB" dirty="0">
                <a:latin typeface="Calibri" panose="020F0502020204030204" pitchFamily="34" charset="0"/>
              </a:rPr>
              <a:t>Bitumen Hedging Summary</a:t>
            </a:r>
          </a:p>
          <a:p>
            <a:pPr marL="742950" lvl="1" indent="-285750">
              <a:spcBef>
                <a:spcPts val="600"/>
              </a:spcBef>
              <a:buFont typeface="Arial" panose="020B0604020202020204" pitchFamily="34" charset="0"/>
              <a:buChar char="•"/>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Detailed analysis</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Synthesis by subsidiary/currency</a:t>
            </a:r>
          </a:p>
          <a:p>
            <a:pPr marL="742950" lvl="2" indent="-285750">
              <a:lnSpc>
                <a:spcPct val="150000"/>
              </a:lnSpc>
              <a:spcBef>
                <a:spcPts val="600"/>
              </a:spcBef>
              <a:buFont typeface="Arial" panose="020B0604020202020204" pitchFamily="34" charset="0"/>
              <a:buChar char="•"/>
            </a:pPr>
            <a:r>
              <a:rPr lang="en-GB" dirty="0">
                <a:latin typeface="Calibri" panose="020F0502020204030204" pitchFamily="34" charset="0"/>
              </a:rPr>
              <a:t>Historical prices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a:p>
            <a:pPr marL="285750" lvl="1" indent="-285750">
              <a:spcBef>
                <a:spcPts val="600"/>
              </a:spcBef>
              <a:buFont typeface="Arial" panose="020B0604020202020204" pitchFamily="34" charset="0"/>
              <a:buChar char="•"/>
            </a:pPr>
            <a:r>
              <a:rPr lang="en-GB" sz="2400" dirty="0">
                <a:latin typeface="Calibri" panose="020F0502020204030204" pitchFamily="34" charset="0"/>
              </a:rPr>
              <a:t>Annexes</a:t>
            </a:r>
          </a:p>
          <a:p>
            <a:pPr marL="742950" lvl="2" indent="-285750">
              <a:lnSpc>
                <a:spcPct val="150000"/>
              </a:lnSpc>
              <a:spcBef>
                <a:spcPts val="600"/>
              </a:spcBef>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r>
              <a:rPr lang="fr-FR" dirty="0"/>
              <a:t>: FO vs BRENT</a:t>
            </a:r>
            <a:endParaRPr lang="en-US" dirty="0"/>
          </a:p>
        </p:txBody>
      </p:sp>
      <p:pic>
        <p:nvPicPr>
          <p:cNvPr id="5" name="Image 4">
            <a:extLst>
              <a:ext uri="{FF2B5EF4-FFF2-40B4-BE49-F238E27FC236}">
                <a16:creationId xmlns:a16="http://schemas.microsoft.com/office/drawing/2014/main" id="{C6B39656-9C52-4186-8037-B100D7CB72B6}"/>
              </a:ext>
            </a:extLst>
          </p:cNvPr>
          <p:cNvPicPr>
            <a:picLocks noChangeAspect="1"/>
          </p:cNvPicPr>
          <p:nvPr/>
        </p:nvPicPr>
        <p:blipFill>
          <a:blip r:embed="rId2"/>
          <a:stretch>
            <a:fillRect/>
          </a:stretch>
        </p:blipFill>
        <p:spPr>
          <a:xfrm>
            <a:off x="60383" y="1101266"/>
            <a:ext cx="9023228" cy="5309040"/>
          </a:xfrm>
          <a:prstGeom prst="rect">
            <a:avLst/>
          </a:prstGeom>
        </p:spPr>
      </p:pic>
    </p:spTree>
    <p:extLst>
      <p:ext uri="{BB962C8B-B14F-4D97-AF65-F5344CB8AC3E}">
        <p14:creationId xmlns:p14="http://schemas.microsoft.com/office/powerpoint/2010/main" val="2804900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7506" y="2144033"/>
            <a:ext cx="7848350" cy="372409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dirty="0"/>
              <a:t>Turkish subsidiary – 2021</a:t>
            </a:r>
          </a:p>
          <a:p>
            <a:pPr marL="285750" indent="-285750">
              <a:spcBef>
                <a:spcPts val="600"/>
              </a:spcBef>
              <a:buFont typeface="Arial" panose="020B0604020202020204" pitchFamily="34" charset="0"/>
              <a:buChar char="•"/>
            </a:pPr>
            <a:r>
              <a:rPr lang="en-US" sz="2000" dirty="0"/>
              <a:t>Polish subsidiary – 2021</a:t>
            </a:r>
          </a:p>
          <a:p>
            <a:pPr marL="285750" indent="-285750">
              <a:spcBef>
                <a:spcPts val="600"/>
              </a:spcBef>
              <a:buFont typeface="Arial" panose="020B0604020202020204" pitchFamily="34" charset="0"/>
              <a:buChar char="•"/>
            </a:pPr>
            <a:r>
              <a:rPr lang="en-US" sz="2000" dirty="0"/>
              <a:t>Spanish subsidiary – 2021</a:t>
            </a:r>
          </a:p>
          <a:p>
            <a:pPr marL="285750" indent="-285750">
              <a:spcBef>
                <a:spcPts val="600"/>
              </a:spcBef>
              <a:buFont typeface="Arial" panose="020B0604020202020204" pitchFamily="34" charset="0"/>
              <a:buChar char="•"/>
            </a:pPr>
            <a:r>
              <a:rPr lang="en-US" sz="2000" dirty="0"/>
              <a:t>Malaysian subsidiary – 2021</a:t>
            </a:r>
          </a:p>
          <a:p>
            <a:pPr marL="285750" indent="-285750">
              <a:spcBef>
                <a:spcPts val="600"/>
              </a:spcBef>
              <a:buFont typeface="Arial" panose="020B0604020202020204" pitchFamily="34" charset="0"/>
              <a:buChar char="•"/>
            </a:pPr>
            <a:r>
              <a:rPr lang="en-US" sz="2000" dirty="0"/>
              <a:t>Russian subsidiary – 2021</a:t>
            </a:r>
          </a:p>
          <a:p>
            <a:pPr marL="285750" indent="-285750">
              <a:spcBef>
                <a:spcPts val="600"/>
              </a:spcBef>
              <a:buFont typeface="Arial" panose="020B0604020202020204" pitchFamily="34" charset="0"/>
              <a:buChar char="•"/>
            </a:pPr>
            <a:r>
              <a:rPr lang="en-US" sz="2000" dirty="0"/>
              <a:t>Historical prices: Fuel oil VS Brent</a:t>
            </a:r>
          </a:p>
          <a:p>
            <a:pPr>
              <a:spcBef>
                <a:spcPts val="600"/>
              </a:spcBef>
            </a:pPr>
            <a:endParaRPr lang="en-US" sz="2000" dirty="0"/>
          </a:p>
          <a:p>
            <a:pPr marL="285750" indent="-285750">
              <a:spcBef>
                <a:spcPts val="600"/>
              </a:spcBef>
              <a:buFont typeface="Arial" panose="020B0604020202020204" pitchFamily="34" charset="0"/>
              <a:buChar char="•"/>
            </a:pPr>
            <a:endParaRPr lang="en-US" sz="2400" dirty="0"/>
          </a:p>
          <a:p>
            <a:pPr marL="285750"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Annexes</a:t>
            </a:r>
            <a:endParaRPr lang="en-US" dirty="0"/>
          </a:p>
        </p:txBody>
      </p:sp>
    </p:spTree>
    <p:extLst>
      <p:ext uri="{BB962C8B-B14F-4D97-AF65-F5344CB8AC3E}">
        <p14:creationId xmlns:p14="http://schemas.microsoft.com/office/powerpoint/2010/main" val="487904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- 2021</a:t>
            </a:r>
          </a:p>
        </p:txBody>
      </p:sp>
      <p:pic>
        <p:nvPicPr>
          <p:cNvPr id="6" name="Image 5">
            <a:extLst>
              <a:ext uri="{FF2B5EF4-FFF2-40B4-BE49-F238E27FC236}">
                <a16:creationId xmlns:a16="http://schemas.microsoft.com/office/drawing/2014/main" id="{A049188D-2FB8-4261-8004-50CA22329E22}"/>
              </a:ext>
            </a:extLst>
          </p:cNvPr>
          <p:cNvPicPr>
            <a:picLocks noChangeAspect="1"/>
          </p:cNvPicPr>
          <p:nvPr/>
        </p:nvPicPr>
        <p:blipFill>
          <a:blip r:embed="rId2"/>
          <a:stretch>
            <a:fillRect/>
          </a:stretch>
        </p:blipFill>
        <p:spPr>
          <a:xfrm>
            <a:off x="1703431" y="1499840"/>
            <a:ext cx="5737135" cy="4471195"/>
          </a:xfrm>
          <a:prstGeom prst="rect">
            <a:avLst/>
          </a:prstGeom>
        </p:spPr>
      </p:pic>
    </p:spTree>
    <p:extLst>
      <p:ext uri="{BB962C8B-B14F-4D97-AF65-F5344CB8AC3E}">
        <p14:creationId xmlns:p14="http://schemas.microsoft.com/office/powerpoint/2010/main" val="365745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Polish subsidiary - 2021</a:t>
            </a:r>
          </a:p>
        </p:txBody>
      </p:sp>
      <p:pic>
        <p:nvPicPr>
          <p:cNvPr id="6" name="Image 5">
            <a:extLst>
              <a:ext uri="{FF2B5EF4-FFF2-40B4-BE49-F238E27FC236}">
                <a16:creationId xmlns:a16="http://schemas.microsoft.com/office/drawing/2014/main" id="{277346CD-68E6-4C8A-82E0-ADA99872626B}"/>
              </a:ext>
            </a:extLst>
          </p:cNvPr>
          <p:cNvPicPr>
            <a:picLocks noChangeAspect="1"/>
          </p:cNvPicPr>
          <p:nvPr/>
        </p:nvPicPr>
        <p:blipFill>
          <a:blip r:embed="rId2"/>
          <a:stretch>
            <a:fillRect/>
          </a:stretch>
        </p:blipFill>
        <p:spPr>
          <a:xfrm>
            <a:off x="1703432" y="1499841"/>
            <a:ext cx="5737136" cy="4469093"/>
          </a:xfrm>
          <a:prstGeom prst="rect">
            <a:avLst/>
          </a:prstGeom>
        </p:spPr>
      </p:pic>
    </p:spTree>
    <p:extLst>
      <p:ext uri="{BB962C8B-B14F-4D97-AF65-F5344CB8AC3E}">
        <p14:creationId xmlns:p14="http://schemas.microsoft.com/office/powerpoint/2010/main" val="1642595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Spanish subsidiary - 2021</a:t>
            </a:r>
          </a:p>
        </p:txBody>
      </p:sp>
      <p:pic>
        <p:nvPicPr>
          <p:cNvPr id="6" name="Image 5">
            <a:extLst>
              <a:ext uri="{FF2B5EF4-FFF2-40B4-BE49-F238E27FC236}">
                <a16:creationId xmlns:a16="http://schemas.microsoft.com/office/drawing/2014/main" id="{5E9FDA2A-364F-44E9-B247-90366772FEAE}"/>
              </a:ext>
            </a:extLst>
          </p:cNvPr>
          <p:cNvPicPr>
            <a:picLocks noChangeAspect="1"/>
          </p:cNvPicPr>
          <p:nvPr/>
        </p:nvPicPr>
        <p:blipFill>
          <a:blip r:embed="rId2"/>
          <a:stretch>
            <a:fillRect/>
          </a:stretch>
        </p:blipFill>
        <p:spPr>
          <a:xfrm>
            <a:off x="1703432" y="1499842"/>
            <a:ext cx="5737136" cy="4472679"/>
          </a:xfrm>
          <a:prstGeom prst="rect">
            <a:avLst/>
          </a:prstGeom>
        </p:spPr>
      </p:pic>
    </p:spTree>
    <p:extLst>
      <p:ext uri="{BB962C8B-B14F-4D97-AF65-F5344CB8AC3E}">
        <p14:creationId xmlns:p14="http://schemas.microsoft.com/office/powerpoint/2010/main" val="4262736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Malaysian subsidiary - 2021</a:t>
            </a:r>
          </a:p>
        </p:txBody>
      </p:sp>
      <p:pic>
        <p:nvPicPr>
          <p:cNvPr id="5" name="Image 4">
            <a:extLst>
              <a:ext uri="{FF2B5EF4-FFF2-40B4-BE49-F238E27FC236}">
                <a16:creationId xmlns:a16="http://schemas.microsoft.com/office/drawing/2014/main" id="{CE29C205-A352-4A0E-B603-D35E093AD675}"/>
              </a:ext>
            </a:extLst>
          </p:cNvPr>
          <p:cNvPicPr>
            <a:picLocks noChangeAspect="1"/>
          </p:cNvPicPr>
          <p:nvPr/>
        </p:nvPicPr>
        <p:blipFill>
          <a:blip r:embed="rId2"/>
          <a:stretch>
            <a:fillRect/>
          </a:stretch>
        </p:blipFill>
        <p:spPr>
          <a:xfrm>
            <a:off x="1703432" y="1499841"/>
            <a:ext cx="5737136" cy="4467441"/>
          </a:xfrm>
          <a:prstGeom prst="rect">
            <a:avLst/>
          </a:prstGeom>
        </p:spPr>
      </p:pic>
    </p:spTree>
    <p:extLst>
      <p:ext uri="{BB962C8B-B14F-4D97-AF65-F5344CB8AC3E}">
        <p14:creationId xmlns:p14="http://schemas.microsoft.com/office/powerpoint/2010/main" val="2384703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- 2021</a:t>
            </a:r>
          </a:p>
        </p:txBody>
      </p:sp>
      <p:pic>
        <p:nvPicPr>
          <p:cNvPr id="5" name="Image 4">
            <a:extLst>
              <a:ext uri="{FF2B5EF4-FFF2-40B4-BE49-F238E27FC236}">
                <a16:creationId xmlns:a16="http://schemas.microsoft.com/office/drawing/2014/main" id="{86F9CE35-659E-4C14-8357-D5A4B3F3C2AC}"/>
              </a:ext>
            </a:extLst>
          </p:cNvPr>
          <p:cNvPicPr>
            <a:picLocks noChangeAspect="1"/>
          </p:cNvPicPr>
          <p:nvPr/>
        </p:nvPicPr>
        <p:blipFill>
          <a:blip r:embed="rId2"/>
          <a:stretch>
            <a:fillRect/>
          </a:stretch>
        </p:blipFill>
        <p:spPr>
          <a:xfrm>
            <a:off x="1735922" y="1499839"/>
            <a:ext cx="5672156" cy="4471193"/>
          </a:xfrm>
          <a:prstGeom prst="rect">
            <a:avLst/>
          </a:prstGeom>
        </p:spPr>
      </p:pic>
    </p:spTree>
    <p:extLst>
      <p:ext uri="{BB962C8B-B14F-4D97-AF65-F5344CB8AC3E}">
        <p14:creationId xmlns:p14="http://schemas.microsoft.com/office/powerpoint/2010/main" val="1736790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err="1"/>
              <a:t>Historical</a:t>
            </a:r>
            <a:r>
              <a:rPr lang="fr-FR" dirty="0"/>
              <a:t> </a:t>
            </a:r>
            <a:r>
              <a:rPr lang="fr-FR" dirty="0" err="1"/>
              <a:t>prices</a:t>
            </a:r>
            <a:endParaRPr lang="en-US" dirty="0"/>
          </a:p>
        </p:txBody>
      </p:sp>
      <p:pic>
        <p:nvPicPr>
          <p:cNvPr id="5" name="Image 4">
            <a:extLst>
              <a:ext uri="{FF2B5EF4-FFF2-40B4-BE49-F238E27FC236}">
                <a16:creationId xmlns:a16="http://schemas.microsoft.com/office/drawing/2014/main" id="{563D2051-D1EA-41FE-AB76-BB4DDD716CCB}"/>
              </a:ext>
            </a:extLst>
          </p:cNvPr>
          <p:cNvPicPr>
            <a:picLocks noChangeAspect="1"/>
          </p:cNvPicPr>
          <p:nvPr/>
        </p:nvPicPr>
        <p:blipFill>
          <a:blip r:embed="rId2"/>
          <a:stretch>
            <a:fillRect/>
          </a:stretch>
        </p:blipFill>
        <p:spPr>
          <a:xfrm>
            <a:off x="79794" y="1088155"/>
            <a:ext cx="8984412" cy="5296034"/>
          </a:xfrm>
          <a:prstGeom prst="rect">
            <a:avLst/>
          </a:prstGeom>
        </p:spPr>
      </p:pic>
    </p:spTree>
    <p:extLst>
      <p:ext uri="{BB962C8B-B14F-4D97-AF65-F5344CB8AC3E}">
        <p14:creationId xmlns:p14="http://schemas.microsoft.com/office/powerpoint/2010/main" val="2897984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Blandonnet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200" dirty="0" err="1"/>
              <a:t>Bitumen</a:t>
            </a:r>
            <a:r>
              <a:rPr lang="fr-FR" sz="2200" dirty="0"/>
              <a:t> Hedge </a:t>
            </a:r>
            <a:r>
              <a:rPr lang="fr-FR" sz="2200" dirty="0" err="1"/>
              <a:t>Summary</a:t>
            </a:r>
            <a:r>
              <a:rPr lang="fr-FR" sz="2200" dirty="0"/>
              <a:t> and</a:t>
            </a:r>
          </a:p>
          <a:p>
            <a:pPr defTabSz="914400"/>
            <a:r>
              <a:rPr lang="fr-FR" sz="2200" dirty="0"/>
              <a:t> </a:t>
            </a:r>
            <a:r>
              <a:rPr lang="fr-FR" sz="2200" dirty="0" err="1"/>
              <a:t>Purchase</a:t>
            </a:r>
            <a:r>
              <a:rPr lang="fr-FR" sz="2200" dirty="0"/>
              <a:t> Price Performance</a:t>
            </a:r>
            <a:endParaRPr lang="en-US" sz="2200" dirty="0"/>
          </a:p>
        </p:txBody>
      </p:sp>
      <p:graphicFrame>
        <p:nvGraphicFramePr>
          <p:cNvPr id="3" name="Tableau 2">
            <a:extLst>
              <a:ext uri="{FF2B5EF4-FFF2-40B4-BE49-F238E27FC236}">
                <a16:creationId xmlns:a16="http://schemas.microsoft.com/office/drawing/2014/main" id="{6379839B-CC0A-4363-BE56-5E90C10CA1C2}"/>
              </a:ext>
            </a:extLst>
          </p:cNvPr>
          <p:cNvGraphicFramePr>
            <a:graphicFrameLocks noGrp="1"/>
          </p:cNvGraphicFramePr>
          <p:nvPr>
            <p:extLst>
              <p:ext uri="{D42A27DB-BD31-4B8C-83A1-F6EECF244321}">
                <p14:modId xmlns:p14="http://schemas.microsoft.com/office/powerpoint/2010/main" val="4167669873"/>
              </p:ext>
            </p:extLst>
          </p:nvPr>
        </p:nvGraphicFramePr>
        <p:xfrm>
          <a:off x="36000" y="1152628"/>
          <a:ext cx="9072000" cy="3672000"/>
        </p:xfrm>
        <a:graphic>
          <a:graphicData uri="http://schemas.openxmlformats.org/drawingml/2006/table">
            <a:tbl>
              <a:tblPr/>
              <a:tblGrid>
                <a:gridCol w="612000">
                  <a:extLst>
                    <a:ext uri="{9D8B030D-6E8A-4147-A177-3AD203B41FA5}">
                      <a16:colId xmlns:a16="http://schemas.microsoft.com/office/drawing/2014/main" val="1811591510"/>
                    </a:ext>
                  </a:extLst>
                </a:gridCol>
                <a:gridCol w="72000">
                  <a:extLst>
                    <a:ext uri="{9D8B030D-6E8A-4147-A177-3AD203B41FA5}">
                      <a16:colId xmlns:a16="http://schemas.microsoft.com/office/drawing/2014/main" val="4222959730"/>
                    </a:ext>
                  </a:extLst>
                </a:gridCol>
                <a:gridCol w="612000">
                  <a:extLst>
                    <a:ext uri="{9D8B030D-6E8A-4147-A177-3AD203B41FA5}">
                      <a16:colId xmlns:a16="http://schemas.microsoft.com/office/drawing/2014/main" val="1770047198"/>
                    </a:ext>
                  </a:extLst>
                </a:gridCol>
                <a:gridCol w="72000">
                  <a:extLst>
                    <a:ext uri="{9D8B030D-6E8A-4147-A177-3AD203B41FA5}">
                      <a16:colId xmlns:a16="http://schemas.microsoft.com/office/drawing/2014/main" val="2605666109"/>
                    </a:ext>
                  </a:extLst>
                </a:gridCol>
                <a:gridCol w="540000">
                  <a:extLst>
                    <a:ext uri="{9D8B030D-6E8A-4147-A177-3AD203B41FA5}">
                      <a16:colId xmlns:a16="http://schemas.microsoft.com/office/drawing/2014/main" val="3540068949"/>
                    </a:ext>
                  </a:extLst>
                </a:gridCol>
                <a:gridCol w="540000">
                  <a:extLst>
                    <a:ext uri="{9D8B030D-6E8A-4147-A177-3AD203B41FA5}">
                      <a16:colId xmlns:a16="http://schemas.microsoft.com/office/drawing/2014/main" val="2575755660"/>
                    </a:ext>
                  </a:extLst>
                </a:gridCol>
                <a:gridCol w="72000">
                  <a:extLst>
                    <a:ext uri="{9D8B030D-6E8A-4147-A177-3AD203B41FA5}">
                      <a16:colId xmlns:a16="http://schemas.microsoft.com/office/drawing/2014/main" val="1979031839"/>
                    </a:ext>
                  </a:extLst>
                </a:gridCol>
                <a:gridCol w="540000">
                  <a:extLst>
                    <a:ext uri="{9D8B030D-6E8A-4147-A177-3AD203B41FA5}">
                      <a16:colId xmlns:a16="http://schemas.microsoft.com/office/drawing/2014/main" val="1236565414"/>
                    </a:ext>
                  </a:extLst>
                </a:gridCol>
                <a:gridCol w="72000">
                  <a:extLst>
                    <a:ext uri="{9D8B030D-6E8A-4147-A177-3AD203B41FA5}">
                      <a16:colId xmlns:a16="http://schemas.microsoft.com/office/drawing/2014/main" val="2707724246"/>
                    </a:ext>
                  </a:extLst>
                </a:gridCol>
                <a:gridCol w="540000">
                  <a:extLst>
                    <a:ext uri="{9D8B030D-6E8A-4147-A177-3AD203B41FA5}">
                      <a16:colId xmlns:a16="http://schemas.microsoft.com/office/drawing/2014/main" val="356371910"/>
                    </a:ext>
                  </a:extLst>
                </a:gridCol>
                <a:gridCol w="72000">
                  <a:extLst>
                    <a:ext uri="{9D8B030D-6E8A-4147-A177-3AD203B41FA5}">
                      <a16:colId xmlns:a16="http://schemas.microsoft.com/office/drawing/2014/main" val="2404744003"/>
                    </a:ext>
                  </a:extLst>
                </a:gridCol>
                <a:gridCol w="828000">
                  <a:extLst>
                    <a:ext uri="{9D8B030D-6E8A-4147-A177-3AD203B41FA5}">
                      <a16:colId xmlns:a16="http://schemas.microsoft.com/office/drawing/2014/main" val="3665402493"/>
                    </a:ext>
                  </a:extLst>
                </a:gridCol>
                <a:gridCol w="72000">
                  <a:extLst>
                    <a:ext uri="{9D8B030D-6E8A-4147-A177-3AD203B41FA5}">
                      <a16:colId xmlns:a16="http://schemas.microsoft.com/office/drawing/2014/main" val="460873262"/>
                    </a:ext>
                  </a:extLst>
                </a:gridCol>
                <a:gridCol w="828000">
                  <a:extLst>
                    <a:ext uri="{9D8B030D-6E8A-4147-A177-3AD203B41FA5}">
                      <a16:colId xmlns:a16="http://schemas.microsoft.com/office/drawing/2014/main" val="2239630401"/>
                    </a:ext>
                  </a:extLst>
                </a:gridCol>
                <a:gridCol w="72000">
                  <a:extLst>
                    <a:ext uri="{9D8B030D-6E8A-4147-A177-3AD203B41FA5}">
                      <a16:colId xmlns:a16="http://schemas.microsoft.com/office/drawing/2014/main" val="1856721503"/>
                    </a:ext>
                  </a:extLst>
                </a:gridCol>
                <a:gridCol w="828000">
                  <a:extLst>
                    <a:ext uri="{9D8B030D-6E8A-4147-A177-3AD203B41FA5}">
                      <a16:colId xmlns:a16="http://schemas.microsoft.com/office/drawing/2014/main" val="2439732966"/>
                    </a:ext>
                  </a:extLst>
                </a:gridCol>
                <a:gridCol w="72000">
                  <a:extLst>
                    <a:ext uri="{9D8B030D-6E8A-4147-A177-3AD203B41FA5}">
                      <a16:colId xmlns:a16="http://schemas.microsoft.com/office/drawing/2014/main" val="575059280"/>
                    </a:ext>
                  </a:extLst>
                </a:gridCol>
                <a:gridCol w="828000">
                  <a:extLst>
                    <a:ext uri="{9D8B030D-6E8A-4147-A177-3AD203B41FA5}">
                      <a16:colId xmlns:a16="http://schemas.microsoft.com/office/drawing/2014/main" val="1767913830"/>
                    </a:ext>
                  </a:extLst>
                </a:gridCol>
                <a:gridCol w="72000">
                  <a:extLst>
                    <a:ext uri="{9D8B030D-6E8A-4147-A177-3AD203B41FA5}">
                      <a16:colId xmlns:a16="http://schemas.microsoft.com/office/drawing/2014/main" val="1370072316"/>
                    </a:ext>
                  </a:extLst>
                </a:gridCol>
                <a:gridCol w="828000">
                  <a:extLst>
                    <a:ext uri="{9D8B030D-6E8A-4147-A177-3AD203B41FA5}">
                      <a16:colId xmlns:a16="http://schemas.microsoft.com/office/drawing/2014/main" val="1011266549"/>
                    </a:ext>
                  </a:extLst>
                </a:gridCol>
                <a:gridCol w="72000">
                  <a:extLst>
                    <a:ext uri="{9D8B030D-6E8A-4147-A177-3AD203B41FA5}">
                      <a16:colId xmlns:a16="http://schemas.microsoft.com/office/drawing/2014/main" val="3513238171"/>
                    </a:ext>
                  </a:extLst>
                </a:gridCol>
                <a:gridCol w="828000">
                  <a:extLst>
                    <a:ext uri="{9D8B030D-6E8A-4147-A177-3AD203B41FA5}">
                      <a16:colId xmlns:a16="http://schemas.microsoft.com/office/drawing/2014/main" val="15711970"/>
                    </a:ext>
                  </a:extLst>
                </a:gridCol>
              </a:tblGrid>
              <a:tr h="1080000">
                <a:tc>
                  <a:txBody>
                    <a:bodyPr/>
                    <a:lstStyle/>
                    <a:p>
                      <a:pPr algn="ctr" fontAlgn="ctr"/>
                      <a:r>
                        <a:rPr lang="fr-FR" sz="1050" b="1" i="0" u="none" strike="noStrike">
                          <a:solidFill>
                            <a:srgbClr val="000000"/>
                          </a:solidFill>
                          <a:effectLst/>
                          <a:latin typeface="Calibri" panose="020F0502020204030204" pitchFamily="34" charset="0"/>
                        </a:rPr>
                        <a:t>BITUMEN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FR" sz="1050" b="1"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err="1">
                          <a:solidFill>
                            <a:srgbClr val="000000"/>
                          </a:solidFill>
                          <a:effectLst/>
                          <a:latin typeface="Calibri" panose="020F0502020204030204" pitchFamily="34" charset="0"/>
                        </a:rPr>
                        <a:t>Hedge</a:t>
                      </a:r>
                      <a:r>
                        <a:rPr lang="fr-FR" sz="1050" b="0" i="0" u="none" strike="noStrike" dirty="0">
                          <a:solidFill>
                            <a:srgbClr val="000000"/>
                          </a:solidFill>
                          <a:effectLst/>
                          <a:latin typeface="Calibri" panose="020F0502020204030204" pitchFamily="34" charset="0"/>
                        </a:rPr>
                        <a:t> Reference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err="1">
                          <a:solidFill>
                            <a:srgbClr val="000000"/>
                          </a:solidFill>
                          <a:effectLst/>
                          <a:latin typeface="Calibri" panose="020F0502020204030204" pitchFamily="34" charset="0"/>
                        </a:rPr>
                        <a:t>Hedged</a:t>
                      </a:r>
                      <a:r>
                        <a:rPr lang="fr-FR" sz="1050" b="0" i="0" u="none" strike="noStrike" dirty="0">
                          <a:solidFill>
                            <a:srgbClr val="000000"/>
                          </a:solidFill>
                          <a:effectLst/>
                          <a:latin typeface="Calibri" panose="020F0502020204030204" pitchFamily="34" charset="0"/>
                        </a:rPr>
                        <a:t> (MT)</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Exposure (MT)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Hedge 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Budget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50" b="0" i="0" u="none" strike="noStrike" dirty="0">
                          <a:solidFill>
                            <a:srgbClr val="000000"/>
                          </a:solidFill>
                          <a:effectLst/>
                          <a:latin typeface="Calibri" panose="020F0502020204030204" pitchFamily="34" charset="0"/>
                        </a:rPr>
                        <a:t>Purchase price as of March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Average pruchase price of 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50" b="0" i="0" u="none" strike="noStrike" dirty="0">
                          <a:solidFill>
                            <a:srgbClr val="000000"/>
                          </a:solidFill>
                          <a:effectLst/>
                          <a:latin typeface="Calibri" panose="020F0502020204030204" pitchFamily="34" charset="0"/>
                        </a:rPr>
                        <a:t>Last year purchase price (March 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Performance compared to Budget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10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50" b="0" i="0" u="none" strike="noStrike">
                          <a:solidFill>
                            <a:srgbClr val="000000"/>
                          </a:solidFill>
                          <a:effectLst/>
                          <a:latin typeface="Calibri" panose="020F0502020204030204" pitchFamily="34" charset="0"/>
                        </a:rPr>
                        <a:t>Performance compared to Average of 2022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1050" b="0" i="0" u="none" strike="noStrike">
                          <a:solidFill>
                            <a:srgbClr val="595959"/>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050" b="0" i="0" u="none" strike="noStrike" dirty="0">
                          <a:solidFill>
                            <a:srgbClr val="000000"/>
                          </a:solidFill>
                          <a:effectLst/>
                          <a:latin typeface="Calibri" panose="020F0502020204030204" pitchFamily="34" charset="0"/>
                        </a:rPr>
                        <a:t>Performance compared to Last year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396286990"/>
                  </a:ext>
                </a:extLst>
              </a:tr>
              <a:tr h="72000">
                <a:tc>
                  <a:txBody>
                    <a:bodyPr/>
                    <a:lstStyle/>
                    <a:p>
                      <a:pPr algn="l" fontAlgn="b"/>
                      <a:r>
                        <a:rPr lang="fr-FR" sz="100" b="1"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1"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dirty="0">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257911"/>
                  </a:ext>
                </a:extLst>
              </a:tr>
              <a:tr h="360000">
                <a:tc>
                  <a:txBody>
                    <a:bodyPr/>
                    <a:lstStyle/>
                    <a:p>
                      <a:pPr algn="ctr" fontAlgn="ctr"/>
                      <a:r>
                        <a:rPr lang="fr-FR" sz="1050" b="0" i="0" u="none" strike="noStrike">
                          <a:solidFill>
                            <a:srgbClr val="000000"/>
                          </a:solidFill>
                          <a:effectLst/>
                          <a:latin typeface="Calibri" panose="020F0502020204030204" pitchFamily="34" charset="0"/>
                        </a:rPr>
                        <a:t>Russia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1 262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27 837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22 820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23 694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ED7D3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23 778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ED7D3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17 022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FF0000"/>
                          </a:solidFill>
                          <a:effectLst/>
                          <a:latin typeface="Calibri" panose="020F050202020403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B050"/>
                          </a:solidFill>
                          <a:effectLst/>
                          <a:latin typeface="Calibri" panose="020F0502020204030204" pitchFamily="34" charset="0"/>
                        </a:rPr>
                        <a:t>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FF0000"/>
                          </a:solidFill>
                          <a:effectLst/>
                          <a:latin typeface="Calibri" panose="020F0502020204030204" pitchFamily="34" charset="0"/>
                        </a:rPr>
                        <a:t>-39,2%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5716874"/>
                  </a:ext>
                </a:extLst>
              </a:tr>
              <a:tr h="72000">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dirty="0">
                        <a:solidFill>
                          <a:srgbClr val="00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endParaRPr lang="fr-FR" sz="100" b="0" i="0" u="none" strike="noStrike">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endParaRPr lang="fr-FR" sz="100" b="0" i="0" u="none" strike="noStrike" dirty="0">
                        <a:solidFill>
                          <a:srgbClr val="00B050"/>
                        </a:solidFill>
                        <a:effectLst/>
                        <a:latin typeface="Calibri" panose="020F0502020204030204" pitchFamily="34" charset="0"/>
                      </a:endParaRP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425926"/>
                  </a:ext>
                </a:extLst>
              </a:tr>
              <a:tr h="360000">
                <a:tc>
                  <a:txBody>
                    <a:bodyPr/>
                    <a:lstStyle/>
                    <a:p>
                      <a:pPr algn="ctr" fontAlgn="ctr"/>
                      <a:r>
                        <a:rPr lang="fr-FR" sz="1050" b="0" i="0" u="none" strike="noStrike">
                          <a:solidFill>
                            <a:srgbClr val="000000"/>
                          </a:solidFill>
                          <a:effectLst/>
                          <a:latin typeface="Calibri" panose="020F0502020204030204" pitchFamily="34" charset="0"/>
                        </a:rPr>
                        <a:t>Turkey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1 518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23 019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4 904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8 652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ED7D3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7 666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ED7D3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3 520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FF0000"/>
                          </a:solidFill>
                          <a:effectLst/>
                          <a:latin typeface="Calibri" panose="020F0502020204030204" pitchFamily="34" charset="0"/>
                        </a:rPr>
                        <a:t>-76,4%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FF0000"/>
                          </a:solidFill>
                          <a:effectLst/>
                          <a:latin typeface="Calibri" panose="020F0502020204030204" pitchFamily="34" charset="0"/>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FF0000"/>
                          </a:solidFill>
                          <a:effectLst/>
                          <a:latin typeface="Calibri" panose="020F0502020204030204" pitchFamily="34" charset="0"/>
                        </a:rPr>
                        <a:t>-145,8%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31941"/>
                  </a:ext>
                </a:extLst>
              </a:tr>
              <a:tr h="72000">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084453"/>
                  </a:ext>
                </a:extLst>
              </a:tr>
              <a:tr h="360000">
                <a:tc>
                  <a:txBody>
                    <a:bodyPr/>
                    <a:lstStyle/>
                    <a:p>
                      <a:pPr algn="ctr" fontAlgn="ctr"/>
                      <a:r>
                        <a:rPr lang="fr-FR" sz="1050" b="0" i="0" u="none" strike="noStrike">
                          <a:solidFill>
                            <a:srgbClr val="000000"/>
                          </a:solidFill>
                          <a:effectLst/>
                          <a:latin typeface="Calibri" panose="020F0502020204030204" pitchFamily="34" charset="0"/>
                        </a:rPr>
                        <a:t>Poland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766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13 206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1 865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2 887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ED7D3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2 251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ED7D3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1 577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FF0000"/>
                          </a:solidFill>
                          <a:effectLst/>
                          <a:latin typeface="Calibri" panose="020F0502020204030204" pitchFamily="34" charset="0"/>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FF0000"/>
                          </a:solidFill>
                          <a:effectLst/>
                          <a:latin typeface="Calibri" panose="020F0502020204030204" pitchFamily="34" charset="0"/>
                        </a:rPr>
                        <a:t>-27,9%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FF0000"/>
                          </a:solidFill>
                          <a:effectLst/>
                          <a:latin typeface="Calibri" panose="020F0502020204030204" pitchFamily="34" charset="0"/>
                        </a:rPr>
                        <a:t>-83,0%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4487014"/>
                  </a:ext>
                </a:extLst>
              </a:tr>
              <a:tr h="72000">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771710"/>
                  </a:ext>
                </a:extLst>
              </a:tr>
              <a:tr h="360000">
                <a:tc>
                  <a:txBody>
                    <a:bodyPr/>
                    <a:lstStyle/>
                    <a:p>
                      <a:pPr algn="ctr" fontAlgn="ctr"/>
                      <a:r>
                        <a:rPr lang="fr-FR" sz="1050" b="0" i="0" u="none" strike="noStrike">
                          <a:solidFill>
                            <a:srgbClr val="000000"/>
                          </a:solidFill>
                          <a:effectLst/>
                          <a:latin typeface="Calibri" panose="020F0502020204030204" pitchFamily="34" charset="0"/>
                        </a:rPr>
                        <a:t>Spain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362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6 627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442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553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ED7D3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515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ED7D3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411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FF0000"/>
                          </a:solidFill>
                          <a:effectLst/>
                          <a:latin typeface="Calibri" panose="020F0502020204030204" pitchFamily="34" charset="0"/>
                        </a:rPr>
                        <a:t>-25,1%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FF0000"/>
                          </a:solidFill>
                          <a:effectLst/>
                          <a:latin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FF0000"/>
                          </a:solidFill>
                          <a:effectLst/>
                          <a:latin typeface="Calibri" panose="020F0502020204030204" pitchFamily="34" charset="0"/>
                        </a:rPr>
                        <a:t>-34,6%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2405706"/>
                  </a:ext>
                </a:extLst>
              </a:tr>
              <a:tr h="72000">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8088984"/>
                  </a:ext>
                </a:extLst>
              </a:tr>
              <a:tr h="360000">
                <a:tc>
                  <a:txBody>
                    <a:bodyPr/>
                    <a:lstStyle/>
                    <a:p>
                      <a:pPr algn="ctr" fontAlgn="ctr"/>
                      <a:r>
                        <a:rPr lang="fr-FR" sz="1050" b="0" i="0" u="none" strike="noStrike">
                          <a:solidFill>
                            <a:srgbClr val="000000"/>
                          </a:solidFill>
                          <a:effectLst/>
                          <a:latin typeface="Calibri" panose="020F0502020204030204" pitchFamily="34" charset="0"/>
                        </a:rPr>
                        <a:t>Malaysia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292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6 497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1 934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2 209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ED7D3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2 102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ED7D3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1 945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FF0000"/>
                          </a:solidFill>
                          <a:effectLst/>
                          <a:latin typeface="Calibri" panose="020F0502020204030204" pitchFamily="34" charset="0"/>
                        </a:rPr>
                        <a:t>-14,2%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FF0000"/>
                          </a:solidFill>
                          <a:effectLst/>
                          <a:latin typeface="Calibri" panose="020F050202020403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FF0000"/>
                          </a:solidFill>
                          <a:effectLst/>
                          <a:latin typeface="Calibri" panose="020F0502020204030204" pitchFamily="34" charset="0"/>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3765638"/>
                  </a:ext>
                </a:extLst>
              </a:tr>
              <a:tr h="72000">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1"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ED7D31"/>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630" marR="3630" marT="363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 b="0" i="0" u="none" strike="noStrike">
                          <a:solidFill>
                            <a:srgbClr val="000000"/>
                          </a:solidFill>
                          <a:effectLst/>
                          <a:latin typeface="Calibri" panose="020F0502020204030204" pitchFamily="34" charset="0"/>
                        </a:rPr>
                        <a:t> </a:t>
                      </a:r>
                    </a:p>
                  </a:txBody>
                  <a:tcPr marL="3630" marR="3630" marT="3630" marB="0" anchor="ctr">
                    <a:lnL>
                      <a:noFill/>
                    </a:lnL>
                    <a:lnR>
                      <a:noFill/>
                    </a:lnR>
                    <a:lnT>
                      <a:noFill/>
                    </a:lnT>
                    <a:lnB>
                      <a:noFill/>
                    </a:lnB>
                    <a:solidFill>
                      <a:srgbClr val="FFFFFF"/>
                    </a:solidFill>
                  </a:tcPr>
                </a:tc>
                <a:tc>
                  <a:txBody>
                    <a:bodyPr/>
                    <a:lstStyle/>
                    <a:p>
                      <a:pPr algn="ctr" fontAlgn="ctr"/>
                      <a:r>
                        <a:rPr lang="fr-FR" sz="100" b="0" i="0" u="none" strike="noStrike">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B050"/>
                          </a:solidFill>
                          <a:effectLst/>
                          <a:latin typeface="Calibri" panose="020F0502020204030204" pitchFamily="34" charset="0"/>
                        </a:rPr>
                        <a:t> </a:t>
                      </a:r>
                    </a:p>
                  </a:txBody>
                  <a:tcPr marL="3630" marR="3630" marT="3630" marB="0" anchor="b">
                    <a:lnL>
                      <a:noFill/>
                    </a:lnL>
                    <a:lnR>
                      <a:noFill/>
                    </a:lnR>
                    <a:lnT>
                      <a:noFill/>
                    </a:lnT>
                    <a:lnB>
                      <a:noFill/>
                    </a:lnB>
                    <a:solidFill>
                      <a:srgbClr val="FFFFFF"/>
                    </a:solidFill>
                  </a:tcPr>
                </a:tc>
                <a:tc>
                  <a:txBody>
                    <a:bodyPr/>
                    <a:lstStyle/>
                    <a:p>
                      <a:pPr algn="ctr" fontAlgn="ctr"/>
                      <a:r>
                        <a:rPr lang="fr-FR" sz="100" b="0" i="0" u="none" strike="noStrike" dirty="0">
                          <a:solidFill>
                            <a:srgbClr val="00B050"/>
                          </a:solidFill>
                          <a:effectLst/>
                          <a:latin typeface="Calibri" panose="020F0502020204030204" pitchFamily="34" charset="0"/>
                        </a:rPr>
                        <a:t> </a:t>
                      </a:r>
                    </a:p>
                  </a:txBody>
                  <a:tcPr marL="3630" marR="3630" marT="36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39495062"/>
                  </a:ext>
                </a:extLst>
              </a:tr>
              <a:tr h="360000">
                <a:tc>
                  <a:txBody>
                    <a:bodyPr/>
                    <a:lstStyle/>
                    <a:p>
                      <a:pPr algn="ctr" fontAlgn="ctr"/>
                      <a:r>
                        <a:rPr lang="fr-FR" sz="1050" b="0" i="0" u="none" strike="noStrike">
                          <a:solidFill>
                            <a:srgbClr val="000000"/>
                          </a:solidFill>
                          <a:effectLst/>
                          <a:latin typeface="Calibri" panose="020F0502020204030204" pitchFamily="34" charset="0"/>
                        </a:rPr>
                        <a:t>Brazil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3 787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FR" sz="105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3 643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4 241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ED7D3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a:solidFill>
                            <a:srgbClr val="000000"/>
                          </a:solidFill>
                          <a:effectLst/>
                          <a:latin typeface="Calibri" panose="020F0502020204030204" pitchFamily="34" charset="0"/>
                        </a:rPr>
                        <a:t>4 097     </a:t>
                      </a:r>
                      <a:endParaRPr lang="fr-FR" sz="105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ED7D31"/>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2 918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FF0000"/>
                          </a:solidFill>
                          <a:effectLst/>
                          <a:latin typeface="Calibri" panose="020F0502020204030204" pitchFamily="34" charset="0"/>
                        </a:rPr>
                        <a:t>-16,4%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FF0000"/>
                          </a:solidFill>
                          <a:effectLst/>
                          <a:latin typeface="Calibri" panose="020F050202020403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a:solidFill>
                            <a:srgbClr val="00B05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1050" b="0" i="0" u="none" strike="noStrike" dirty="0">
                          <a:solidFill>
                            <a:srgbClr val="FF0000"/>
                          </a:solidFill>
                          <a:effectLst/>
                          <a:latin typeface="Calibri" panose="020F0502020204030204" pitchFamily="34" charset="0"/>
                        </a:rPr>
                        <a:t>-45,3%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9774682"/>
                  </a:ext>
                </a:extLst>
              </a:tr>
            </a:tbl>
          </a:graphicData>
        </a:graphic>
      </p:graphicFrame>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77429"/>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a:t>
            </a:r>
            <a:r>
              <a:rPr lang="fr-FR" dirty="0" err="1"/>
              <a:t>Hedging</a:t>
            </a:r>
            <a:r>
              <a:rPr lang="fr-FR" dirty="0"/>
              <a:t> </a:t>
            </a:r>
            <a:r>
              <a:rPr lang="fr-FR" dirty="0" err="1"/>
              <a:t>Summary</a:t>
            </a:r>
            <a:r>
              <a:rPr lang="fr-FR" dirty="0"/>
              <a:t> – Brent – Natixis </a:t>
            </a:r>
            <a:endParaRPr lang="en-US" dirty="0"/>
          </a:p>
        </p:txBody>
      </p:sp>
      <p:graphicFrame>
        <p:nvGraphicFramePr>
          <p:cNvPr id="6" name="Tableau 5">
            <a:extLst>
              <a:ext uri="{FF2B5EF4-FFF2-40B4-BE49-F238E27FC236}">
                <a16:creationId xmlns:a16="http://schemas.microsoft.com/office/drawing/2014/main" id="{58782A8B-D87E-458A-95F4-8FAA81922C70}"/>
              </a:ext>
            </a:extLst>
          </p:cNvPr>
          <p:cNvGraphicFramePr>
            <a:graphicFrameLocks noGrp="1"/>
          </p:cNvGraphicFramePr>
          <p:nvPr>
            <p:extLst>
              <p:ext uri="{D42A27DB-BD31-4B8C-83A1-F6EECF244321}">
                <p14:modId xmlns:p14="http://schemas.microsoft.com/office/powerpoint/2010/main" val="3556653606"/>
              </p:ext>
            </p:extLst>
          </p:nvPr>
        </p:nvGraphicFramePr>
        <p:xfrm>
          <a:off x="36000" y="1161593"/>
          <a:ext cx="9072000" cy="4212649"/>
        </p:xfrm>
        <a:graphic>
          <a:graphicData uri="http://schemas.openxmlformats.org/drawingml/2006/table">
            <a:tbl>
              <a:tblPr/>
              <a:tblGrid>
                <a:gridCol w="720000">
                  <a:extLst>
                    <a:ext uri="{9D8B030D-6E8A-4147-A177-3AD203B41FA5}">
                      <a16:colId xmlns:a16="http://schemas.microsoft.com/office/drawing/2014/main" val="1988144231"/>
                    </a:ext>
                  </a:extLst>
                </a:gridCol>
                <a:gridCol w="756000">
                  <a:extLst>
                    <a:ext uri="{9D8B030D-6E8A-4147-A177-3AD203B41FA5}">
                      <a16:colId xmlns:a16="http://schemas.microsoft.com/office/drawing/2014/main" val="3270503590"/>
                    </a:ext>
                  </a:extLst>
                </a:gridCol>
                <a:gridCol w="756000">
                  <a:extLst>
                    <a:ext uri="{9D8B030D-6E8A-4147-A177-3AD203B41FA5}">
                      <a16:colId xmlns:a16="http://schemas.microsoft.com/office/drawing/2014/main" val="570666619"/>
                    </a:ext>
                  </a:extLst>
                </a:gridCol>
                <a:gridCol w="504000">
                  <a:extLst>
                    <a:ext uri="{9D8B030D-6E8A-4147-A177-3AD203B41FA5}">
                      <a16:colId xmlns:a16="http://schemas.microsoft.com/office/drawing/2014/main" val="3849567261"/>
                    </a:ext>
                  </a:extLst>
                </a:gridCol>
                <a:gridCol w="432000">
                  <a:extLst>
                    <a:ext uri="{9D8B030D-6E8A-4147-A177-3AD203B41FA5}">
                      <a16:colId xmlns:a16="http://schemas.microsoft.com/office/drawing/2014/main" val="3681643700"/>
                    </a:ext>
                  </a:extLst>
                </a:gridCol>
                <a:gridCol w="432000">
                  <a:extLst>
                    <a:ext uri="{9D8B030D-6E8A-4147-A177-3AD203B41FA5}">
                      <a16:colId xmlns:a16="http://schemas.microsoft.com/office/drawing/2014/main" val="3646977841"/>
                    </a:ext>
                  </a:extLst>
                </a:gridCol>
                <a:gridCol w="612000">
                  <a:extLst>
                    <a:ext uri="{9D8B030D-6E8A-4147-A177-3AD203B41FA5}">
                      <a16:colId xmlns:a16="http://schemas.microsoft.com/office/drawing/2014/main" val="970822722"/>
                    </a:ext>
                  </a:extLst>
                </a:gridCol>
                <a:gridCol w="540000">
                  <a:extLst>
                    <a:ext uri="{9D8B030D-6E8A-4147-A177-3AD203B41FA5}">
                      <a16:colId xmlns:a16="http://schemas.microsoft.com/office/drawing/2014/main" val="1880131500"/>
                    </a:ext>
                  </a:extLst>
                </a:gridCol>
                <a:gridCol w="612000">
                  <a:extLst>
                    <a:ext uri="{9D8B030D-6E8A-4147-A177-3AD203B41FA5}">
                      <a16:colId xmlns:a16="http://schemas.microsoft.com/office/drawing/2014/main" val="923197981"/>
                    </a:ext>
                  </a:extLst>
                </a:gridCol>
                <a:gridCol w="612000">
                  <a:extLst>
                    <a:ext uri="{9D8B030D-6E8A-4147-A177-3AD203B41FA5}">
                      <a16:colId xmlns:a16="http://schemas.microsoft.com/office/drawing/2014/main" val="3304033545"/>
                    </a:ext>
                  </a:extLst>
                </a:gridCol>
                <a:gridCol w="864000">
                  <a:extLst>
                    <a:ext uri="{9D8B030D-6E8A-4147-A177-3AD203B41FA5}">
                      <a16:colId xmlns:a16="http://schemas.microsoft.com/office/drawing/2014/main" val="3540554218"/>
                    </a:ext>
                  </a:extLst>
                </a:gridCol>
                <a:gridCol w="864000">
                  <a:extLst>
                    <a:ext uri="{9D8B030D-6E8A-4147-A177-3AD203B41FA5}">
                      <a16:colId xmlns:a16="http://schemas.microsoft.com/office/drawing/2014/main" val="1763997696"/>
                    </a:ext>
                  </a:extLst>
                </a:gridCol>
                <a:gridCol w="684000">
                  <a:extLst>
                    <a:ext uri="{9D8B030D-6E8A-4147-A177-3AD203B41FA5}">
                      <a16:colId xmlns:a16="http://schemas.microsoft.com/office/drawing/2014/main" val="521052409"/>
                    </a:ext>
                  </a:extLst>
                </a:gridCol>
                <a:gridCol w="684000">
                  <a:extLst>
                    <a:ext uri="{9D8B030D-6E8A-4147-A177-3AD203B41FA5}">
                      <a16:colId xmlns:a16="http://schemas.microsoft.com/office/drawing/2014/main" val="158705884"/>
                    </a:ext>
                  </a:extLst>
                </a:gridCol>
              </a:tblGrid>
              <a:tr h="324000">
                <a:tc rowSpan="2">
                  <a:txBody>
                    <a:bodyPr/>
                    <a:lstStyle/>
                    <a:p>
                      <a:pPr algn="ctr" fontAlgn="ctr"/>
                      <a:r>
                        <a:rPr lang="fr-FR" sz="1050" b="1" i="0" u="none" strike="noStrike" dirty="0">
                          <a:solidFill>
                            <a:srgbClr val="000000"/>
                          </a:solidFill>
                          <a:effectLst/>
                          <a:latin typeface="Calibri" panose="020F0502020204030204" pitchFamily="34" charset="0"/>
                        </a:rPr>
                        <a:t>Trade Date</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1050" b="1" i="0" u="none" strike="noStrike" dirty="0">
                          <a:solidFill>
                            <a:srgbClr val="000000"/>
                          </a:solidFill>
                          <a:effectLst/>
                          <a:latin typeface="Calibri" panose="020F0502020204030204" pitchFamily="34" charset="0"/>
                        </a:rPr>
                        <a:t>Counterparty</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1050" b="1" i="0" u="none" strike="noStrike" dirty="0">
                          <a:solidFill>
                            <a:srgbClr val="000000"/>
                          </a:solidFill>
                          <a:effectLst/>
                          <a:latin typeface="Calibri" panose="020F0502020204030204" pitchFamily="34" charset="0"/>
                        </a:rPr>
                        <a:t>Underlying</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1050" b="1" i="0" u="none" strike="noStrike" dirty="0" err="1">
                          <a:solidFill>
                            <a:srgbClr val="000000"/>
                          </a:solidFill>
                          <a:effectLst/>
                          <a:latin typeface="Calibri" panose="020F0502020204030204" pitchFamily="34" charset="0"/>
                        </a:rPr>
                        <a:t>Period</a:t>
                      </a:r>
                      <a:endParaRPr lang="fr-FR" sz="1050" b="1" i="0" u="none" strike="noStrike" dirty="0">
                        <a:solidFill>
                          <a:srgbClr val="000000"/>
                        </a:solidFill>
                        <a:effectLst/>
                        <a:latin typeface="Calibri" panose="020F0502020204030204" pitchFamily="34" charset="0"/>
                      </a:endParaRP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1050" b="1" i="0" u="none" strike="noStrike">
                          <a:solidFill>
                            <a:srgbClr val="000000"/>
                          </a:solidFill>
                          <a:effectLst/>
                          <a:latin typeface="Calibri" panose="020F0502020204030204" pitchFamily="34" charset="0"/>
                        </a:rPr>
                        <a:t>Strike</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1050" b="1" i="0" u="none" strike="noStrike">
                          <a:solidFill>
                            <a:srgbClr val="000000"/>
                          </a:solidFill>
                          <a:effectLst/>
                          <a:latin typeface="Calibri" panose="020F0502020204030204" pitchFamily="34" charset="0"/>
                        </a:rPr>
                        <a:t>Type</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1050" b="1" i="0" u="none" strike="noStrike" dirty="0">
                          <a:solidFill>
                            <a:srgbClr val="000000"/>
                          </a:solidFill>
                          <a:effectLst/>
                          <a:latin typeface="Calibri" panose="020F0502020204030204" pitchFamily="34" charset="0"/>
                        </a:rPr>
                        <a:t>Quantity YTD in 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1050" b="1" i="0" u="none" strike="noStrike" dirty="0">
                          <a:solidFill>
                            <a:srgbClr val="000000"/>
                          </a:solidFill>
                          <a:effectLst/>
                          <a:latin typeface="Calibri" panose="020F0502020204030204" pitchFamily="34" charset="0"/>
                        </a:rPr>
                        <a:t>Unit trading</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1050" b="1" i="0" u="none" strike="noStrike" dirty="0">
                          <a:solidFill>
                            <a:srgbClr val="000000"/>
                          </a:solidFill>
                          <a:effectLst/>
                          <a:latin typeface="Calibri" panose="020F0502020204030204" pitchFamily="34" charset="0"/>
                        </a:rPr>
                        <a:t>Exchange rate</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1050" b="1" i="0" u="none" strike="noStrike">
                          <a:solidFill>
                            <a:srgbClr val="000000"/>
                          </a:solidFill>
                          <a:effectLst/>
                          <a:latin typeface="Calibri" panose="020F0502020204030204" pitchFamily="34" charset="0"/>
                        </a:rPr>
                        <a:t>Traded Swap price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fr-FR" sz="1050" b="1" i="0" u="none" strike="noStrike">
                          <a:solidFill>
                            <a:srgbClr val="000000"/>
                          </a:solidFill>
                          <a:effectLst/>
                          <a:latin typeface="Calibri" panose="020F0502020204030204" pitchFamily="34" charset="0"/>
                        </a:rPr>
                        <a:t>Actual 2022 €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fontAlgn="ctr"/>
                      <a:r>
                        <a:rPr lang="fr-FR" sz="1050" b="1" i="0" u="none" strike="noStrike">
                          <a:solidFill>
                            <a:srgbClr val="000000"/>
                          </a:solidFill>
                          <a:effectLst/>
                          <a:latin typeface="Calibri" panose="020F0502020204030204" pitchFamily="34" charset="0"/>
                        </a:rPr>
                        <a:t>MTM Index € 31/03/2022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fr-FR" sz="1050" b="1" i="0" u="none" strike="noStrike" dirty="0">
                          <a:solidFill>
                            <a:srgbClr val="000000"/>
                          </a:solidFill>
                          <a:effectLst/>
                          <a:latin typeface="Calibri" panose="020F0502020204030204" pitchFamily="34" charset="0"/>
                        </a:rPr>
                        <a:t>Premium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rowSpan="2">
                  <a:txBody>
                    <a:bodyPr/>
                    <a:lstStyle/>
                    <a:p>
                      <a:pPr algn="ctr" fontAlgn="ctr"/>
                      <a:r>
                        <a:rPr lang="en-US" sz="1050" b="1" i="0" u="none" strike="noStrike" dirty="0">
                          <a:solidFill>
                            <a:srgbClr val="000000"/>
                          </a:solidFill>
                          <a:effectLst/>
                          <a:latin typeface="Calibri" panose="020F0502020204030204" pitchFamily="34" charset="0"/>
                        </a:rPr>
                        <a:t>Result in K€ (Less Premium)</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970120961"/>
                  </a:ext>
                </a:extLst>
              </a:tr>
              <a:tr h="324000">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1050" b="1" i="0" u="none" strike="noStrike" dirty="0">
                          <a:solidFill>
                            <a:srgbClr val="000000"/>
                          </a:solidFill>
                          <a:effectLst/>
                          <a:latin typeface="Calibri" panose="020F0502020204030204" pitchFamily="34" charset="0"/>
                        </a:rPr>
                        <a:t>YTD Marsh</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0C0C0"/>
                    </a:solidFill>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674741139"/>
                  </a:ext>
                </a:extLst>
              </a:tr>
              <a:tr h="324059">
                <a:tc>
                  <a:txBody>
                    <a:bodyPr/>
                    <a:lstStyle/>
                    <a:p>
                      <a:pPr algn="ctr" fontAlgn="b"/>
                      <a:r>
                        <a:rPr lang="fr-FR" sz="1050" b="0" i="0" u="none" strike="noStrike">
                          <a:solidFill>
                            <a:srgbClr val="000000"/>
                          </a:solidFill>
                          <a:effectLst/>
                          <a:latin typeface="Calibri" panose="020F0502020204030204" pitchFamily="34" charset="0"/>
                        </a:rPr>
                        <a:t>29/11/2021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50" b="0" i="0" u="none" strike="noStrike">
                          <a:solidFill>
                            <a:srgbClr val="000000"/>
                          </a:solidFill>
                          <a:effectLst/>
                          <a:latin typeface="Calibri" panose="020F0502020204030204" pitchFamily="34" charset="0"/>
                        </a:rPr>
                        <a:t>NATIXIS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50" b="0" i="0" u="none" strike="noStrike">
                          <a:solidFill>
                            <a:srgbClr val="000000"/>
                          </a:solidFill>
                          <a:effectLst/>
                          <a:latin typeface="Calibri" panose="020F0502020204030204" pitchFamily="34" charset="0"/>
                        </a:rPr>
                        <a:t>Brent</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50" b="0" i="0" u="none" strike="noStrike">
                          <a:solidFill>
                            <a:srgbClr val="000000"/>
                          </a:solidFill>
                          <a:effectLst/>
                          <a:latin typeface="Calibri" panose="020F0502020204030204" pitchFamily="34" charset="0"/>
                        </a:rPr>
                        <a:t>mars-22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50" b="0" i="0" u="none" strike="noStrike" dirty="0">
                          <a:solidFill>
                            <a:srgbClr val="000000"/>
                          </a:solidFill>
                          <a:effectLst/>
                          <a:latin typeface="Calibri" panose="020F0502020204030204" pitchFamily="34" charset="0"/>
                        </a:rPr>
                        <a:t>64,20 € </a:t>
                      </a:r>
                    </a:p>
                  </a:txBody>
                  <a:tcPr marL="4019" marR="4019" marT="401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r-FR" sz="1050" b="0" i="0" u="none" strike="noStrike">
                          <a:solidFill>
                            <a:srgbClr val="000000"/>
                          </a:solidFill>
                          <a:effectLst/>
                          <a:latin typeface="Calibri" panose="020F0502020204030204" pitchFamily="34" charset="0"/>
                        </a:rPr>
                        <a:t>Fixed</a:t>
                      </a:r>
                    </a:p>
                  </a:txBody>
                  <a:tcPr marL="4019" marR="4019" marT="401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50" b="0" i="0" u="none" strike="noStrike">
                          <a:solidFill>
                            <a:srgbClr val="000000"/>
                          </a:solidFill>
                          <a:effectLst/>
                          <a:latin typeface="Calibri" panose="020F0502020204030204" pitchFamily="34" charset="0"/>
                        </a:rPr>
                        <a:t>3 360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50" b="0" i="0" u="none" strike="noStrike">
                          <a:solidFill>
                            <a:srgbClr val="000000"/>
                          </a:solidFill>
                          <a:effectLst/>
                          <a:latin typeface="Calibri" panose="020F0502020204030204" pitchFamily="34" charset="0"/>
                        </a:rPr>
                        <a:t>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50" b="0" i="0" u="none" strike="noStrike">
                          <a:solidFill>
                            <a:srgbClr val="000000"/>
                          </a:solidFill>
                          <a:effectLst/>
                          <a:latin typeface="Calibri" panose="020F050202020403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50" b="0" i="0" u="none" strike="noStrike">
                          <a:solidFill>
                            <a:srgbClr val="000000"/>
                          </a:solidFill>
                          <a:effectLst/>
                          <a:latin typeface="Calibri" panose="020F0502020204030204" pitchFamily="34" charset="0"/>
                        </a:rPr>
                        <a:t>64,20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50" b="0" i="0" u="none" strike="noStrike">
                          <a:solidFill>
                            <a:srgbClr val="000000"/>
                          </a:solidFill>
                          <a:effectLst/>
                          <a:latin typeface="Calibri" panose="020F0502020204030204" pitchFamily="34" charset="0"/>
                        </a:rPr>
                        <a:t>82,83</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50" b="0" i="0" u="none" strike="noStrike">
                          <a:solidFill>
                            <a:srgbClr val="000000"/>
                          </a:solidFill>
                          <a:effectLst/>
                          <a:latin typeface="Calibri" panose="020F0502020204030204" pitchFamily="34" charset="0"/>
                        </a:rPr>
                        <a:t>101,96</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fr-FR" sz="1050" b="0" i="0" u="none" strike="noStrike" dirty="0">
                          <a:solidFill>
                            <a:srgbClr val="000000"/>
                          </a:solidFill>
                          <a:effectLst/>
                          <a:latin typeface="Calibri" panose="020F0502020204030204" pitchFamily="34" charset="0"/>
                        </a:rPr>
                        <a:t>126,87</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70643650"/>
                  </a:ext>
                </a:extLst>
              </a:tr>
              <a:tr h="324059">
                <a:tc>
                  <a:txBody>
                    <a:bodyPr/>
                    <a:lstStyle/>
                    <a:p>
                      <a:pPr algn="ctr" fontAlgn="b"/>
                      <a:r>
                        <a:rPr lang="fr-FR" sz="1050" b="0" i="0" u="none" strike="noStrike">
                          <a:solidFill>
                            <a:srgbClr val="000000"/>
                          </a:solidFill>
                          <a:effectLst/>
                          <a:latin typeface="Calibri" panose="020F0502020204030204" pitchFamily="34" charset="0"/>
                        </a:rPr>
                        <a:t>29/11/2021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NATIXIS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Brent</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avr.-22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dirty="0">
                          <a:solidFill>
                            <a:srgbClr val="000000"/>
                          </a:solidFill>
                          <a:effectLst/>
                          <a:latin typeface="Calibri" panose="020F0502020204030204" pitchFamily="34" charset="0"/>
                        </a:rPr>
                        <a:t>64,20 € </a:t>
                      </a:r>
                    </a:p>
                  </a:txBody>
                  <a:tcPr marL="4019" marR="4019" marT="401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Fixed</a:t>
                      </a:r>
                    </a:p>
                  </a:txBody>
                  <a:tcPr marL="4019" marR="4019" marT="40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2 760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64,20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82,83</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94,28</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dirty="0">
                          <a:solidFill>
                            <a:srgbClr val="000000"/>
                          </a:solidFill>
                          <a:effectLst/>
                          <a:latin typeface="Calibri" panose="020F0502020204030204" pitchFamily="34" charset="0"/>
                        </a:rPr>
                        <a:t>83,01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91352849"/>
                  </a:ext>
                </a:extLst>
              </a:tr>
              <a:tr h="324059">
                <a:tc>
                  <a:txBody>
                    <a:bodyPr/>
                    <a:lstStyle/>
                    <a:p>
                      <a:pPr algn="ctr" fontAlgn="b"/>
                      <a:r>
                        <a:rPr lang="fr-FR" sz="1050" b="0" i="0" u="none" strike="noStrike">
                          <a:solidFill>
                            <a:srgbClr val="000000"/>
                          </a:solidFill>
                          <a:effectLst/>
                          <a:latin typeface="Calibri" panose="020F0502020204030204" pitchFamily="34" charset="0"/>
                        </a:rPr>
                        <a:t>29/11/2021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NATIXIS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Brent</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mai-22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dirty="0">
                          <a:solidFill>
                            <a:srgbClr val="000000"/>
                          </a:solidFill>
                          <a:effectLst/>
                          <a:latin typeface="Calibri" panose="020F0502020204030204" pitchFamily="34" charset="0"/>
                        </a:rPr>
                        <a:t>64,20 € </a:t>
                      </a:r>
                    </a:p>
                  </a:txBody>
                  <a:tcPr marL="4019" marR="4019" marT="401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Fixed</a:t>
                      </a:r>
                    </a:p>
                  </a:txBody>
                  <a:tcPr marL="4019" marR="4019" marT="40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2 880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64,20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82,83</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92,39</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dirty="0">
                          <a:solidFill>
                            <a:srgbClr val="000000"/>
                          </a:solidFill>
                          <a:effectLst/>
                          <a:latin typeface="Calibri" panose="020F0502020204030204" pitchFamily="34" charset="0"/>
                        </a:rPr>
                        <a:t>81,20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8123731"/>
                  </a:ext>
                </a:extLst>
              </a:tr>
              <a:tr h="324059">
                <a:tc>
                  <a:txBody>
                    <a:bodyPr/>
                    <a:lstStyle/>
                    <a:p>
                      <a:pPr algn="ctr" fontAlgn="b"/>
                      <a:r>
                        <a:rPr lang="fr-FR" sz="1050" b="0" i="0" u="none" strike="noStrike">
                          <a:solidFill>
                            <a:srgbClr val="000000"/>
                          </a:solidFill>
                          <a:effectLst/>
                          <a:latin typeface="Calibri" panose="020F0502020204030204" pitchFamily="34" charset="0"/>
                        </a:rPr>
                        <a:t>29/11/2021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NATIXIS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Brent</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juin-22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dirty="0">
                          <a:solidFill>
                            <a:srgbClr val="000000"/>
                          </a:solidFill>
                          <a:effectLst/>
                          <a:latin typeface="Calibri" panose="020F0502020204030204" pitchFamily="34" charset="0"/>
                        </a:rPr>
                        <a:t>64,20 € </a:t>
                      </a:r>
                    </a:p>
                  </a:txBody>
                  <a:tcPr marL="4019" marR="4019" marT="401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Fixed</a:t>
                      </a:r>
                    </a:p>
                  </a:txBody>
                  <a:tcPr marL="4019" marR="4019" marT="40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3 480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64,20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82,83</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90,74</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92,35</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76849055"/>
                  </a:ext>
                </a:extLst>
              </a:tr>
              <a:tr h="324059">
                <a:tc>
                  <a:txBody>
                    <a:bodyPr/>
                    <a:lstStyle/>
                    <a:p>
                      <a:pPr algn="ctr" fontAlgn="b"/>
                      <a:r>
                        <a:rPr lang="fr-FR" sz="1050" b="0" i="0" u="none" strike="noStrike">
                          <a:solidFill>
                            <a:srgbClr val="000000"/>
                          </a:solidFill>
                          <a:effectLst/>
                          <a:latin typeface="Calibri" panose="020F0502020204030204" pitchFamily="34" charset="0"/>
                        </a:rPr>
                        <a:t>29/11/2021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NATIXIS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Brent</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juil.-22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dirty="0">
                          <a:solidFill>
                            <a:srgbClr val="000000"/>
                          </a:solidFill>
                          <a:effectLst/>
                          <a:latin typeface="Calibri" panose="020F0502020204030204" pitchFamily="34" charset="0"/>
                        </a:rPr>
                        <a:t>64,20 € </a:t>
                      </a:r>
                    </a:p>
                  </a:txBody>
                  <a:tcPr marL="4019" marR="4019" marT="401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Fixed</a:t>
                      </a:r>
                    </a:p>
                  </a:txBody>
                  <a:tcPr marL="4019" marR="4019" marT="40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4 320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64,20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82,83</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89,25</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dirty="0">
                          <a:solidFill>
                            <a:srgbClr val="000000"/>
                          </a:solidFill>
                          <a:effectLst/>
                          <a:latin typeface="Calibri" panose="020F0502020204030204" pitchFamily="34" charset="0"/>
                        </a:rPr>
                        <a:t>108,23</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56819132"/>
                  </a:ext>
                </a:extLst>
              </a:tr>
              <a:tr h="324059">
                <a:tc>
                  <a:txBody>
                    <a:bodyPr/>
                    <a:lstStyle/>
                    <a:p>
                      <a:pPr algn="ctr" fontAlgn="b"/>
                      <a:r>
                        <a:rPr lang="fr-FR" sz="1050" b="0" i="0" u="none" strike="noStrike">
                          <a:solidFill>
                            <a:srgbClr val="000000"/>
                          </a:solidFill>
                          <a:effectLst/>
                          <a:latin typeface="Calibri" panose="020F0502020204030204" pitchFamily="34" charset="0"/>
                        </a:rPr>
                        <a:t>29/11/2021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NATIXIS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Brent</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août-22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dirty="0">
                          <a:solidFill>
                            <a:srgbClr val="000000"/>
                          </a:solidFill>
                          <a:effectLst/>
                          <a:latin typeface="Calibri" panose="020F0502020204030204" pitchFamily="34" charset="0"/>
                        </a:rPr>
                        <a:t>64,20 € </a:t>
                      </a:r>
                    </a:p>
                  </a:txBody>
                  <a:tcPr marL="4019" marR="4019" marT="401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Fixed</a:t>
                      </a:r>
                    </a:p>
                  </a:txBody>
                  <a:tcPr marL="4019" marR="4019" marT="40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3 600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64,20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82,83</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87,90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dirty="0">
                          <a:solidFill>
                            <a:srgbClr val="000000"/>
                          </a:solidFill>
                          <a:effectLst/>
                          <a:latin typeface="Calibri" panose="020F0502020204030204" pitchFamily="34" charset="0"/>
                        </a:rPr>
                        <a:t>85,32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46893858"/>
                  </a:ext>
                </a:extLst>
              </a:tr>
              <a:tr h="324059">
                <a:tc>
                  <a:txBody>
                    <a:bodyPr/>
                    <a:lstStyle/>
                    <a:p>
                      <a:pPr algn="ctr" fontAlgn="b"/>
                      <a:r>
                        <a:rPr lang="fr-FR" sz="1050" b="0" i="0" u="none" strike="noStrike">
                          <a:solidFill>
                            <a:srgbClr val="000000"/>
                          </a:solidFill>
                          <a:effectLst/>
                          <a:latin typeface="Calibri" panose="020F0502020204030204" pitchFamily="34" charset="0"/>
                        </a:rPr>
                        <a:t>29/11/2021</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NATIXIS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Brent</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sept.-22</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dirty="0">
                          <a:solidFill>
                            <a:srgbClr val="000000"/>
                          </a:solidFill>
                          <a:effectLst/>
                          <a:latin typeface="Calibri" panose="020F0502020204030204" pitchFamily="34" charset="0"/>
                        </a:rPr>
                        <a:t>64,20 € </a:t>
                      </a:r>
                    </a:p>
                  </a:txBody>
                  <a:tcPr marL="4019" marR="4019" marT="4019"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Fixed</a:t>
                      </a:r>
                    </a:p>
                  </a:txBody>
                  <a:tcPr marL="4019" marR="4019" marT="401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3 480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barils</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1,00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64,20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a:solidFill>
                            <a:srgbClr val="000000"/>
                          </a:solidFill>
                          <a:effectLst/>
                          <a:latin typeface="Calibri" panose="020F0502020204030204" pitchFamily="34" charset="0"/>
                        </a:rPr>
                        <a:t>82,83</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86,59</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1050" b="0" i="0" u="none" strike="noStrike">
                          <a:solidFill>
                            <a:srgbClr val="000000"/>
                          </a:solidFill>
                          <a:effectLst/>
                          <a:latin typeface="Calibri" panose="020F0502020204030204" pitchFamily="34" charset="0"/>
                        </a:rPr>
                        <a:t>0</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fr-FR" sz="1050" b="0" i="0" u="none" strike="noStrike" dirty="0">
                          <a:solidFill>
                            <a:srgbClr val="000000"/>
                          </a:solidFill>
                          <a:effectLst/>
                          <a:latin typeface="Calibri" panose="020F0502020204030204" pitchFamily="34" charset="0"/>
                        </a:rPr>
                        <a:t>77,93</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50241863"/>
                  </a:ext>
                </a:extLst>
              </a:tr>
              <a:tr h="324059">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Calibri" panose="020F0502020204030204" pitchFamily="34" charset="0"/>
                        </a:rPr>
                        <a:t> </a:t>
                      </a:r>
                    </a:p>
                  </a:txBody>
                  <a:tcPr marL="4019" marR="4019" marT="40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9620855"/>
                  </a:ext>
                </a:extLst>
              </a:tr>
              <a:tr h="324059">
                <a:tc>
                  <a:txBody>
                    <a:bodyPr/>
                    <a:lstStyle/>
                    <a:p>
                      <a:pPr algn="ctr" fontAlgn="b"/>
                      <a:r>
                        <a:rPr lang="fr-FR" sz="1050" b="1" i="0" u="none" strike="noStrike">
                          <a:solidFill>
                            <a:srgbClr val="000000"/>
                          </a:solidFill>
                          <a:effectLst/>
                          <a:latin typeface="Calibri" panose="020F0502020204030204" pitchFamily="34" charset="0"/>
                        </a:rPr>
                        <a:t> </a:t>
                      </a:r>
                    </a:p>
                  </a:txBody>
                  <a:tcPr marL="4019" marR="4019" marT="401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1" i="0" u="none" strike="noStrike">
                          <a:solidFill>
                            <a:srgbClr val="000000"/>
                          </a:solidFill>
                          <a:effectLst/>
                          <a:latin typeface="Calibri" panose="020F0502020204030204" pitchFamily="34" charset="0"/>
                        </a:rPr>
                        <a:t>NATIXIS</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1"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1"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1"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1" i="0" u="none" strike="noStrike">
                          <a:solidFill>
                            <a:srgbClr val="000000"/>
                          </a:solidFill>
                          <a:effectLst/>
                          <a:latin typeface="Calibri" panose="020F0502020204030204" pitchFamily="34" charset="0"/>
                        </a:rPr>
                        <a:t>23 880</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1" i="0" u="none" strike="noStrike">
                          <a:solidFill>
                            <a:srgbClr val="000000"/>
                          </a:solidFill>
                          <a:effectLst/>
                          <a:latin typeface="Calibri" panose="020F0502020204030204" pitchFamily="34" charset="0"/>
                        </a:rPr>
                        <a:t>barils</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1"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1" i="0" u="none" strike="noStrike">
                          <a:solidFill>
                            <a:srgbClr val="000000"/>
                          </a:solidFill>
                          <a:effectLst/>
                          <a:latin typeface="Calibri" panose="020F0502020204030204" pitchFamily="34" charset="0"/>
                        </a:rPr>
                        <a:t>64,20</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1"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1"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1" i="0" u="none" strike="noStrike">
                          <a:solidFill>
                            <a:srgbClr val="000000"/>
                          </a:solidFill>
                          <a:effectLst/>
                          <a:latin typeface="Calibri" panose="020F0502020204030204" pitchFamily="34" charset="0"/>
                        </a:rPr>
                        <a:t>0</a:t>
                      </a:r>
                    </a:p>
                  </a:txBody>
                  <a:tcPr marL="4019" marR="4019" marT="401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1" i="0" u="none" strike="noStrike" dirty="0">
                          <a:solidFill>
                            <a:srgbClr val="000000"/>
                          </a:solidFill>
                          <a:effectLst/>
                          <a:latin typeface="Calibri" panose="020F0502020204030204" pitchFamily="34" charset="0"/>
                        </a:rPr>
                        <a:t>655</a:t>
                      </a:r>
                    </a:p>
                  </a:txBody>
                  <a:tcPr marL="4019" marR="4019" marT="401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2145020"/>
                  </a:ext>
                </a:extLst>
              </a:tr>
              <a:tr h="324059">
                <a:tc>
                  <a:txBody>
                    <a:bodyPr/>
                    <a:lstStyle/>
                    <a:p>
                      <a:pPr algn="l" fontAlgn="b"/>
                      <a:r>
                        <a:rPr lang="fr-FR" sz="1050" b="0" i="0" u="none" strike="noStrike">
                          <a:solidFill>
                            <a:srgbClr val="000000"/>
                          </a:solidFill>
                          <a:effectLst/>
                          <a:latin typeface="Calibri" panose="020F0502020204030204" pitchFamily="34" charset="0"/>
                        </a:rPr>
                        <a:t> </a:t>
                      </a:r>
                    </a:p>
                  </a:txBody>
                  <a:tcPr marL="4019" marR="4019" marT="401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50" b="0" i="0" u="none" strike="noStrike">
                          <a:solidFill>
                            <a:srgbClr val="000000"/>
                          </a:solidFill>
                          <a:effectLst/>
                          <a:latin typeface="Calibri" panose="020F0502020204030204" pitchFamily="34" charset="0"/>
                        </a:rPr>
                        <a:t> </a:t>
                      </a:r>
                    </a:p>
                  </a:txBody>
                  <a:tcPr marL="4019" marR="4019" marT="40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Calibri" panose="020F0502020204030204" pitchFamily="34" charset="0"/>
                        </a:rPr>
                        <a:t> </a:t>
                      </a:r>
                    </a:p>
                  </a:txBody>
                  <a:tcPr marL="4019" marR="4019" marT="401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5030353"/>
                  </a:ext>
                </a:extLst>
              </a:tr>
              <a:tr h="324059">
                <a:tc>
                  <a:txBody>
                    <a:bodyPr/>
                    <a:lstStyle/>
                    <a:p>
                      <a:pPr algn="l" fontAlgn="b"/>
                      <a:r>
                        <a:rPr lang="fr-FR" sz="1050" b="0" i="0" u="none" strike="noStrike">
                          <a:solidFill>
                            <a:srgbClr val="000000"/>
                          </a:solidFill>
                          <a:effectLst/>
                          <a:latin typeface="Calibri" panose="020F0502020204030204" pitchFamily="34" charset="0"/>
                        </a:rPr>
                        <a:t> </a:t>
                      </a:r>
                    </a:p>
                  </a:txBody>
                  <a:tcPr marL="4019" marR="4019" marT="4019"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0" i="0" u="none" strike="noStrike">
                          <a:solidFill>
                            <a:srgbClr val="000000"/>
                          </a:solidFill>
                          <a:effectLst/>
                          <a:latin typeface="Calibri" panose="020F0502020204030204" pitchFamily="34" charset="0"/>
                        </a:rPr>
                        <a:t> </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50" b="0" i="0" u="none" strike="noStrike" dirty="0">
                          <a:solidFill>
                            <a:srgbClr val="000000"/>
                          </a:solidFill>
                          <a:effectLst/>
                          <a:latin typeface="Calibri" panose="020F0502020204030204" pitchFamily="34" charset="0"/>
                        </a:rPr>
                        <a:t> </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1" i="0" u="none" strike="noStrike">
                          <a:solidFill>
                            <a:srgbClr val="000000"/>
                          </a:solidFill>
                          <a:effectLst/>
                          <a:latin typeface="Calibri" panose="020F0502020204030204" pitchFamily="34" charset="0"/>
                        </a:rPr>
                        <a:t>TOTAL</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1" i="0" u="none" strike="noStrike" dirty="0">
                          <a:solidFill>
                            <a:srgbClr val="000000"/>
                          </a:solidFill>
                          <a:effectLst/>
                          <a:latin typeface="Calibri" panose="020F0502020204030204" pitchFamily="34" charset="0"/>
                        </a:rPr>
                        <a:t> </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Calibri" panose="020F0502020204030204" pitchFamily="34" charset="0"/>
                        </a:rPr>
                        <a:t> </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1" i="0" u="none" strike="noStrike">
                          <a:solidFill>
                            <a:srgbClr val="000000"/>
                          </a:solidFill>
                          <a:effectLst/>
                          <a:latin typeface="Calibri" panose="020F0502020204030204" pitchFamily="34" charset="0"/>
                        </a:rPr>
                        <a:t>23 880</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50" b="1" i="0" u="none" strike="noStrike">
                          <a:solidFill>
                            <a:srgbClr val="000000"/>
                          </a:solidFill>
                          <a:effectLst/>
                          <a:latin typeface="Calibri" panose="020F0502020204030204" pitchFamily="34" charset="0"/>
                        </a:rPr>
                        <a:t>barils</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1" i="0" u="none" strike="noStrike" dirty="0">
                          <a:solidFill>
                            <a:srgbClr val="000000"/>
                          </a:solidFill>
                          <a:effectLst/>
                          <a:latin typeface="Calibri" panose="020F0502020204030204" pitchFamily="34" charset="0"/>
                        </a:rPr>
                        <a:t> </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1" i="0" u="none" strike="noStrike" dirty="0">
                          <a:solidFill>
                            <a:srgbClr val="000000"/>
                          </a:solidFill>
                          <a:effectLst/>
                          <a:latin typeface="Calibri" panose="020F0502020204030204" pitchFamily="34" charset="0"/>
                        </a:rPr>
                        <a:t>64,20</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1" i="0" u="none" strike="noStrike" dirty="0">
                          <a:solidFill>
                            <a:srgbClr val="000000"/>
                          </a:solidFill>
                          <a:effectLst/>
                          <a:latin typeface="Calibri" panose="020F0502020204030204" pitchFamily="34" charset="0"/>
                        </a:rPr>
                        <a:t> </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1" i="0" u="none" strike="noStrike" dirty="0">
                          <a:solidFill>
                            <a:srgbClr val="000000"/>
                          </a:solidFill>
                          <a:effectLst/>
                          <a:latin typeface="Calibri" panose="020F0502020204030204" pitchFamily="34" charset="0"/>
                        </a:rPr>
                        <a:t> </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1" i="0" u="none" strike="noStrike">
                          <a:solidFill>
                            <a:srgbClr val="000000"/>
                          </a:solidFill>
                          <a:effectLst/>
                          <a:latin typeface="Calibri" panose="020F0502020204030204" pitchFamily="34" charset="0"/>
                        </a:rPr>
                        <a:t>0</a:t>
                      </a:r>
                    </a:p>
                  </a:txBody>
                  <a:tcPr marL="4019" marR="4019" marT="401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50" b="1" i="0" u="none" strike="noStrike" dirty="0">
                          <a:solidFill>
                            <a:srgbClr val="000000"/>
                          </a:solidFill>
                          <a:effectLst/>
                          <a:latin typeface="Calibri" panose="020F0502020204030204" pitchFamily="34" charset="0"/>
                        </a:rPr>
                        <a:t>655</a:t>
                      </a:r>
                    </a:p>
                  </a:txBody>
                  <a:tcPr marL="4019" marR="4019" marT="4019"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738879221"/>
                  </a:ext>
                </a:extLst>
              </a:tr>
            </a:tbl>
          </a:graphicData>
        </a:graphic>
      </p:graphicFrame>
    </p:spTree>
    <p:extLst>
      <p:ext uri="{BB962C8B-B14F-4D97-AF65-F5344CB8AC3E}">
        <p14:creationId xmlns:p14="http://schemas.microsoft.com/office/powerpoint/2010/main" val="908109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fr-FR" dirty="0"/>
              <a:t> </a:t>
            </a:r>
            <a:endParaRPr lang="en-US" dirty="0"/>
          </a:p>
        </p:txBody>
      </p:sp>
      <p:sp>
        <p:nvSpPr>
          <p:cNvPr id="5" name="Title">
            <a:extLst>
              <a:ext uri="{FF2B5EF4-FFF2-40B4-BE49-F238E27FC236}">
                <a16:creationId xmlns:a16="http://schemas.microsoft.com/office/drawing/2014/main" id="{533DA188-B1B2-4FCC-81C7-4565C09E97D1}"/>
              </a:ext>
            </a:extLst>
          </p:cNvPr>
          <p:cNvSpPr txBox="1">
            <a:spLocks/>
          </p:cNvSpPr>
          <p:nvPr/>
        </p:nvSpPr>
        <p:spPr bwMode="auto">
          <a:xfrm>
            <a:off x="0" y="113288"/>
            <a:ext cx="9144000" cy="88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dirty="0" err="1"/>
              <a:t>Bitumen</a:t>
            </a:r>
            <a:r>
              <a:rPr lang="fr-FR" dirty="0"/>
              <a:t> Hedging </a:t>
            </a:r>
            <a:r>
              <a:rPr lang="fr-FR" dirty="0" err="1"/>
              <a:t>Summary</a:t>
            </a:r>
            <a:r>
              <a:rPr lang="fr-FR" dirty="0"/>
              <a:t> - 2022</a:t>
            </a:r>
            <a:endParaRPr lang="en-US" dirty="0"/>
          </a:p>
        </p:txBody>
      </p:sp>
      <p:sp>
        <p:nvSpPr>
          <p:cNvPr id="10" name="ZoneTexte 9">
            <a:extLst>
              <a:ext uri="{FF2B5EF4-FFF2-40B4-BE49-F238E27FC236}">
                <a16:creationId xmlns:a16="http://schemas.microsoft.com/office/drawing/2014/main" id="{0BC916EC-FA81-495D-8B0F-6298E6835692}"/>
              </a:ext>
            </a:extLst>
          </p:cNvPr>
          <p:cNvSpPr txBox="1"/>
          <p:nvPr/>
        </p:nvSpPr>
        <p:spPr>
          <a:xfrm>
            <a:off x="1186128" y="6445108"/>
            <a:ext cx="6771735" cy="276999"/>
          </a:xfrm>
          <a:prstGeom prst="rect">
            <a:avLst/>
          </a:prstGeom>
          <a:noFill/>
          <a:ln>
            <a:solidFill>
              <a:schemeClr val="tx1"/>
            </a:solidFill>
          </a:ln>
        </p:spPr>
        <p:txBody>
          <a:bodyPr wrap="square" rtlCol="0">
            <a:spAutoFit/>
          </a:bodyPr>
          <a:lstStyle/>
          <a:p>
            <a:r>
              <a:rPr lang="fr-FR" sz="1200" dirty="0">
                <a:latin typeface="Calibri" panose="020F0502020204030204" pitchFamily="34" charset="0"/>
                <a:cs typeface="Calibri" panose="020F0502020204030204" pitchFamily="34" charset="0"/>
              </a:rPr>
              <a:t>Ratio de conversion : 7.14</a:t>
            </a:r>
          </a:p>
        </p:txBody>
      </p:sp>
      <p:sp>
        <p:nvSpPr>
          <p:cNvPr id="8" name="ZoneTexte 7">
            <a:extLst>
              <a:ext uri="{FF2B5EF4-FFF2-40B4-BE49-F238E27FC236}">
                <a16:creationId xmlns:a16="http://schemas.microsoft.com/office/drawing/2014/main" id="{AB52F210-34EB-4248-B74A-1730D0B78A9A}"/>
              </a:ext>
            </a:extLst>
          </p:cNvPr>
          <p:cNvSpPr txBox="1"/>
          <p:nvPr/>
        </p:nvSpPr>
        <p:spPr>
          <a:xfrm>
            <a:off x="2139149" y="6123131"/>
            <a:ext cx="4638514" cy="276999"/>
          </a:xfrm>
          <a:prstGeom prst="rect">
            <a:avLst/>
          </a:prstGeom>
          <a:solidFill>
            <a:schemeClr val="bg1">
              <a:lumMod val="75000"/>
            </a:schemeClr>
          </a:solidFill>
          <a:ln>
            <a:solidFill>
              <a:schemeClr val="tx1"/>
            </a:solidFill>
          </a:ln>
        </p:spPr>
        <p:txBody>
          <a:bodyPr wrap="none" rtlCol="0">
            <a:spAutoFit/>
          </a:bodyPr>
          <a:lstStyle/>
          <a:p>
            <a:r>
              <a:rPr lang="fr-FR" sz="1200" dirty="0">
                <a:latin typeface="Calibri" panose="020F0502020204030204" pitchFamily="34" charset="0"/>
                <a:cs typeface="Calibri" panose="020F0502020204030204" pitchFamily="34" charset="0"/>
              </a:rPr>
              <a:t>Les quantités de bitume consommées sont estimées d’avril à décembre.</a:t>
            </a:r>
          </a:p>
        </p:txBody>
      </p:sp>
      <p:graphicFrame>
        <p:nvGraphicFramePr>
          <p:cNvPr id="9" name="Tableau 8">
            <a:extLst>
              <a:ext uri="{FF2B5EF4-FFF2-40B4-BE49-F238E27FC236}">
                <a16:creationId xmlns:a16="http://schemas.microsoft.com/office/drawing/2014/main" id="{4D551791-68E0-41D9-BE75-B9A53DB06097}"/>
              </a:ext>
            </a:extLst>
          </p:cNvPr>
          <p:cNvGraphicFramePr>
            <a:graphicFrameLocks noGrp="1"/>
          </p:cNvGraphicFramePr>
          <p:nvPr>
            <p:extLst>
              <p:ext uri="{D42A27DB-BD31-4B8C-83A1-F6EECF244321}">
                <p14:modId xmlns:p14="http://schemas.microsoft.com/office/powerpoint/2010/main" val="3280944077"/>
              </p:ext>
            </p:extLst>
          </p:nvPr>
        </p:nvGraphicFramePr>
        <p:xfrm>
          <a:off x="48364" y="1152628"/>
          <a:ext cx="9041632" cy="4752010"/>
        </p:xfrm>
        <a:graphic>
          <a:graphicData uri="http://schemas.openxmlformats.org/drawingml/2006/table">
            <a:tbl>
              <a:tblPr/>
              <a:tblGrid>
                <a:gridCol w="645893">
                  <a:extLst>
                    <a:ext uri="{9D8B030D-6E8A-4147-A177-3AD203B41FA5}">
                      <a16:colId xmlns:a16="http://schemas.microsoft.com/office/drawing/2014/main" val="2545932815"/>
                    </a:ext>
                  </a:extLst>
                </a:gridCol>
                <a:gridCol w="1111369">
                  <a:extLst>
                    <a:ext uri="{9D8B030D-6E8A-4147-A177-3AD203B41FA5}">
                      <a16:colId xmlns:a16="http://schemas.microsoft.com/office/drawing/2014/main" val="2980413830"/>
                    </a:ext>
                  </a:extLst>
                </a:gridCol>
                <a:gridCol w="555684">
                  <a:extLst>
                    <a:ext uri="{9D8B030D-6E8A-4147-A177-3AD203B41FA5}">
                      <a16:colId xmlns:a16="http://schemas.microsoft.com/office/drawing/2014/main" val="729233576"/>
                    </a:ext>
                  </a:extLst>
                </a:gridCol>
                <a:gridCol w="555684">
                  <a:extLst>
                    <a:ext uri="{9D8B030D-6E8A-4147-A177-3AD203B41FA5}">
                      <a16:colId xmlns:a16="http://schemas.microsoft.com/office/drawing/2014/main" val="2071155411"/>
                    </a:ext>
                  </a:extLst>
                </a:gridCol>
                <a:gridCol w="555684">
                  <a:extLst>
                    <a:ext uri="{9D8B030D-6E8A-4147-A177-3AD203B41FA5}">
                      <a16:colId xmlns:a16="http://schemas.microsoft.com/office/drawing/2014/main" val="3211838278"/>
                    </a:ext>
                  </a:extLst>
                </a:gridCol>
                <a:gridCol w="555684">
                  <a:extLst>
                    <a:ext uri="{9D8B030D-6E8A-4147-A177-3AD203B41FA5}">
                      <a16:colId xmlns:a16="http://schemas.microsoft.com/office/drawing/2014/main" val="215484856"/>
                    </a:ext>
                  </a:extLst>
                </a:gridCol>
                <a:gridCol w="555684">
                  <a:extLst>
                    <a:ext uri="{9D8B030D-6E8A-4147-A177-3AD203B41FA5}">
                      <a16:colId xmlns:a16="http://schemas.microsoft.com/office/drawing/2014/main" val="816150265"/>
                    </a:ext>
                  </a:extLst>
                </a:gridCol>
                <a:gridCol w="555684">
                  <a:extLst>
                    <a:ext uri="{9D8B030D-6E8A-4147-A177-3AD203B41FA5}">
                      <a16:colId xmlns:a16="http://schemas.microsoft.com/office/drawing/2014/main" val="3343857240"/>
                    </a:ext>
                  </a:extLst>
                </a:gridCol>
                <a:gridCol w="555684">
                  <a:extLst>
                    <a:ext uri="{9D8B030D-6E8A-4147-A177-3AD203B41FA5}">
                      <a16:colId xmlns:a16="http://schemas.microsoft.com/office/drawing/2014/main" val="3600425946"/>
                    </a:ext>
                  </a:extLst>
                </a:gridCol>
                <a:gridCol w="555684">
                  <a:extLst>
                    <a:ext uri="{9D8B030D-6E8A-4147-A177-3AD203B41FA5}">
                      <a16:colId xmlns:a16="http://schemas.microsoft.com/office/drawing/2014/main" val="2542029031"/>
                    </a:ext>
                  </a:extLst>
                </a:gridCol>
                <a:gridCol w="555684">
                  <a:extLst>
                    <a:ext uri="{9D8B030D-6E8A-4147-A177-3AD203B41FA5}">
                      <a16:colId xmlns:a16="http://schemas.microsoft.com/office/drawing/2014/main" val="2888838447"/>
                    </a:ext>
                  </a:extLst>
                </a:gridCol>
                <a:gridCol w="555684">
                  <a:extLst>
                    <a:ext uri="{9D8B030D-6E8A-4147-A177-3AD203B41FA5}">
                      <a16:colId xmlns:a16="http://schemas.microsoft.com/office/drawing/2014/main" val="1645352305"/>
                    </a:ext>
                  </a:extLst>
                </a:gridCol>
                <a:gridCol w="555684">
                  <a:extLst>
                    <a:ext uri="{9D8B030D-6E8A-4147-A177-3AD203B41FA5}">
                      <a16:colId xmlns:a16="http://schemas.microsoft.com/office/drawing/2014/main" val="2807922369"/>
                    </a:ext>
                  </a:extLst>
                </a:gridCol>
                <a:gridCol w="555684">
                  <a:extLst>
                    <a:ext uri="{9D8B030D-6E8A-4147-A177-3AD203B41FA5}">
                      <a16:colId xmlns:a16="http://schemas.microsoft.com/office/drawing/2014/main" val="3236521708"/>
                    </a:ext>
                  </a:extLst>
                </a:gridCol>
                <a:gridCol w="60478">
                  <a:extLst>
                    <a:ext uri="{9D8B030D-6E8A-4147-A177-3AD203B41FA5}">
                      <a16:colId xmlns:a16="http://schemas.microsoft.com/office/drawing/2014/main" val="3687395093"/>
                    </a:ext>
                  </a:extLst>
                </a:gridCol>
                <a:gridCol w="555684">
                  <a:extLst>
                    <a:ext uri="{9D8B030D-6E8A-4147-A177-3AD203B41FA5}">
                      <a16:colId xmlns:a16="http://schemas.microsoft.com/office/drawing/2014/main" val="2306462585"/>
                    </a:ext>
                  </a:extLst>
                </a:gridCol>
              </a:tblGrid>
              <a:tr h="474847">
                <a:tc>
                  <a:txBody>
                    <a:bodyPr/>
                    <a:lstStyle/>
                    <a:p>
                      <a:pPr algn="ctr" fontAlgn="ctr"/>
                      <a:r>
                        <a:rPr lang="fr-FR" sz="900" b="1" i="0" u="none" strike="noStrike" dirty="0">
                          <a:solidFill>
                            <a:srgbClr val="000000"/>
                          </a:solidFill>
                          <a:effectLst/>
                          <a:latin typeface="Calibri" panose="020F0502020204030204" pitchFamily="34" charset="0"/>
                        </a:rPr>
                        <a:t> Subsidiaries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dirty="0">
                          <a:solidFill>
                            <a:srgbClr val="000000"/>
                          </a:solidFill>
                          <a:effectLst/>
                          <a:latin typeface="Calibri" panose="020F0502020204030204" pitchFamily="34" charset="0"/>
                        </a:rPr>
                        <a:t> Quantity in MT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Calibri" panose="020F0502020204030204" pitchFamily="34" charset="0"/>
                        </a:rPr>
                        <a:t> January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February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March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April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May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June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July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August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dirty="0">
                          <a:solidFill>
                            <a:srgbClr val="000000"/>
                          </a:solidFill>
                          <a:effectLst/>
                          <a:latin typeface="Calibri" panose="020F0502020204030204" pitchFamily="34" charset="0"/>
                        </a:rPr>
                        <a:t>September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October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November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FR" sz="900" b="1" i="0" u="none" strike="noStrike">
                          <a:solidFill>
                            <a:srgbClr val="000000"/>
                          </a:solidFill>
                          <a:effectLst/>
                          <a:latin typeface="Calibri" panose="020F0502020204030204" pitchFamily="34" charset="0"/>
                        </a:rPr>
                        <a:t> December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900" b="1" i="0" u="none" strike="noStrike" dirty="0">
                          <a:solidFill>
                            <a:srgbClr val="000000"/>
                          </a:solidFill>
                          <a:effectLst/>
                          <a:latin typeface="Calibri" panose="020F0502020204030204" pitchFamily="34" charset="0"/>
                        </a:rPr>
                        <a:t> Total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198254623"/>
                  </a:ext>
                </a:extLst>
              </a:tr>
              <a:tr h="61149">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549255"/>
                  </a:ext>
                </a:extLst>
              </a:tr>
              <a:tr h="182634">
                <a:tc rowSpan="3">
                  <a:txBody>
                    <a:bodyPr/>
                    <a:lstStyle/>
                    <a:p>
                      <a:pPr algn="ctr" fontAlgn="ctr"/>
                      <a:r>
                        <a:rPr lang="fr-FR" sz="900" b="0" i="0" u="none" strike="noStrike">
                          <a:solidFill>
                            <a:srgbClr val="FFFFFF"/>
                          </a:solidFill>
                          <a:effectLst/>
                          <a:latin typeface="Calibri" panose="020F0502020204030204" pitchFamily="34" charset="0"/>
                        </a:rPr>
                        <a:t> RUSSIA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2 971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3 017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1 618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2 869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3 061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2 881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2 974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2 968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2 721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1 462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26 542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8021777"/>
                  </a:ext>
                </a:extLst>
              </a:tr>
              <a:tr h="182634">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141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172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172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141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221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184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1 534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7303198"/>
                  </a:ext>
                </a:extLst>
              </a:tr>
              <a:tr h="182634">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11%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5390107"/>
                  </a:ext>
                </a:extLst>
              </a:tr>
              <a:tr h="61149">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595959"/>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5874778"/>
                  </a:ext>
                </a:extLst>
              </a:tr>
              <a:tr h="182634">
                <a:tc rowSpan="3">
                  <a:txBody>
                    <a:bodyPr/>
                    <a:lstStyle/>
                    <a:p>
                      <a:pPr algn="ctr" fontAlgn="ctr"/>
                      <a:r>
                        <a:rPr lang="fr-FR" sz="900" b="0" i="0" u="none" strike="noStrike">
                          <a:solidFill>
                            <a:srgbClr val="FFFFFF"/>
                          </a:solidFill>
                          <a:effectLst/>
                          <a:latin typeface="Calibri" panose="020F0502020204030204" pitchFamily="34" charset="0"/>
                        </a:rPr>
                        <a:t> TURKEY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2 064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1 789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2 695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2 031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1 607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2 151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1 600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1 567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2 221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2 111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2 286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1 328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23 452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25811880"/>
                  </a:ext>
                </a:extLst>
              </a:tr>
              <a:tr h="182634">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113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137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113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118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177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142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1 226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0149033"/>
                  </a:ext>
                </a:extLst>
              </a:tr>
              <a:tr h="182634">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9174351"/>
                  </a:ext>
                </a:extLst>
              </a:tr>
              <a:tr h="61149">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54061"/>
                  </a:ext>
                </a:extLst>
              </a:tr>
              <a:tr h="182634">
                <a:tc rowSpan="3">
                  <a:txBody>
                    <a:bodyPr/>
                    <a:lstStyle/>
                    <a:p>
                      <a:pPr algn="ctr" fontAlgn="ctr"/>
                      <a:r>
                        <a:rPr lang="fr-FR" sz="900" b="0" i="0" u="none" strike="noStrike">
                          <a:solidFill>
                            <a:srgbClr val="FFFFFF"/>
                          </a:solidFill>
                          <a:effectLst/>
                          <a:latin typeface="Calibri" panose="020F0502020204030204" pitchFamily="34" charset="0"/>
                        </a:rPr>
                        <a:t>POLAND</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945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1 017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1 083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1 178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1 216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876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1 351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1 268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1 280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1 389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1 140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12 743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9872301"/>
                  </a:ext>
                </a:extLst>
              </a:tr>
              <a:tr h="182634">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67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81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81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67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70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84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105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87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84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727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0765343"/>
                  </a:ext>
                </a:extLst>
              </a:tr>
              <a:tr h="182634">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0351725"/>
                  </a:ext>
                </a:extLst>
              </a:tr>
              <a:tr h="65751">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5877670"/>
                  </a:ext>
                </a:extLst>
              </a:tr>
              <a:tr h="182634">
                <a:tc rowSpan="3">
                  <a:txBody>
                    <a:bodyPr/>
                    <a:lstStyle/>
                    <a:p>
                      <a:pPr algn="ctr" fontAlgn="ctr"/>
                      <a:r>
                        <a:rPr lang="fr-FR" sz="900" b="0" i="0" u="none" strike="noStrike">
                          <a:solidFill>
                            <a:srgbClr val="FFFFFF"/>
                          </a:solidFill>
                          <a:effectLst/>
                          <a:latin typeface="Calibri" panose="020F0502020204030204" pitchFamily="34" charset="0"/>
                        </a:rPr>
                        <a:t>SPAIN</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738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535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793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444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698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732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628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259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603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603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591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6 623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1668085"/>
                  </a:ext>
                </a:extLst>
              </a:tr>
              <a:tr h="182634">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32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41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42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41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352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9533855"/>
                  </a:ext>
                </a:extLst>
              </a:tr>
              <a:tr h="182634">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16%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934622"/>
                  </a:ext>
                </a:extLst>
              </a:tr>
              <a:tr h="65751">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595959"/>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333207"/>
                  </a:ext>
                </a:extLst>
              </a:tr>
              <a:tr h="182634">
                <a:tc rowSpan="3">
                  <a:txBody>
                    <a:bodyPr/>
                    <a:lstStyle/>
                    <a:p>
                      <a:pPr algn="ctr" fontAlgn="ctr"/>
                      <a:r>
                        <a:rPr lang="fr-FR" sz="900" b="0" i="0" u="none" strike="noStrike">
                          <a:solidFill>
                            <a:srgbClr val="FFFFFF"/>
                          </a:solidFill>
                          <a:effectLst/>
                          <a:latin typeface="Calibri" panose="020F0502020204030204" pitchFamily="34" charset="0"/>
                        </a:rPr>
                        <a:t> MALAYSIA</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520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777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597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578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438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592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586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589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589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586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591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298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6 740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9058706"/>
                  </a:ext>
                </a:extLst>
              </a:tr>
              <a:tr h="182634">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33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40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33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35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42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52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43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42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361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9053716"/>
                  </a:ext>
                </a:extLst>
              </a:tr>
              <a:tr h="182634">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595959"/>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11196143"/>
                  </a:ext>
                </a:extLst>
              </a:tr>
              <a:tr h="65751">
                <a:tc>
                  <a:txBody>
                    <a:bodyPr/>
                    <a:lstStyle/>
                    <a:p>
                      <a:pPr algn="l" fontAlgn="b"/>
                      <a:endParaRPr lang="fr-FR" sz="100" b="0" i="0" u="none" strike="noStrike" dirty="0">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100" b="1" i="1"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1" i="1"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ctr" fontAlgn="b"/>
                      <a:r>
                        <a:rPr lang="fr-FR" sz="100" b="1" i="1"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4737544"/>
                  </a:ext>
                </a:extLst>
              </a:tr>
              <a:tr h="182634">
                <a:tc rowSpan="3">
                  <a:txBody>
                    <a:bodyPr/>
                    <a:lstStyle/>
                    <a:p>
                      <a:pPr algn="ctr" fontAlgn="ctr"/>
                      <a:r>
                        <a:rPr lang="fr-FR" sz="900" b="0" i="0" u="none" strike="noStrike">
                          <a:solidFill>
                            <a:srgbClr val="FFFFFF"/>
                          </a:solidFill>
                          <a:effectLst/>
                          <a:latin typeface="Calibri" panose="020F0502020204030204" pitchFamily="34" charset="0"/>
                        </a:rPr>
                        <a:t>BRAZIL</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0"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614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241</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573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dirty="0">
                          <a:solidFill>
                            <a:srgbClr val="000000"/>
                          </a:solidFill>
                          <a:effectLst/>
                          <a:latin typeface="Calibri" panose="020F0502020204030204" pitchFamily="34" charset="0"/>
                        </a:rPr>
                        <a:t>293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dirty="0">
                          <a:solidFill>
                            <a:srgbClr val="000000"/>
                          </a:solidFill>
                          <a:effectLst/>
                          <a:latin typeface="Calibri" panose="020F0502020204030204" pitchFamily="34" charset="0"/>
                        </a:rPr>
                        <a:t>326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dirty="0">
                          <a:solidFill>
                            <a:srgbClr val="000000"/>
                          </a:solidFill>
                          <a:effectLst/>
                          <a:latin typeface="Calibri" panose="020F0502020204030204" pitchFamily="34" charset="0"/>
                        </a:rPr>
                        <a:t>288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dirty="0">
                          <a:solidFill>
                            <a:srgbClr val="000000"/>
                          </a:solidFill>
                          <a:effectLst/>
                          <a:latin typeface="Calibri" panose="020F0502020204030204" pitchFamily="34" charset="0"/>
                        </a:rPr>
                        <a:t>307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dirty="0">
                          <a:solidFill>
                            <a:srgbClr val="000000"/>
                          </a:solidFill>
                          <a:effectLst/>
                          <a:latin typeface="Calibri" panose="020F0502020204030204" pitchFamily="34" charset="0"/>
                        </a:rPr>
                        <a:t>323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319</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257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257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0" i="0" u="none" strike="noStrike">
                          <a:solidFill>
                            <a:srgbClr val="000000"/>
                          </a:solidFill>
                          <a:effectLst/>
                          <a:latin typeface="Calibri" panose="020F0502020204030204" pitchFamily="34" charset="0"/>
                        </a:rPr>
                        <a:t>257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4 054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2605964"/>
                  </a:ext>
                </a:extLst>
              </a:tr>
              <a:tr h="182634">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0"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0" i="0" u="none" strike="noStrike" dirty="0">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6979248"/>
                  </a:ext>
                </a:extLst>
              </a:tr>
              <a:tr h="182634">
                <a:tc vMerge="1">
                  <a:txBody>
                    <a:bodyPr/>
                    <a:lstStyle/>
                    <a:p>
                      <a:endParaRPr lang="fr-FR"/>
                    </a:p>
                  </a:txBody>
                  <a:tcPr/>
                </a:tc>
                <a:tc>
                  <a:txBody>
                    <a:bodyPr/>
                    <a:lstStyle/>
                    <a:p>
                      <a:pPr algn="l" fontAlgn="ctr"/>
                      <a:r>
                        <a:rPr lang="fr-FR" sz="900" b="0"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2766607"/>
                  </a:ext>
                </a:extLst>
              </a:tr>
              <a:tr h="61149">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100" b="0" i="0" u="none" strike="noStrike">
                        <a:solidFill>
                          <a:srgbClr val="000000"/>
                        </a:solidFill>
                        <a:effectLst/>
                        <a:latin typeface="Calibri" panose="020F0502020204030204" pitchFamily="34" charset="0"/>
                      </a:endParaRP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100" b="0" i="0" u="none" strike="noStrike">
                          <a:solidFill>
                            <a:srgbClr val="000000"/>
                          </a:solidFill>
                          <a:effectLst/>
                          <a:latin typeface="Calibri" panose="020F0502020204030204" pitchFamily="34" charset="0"/>
                        </a:rPr>
                        <a:t> </a:t>
                      </a:r>
                    </a:p>
                  </a:txBody>
                  <a:tcPr marL="3240" marR="3240" marT="3240" marB="0" anchor="ctr">
                    <a:lnL>
                      <a:noFill/>
                    </a:lnL>
                    <a:lnR>
                      <a:noFill/>
                    </a:lnR>
                    <a:lnT>
                      <a:noFill/>
                    </a:lnT>
                    <a:lnB>
                      <a:noFill/>
                    </a:lnB>
                    <a:solidFill>
                      <a:srgbClr val="FFFFFF"/>
                    </a:solidFill>
                  </a:tcPr>
                </a:tc>
                <a:tc>
                  <a:txBody>
                    <a:bodyPr/>
                    <a:lstStyle/>
                    <a:p>
                      <a:pPr algn="l" fontAlgn="b"/>
                      <a:r>
                        <a:rPr lang="fr-FR" sz="100" b="0" i="0" u="none" strike="noStrike" dirty="0">
                          <a:solidFill>
                            <a:srgbClr val="000000"/>
                          </a:solidFill>
                          <a:effectLst/>
                          <a:latin typeface="Calibri" panose="020F0502020204030204" pitchFamily="34" charset="0"/>
                        </a:rPr>
                        <a:t> </a:t>
                      </a:r>
                    </a:p>
                  </a:txBody>
                  <a:tcPr marL="3240" marR="3240" marT="324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64587452"/>
                  </a:ext>
                </a:extLst>
              </a:tr>
              <a:tr h="182634">
                <a:tc rowSpan="3">
                  <a:txBody>
                    <a:bodyPr/>
                    <a:lstStyle/>
                    <a:p>
                      <a:pPr algn="ctr" fontAlgn="ctr"/>
                      <a:r>
                        <a:rPr lang="fr-FR" sz="900" b="1" i="0" u="none" strike="noStrike">
                          <a:solidFill>
                            <a:srgbClr val="FFFFFF"/>
                          </a:solidFill>
                          <a:effectLst/>
                          <a:latin typeface="Calibri" panose="020F0502020204030204" pitchFamily="34" charset="0"/>
                        </a:rPr>
                        <a:t>TOTAL GROUP</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a:txBody>
                    <a:bodyPr/>
                    <a:lstStyle/>
                    <a:p>
                      <a:pPr algn="l" fontAlgn="ctr"/>
                      <a:r>
                        <a:rPr lang="fr-FR" sz="900" b="1" i="0" u="none" strike="noStrike">
                          <a:solidFill>
                            <a:srgbClr val="000000"/>
                          </a:solidFill>
                          <a:effectLst/>
                          <a:latin typeface="Calibri" panose="020F0502020204030204" pitchFamily="34" charset="0"/>
                        </a:rPr>
                        <a:t>Consummed quantity</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0" u="none" strike="noStrike">
                          <a:solidFill>
                            <a:srgbClr val="000000"/>
                          </a:solidFill>
                          <a:effectLst/>
                          <a:latin typeface="Calibri" panose="020F0502020204030204" pitchFamily="34" charset="0"/>
                        </a:rPr>
                        <a:t>7 852</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7 377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7 360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900" b="1" i="0" u="none" strike="noStrike">
                          <a:solidFill>
                            <a:srgbClr val="000000"/>
                          </a:solidFill>
                          <a:effectLst/>
                          <a:latin typeface="Calibri" panose="020F0502020204030204" pitchFamily="34" charset="0"/>
                        </a:rPr>
                        <a:t>7 393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7 346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7 520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7 445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6 975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7 733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6 408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4 864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fr-FR" sz="900" b="1" i="0" u="none" strike="noStrike">
                          <a:solidFill>
                            <a:srgbClr val="000000"/>
                          </a:solidFill>
                          <a:effectLst/>
                          <a:latin typeface="Calibri" panose="020F0502020204030204" pitchFamily="34" charset="0"/>
                        </a:rPr>
                        <a:t>1 883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80 155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5306998"/>
                  </a:ext>
                </a:extLst>
              </a:tr>
              <a:tr h="182634">
                <a:tc vMerge="1">
                  <a:txBody>
                    <a:bodyPr/>
                    <a:lstStyle/>
                    <a:p>
                      <a:endParaRPr lang="fr-FR"/>
                    </a:p>
                  </a:txBody>
                  <a:tcPr/>
                </a:tc>
                <a:tc>
                  <a:txBody>
                    <a:bodyPr/>
                    <a:lstStyle/>
                    <a:p>
                      <a:pPr algn="l" fontAlgn="ctr"/>
                      <a:r>
                        <a:rPr lang="fr-FR" sz="900" b="1" i="0" u="none" strike="noStrike">
                          <a:solidFill>
                            <a:srgbClr val="000000"/>
                          </a:solidFill>
                          <a:effectLst/>
                          <a:latin typeface="Calibri" panose="020F0502020204030204" pitchFamily="34" charset="0"/>
                        </a:rPr>
                        <a:t>Hegded quantity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0" u="none" strike="noStrike">
                          <a:solidFill>
                            <a:srgbClr val="000000"/>
                          </a:solidFill>
                          <a:effectLst/>
                          <a:latin typeface="Calibri" panose="020F0502020204030204" pitchFamily="34" charset="0"/>
                        </a:rPr>
                        <a:t>386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470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470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386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403</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487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605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504</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487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FR" sz="900" b="1" i="0"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0" u="none" strike="noStrike" dirty="0">
                          <a:solidFill>
                            <a:srgbClr val="000000"/>
                          </a:solidFill>
                          <a:effectLst/>
                          <a:latin typeface="Calibri" panose="020F0502020204030204" pitchFamily="34" charset="0"/>
                        </a:rPr>
                        <a:t>4 200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26649799"/>
                  </a:ext>
                </a:extLst>
              </a:tr>
              <a:tr h="182634">
                <a:tc vMerge="1">
                  <a:txBody>
                    <a:bodyPr/>
                    <a:lstStyle/>
                    <a:p>
                      <a:endParaRPr lang="fr-FR"/>
                    </a:p>
                  </a:txBody>
                  <a:tcPr/>
                </a:tc>
                <a:tc>
                  <a:txBody>
                    <a:bodyPr/>
                    <a:lstStyle/>
                    <a:p>
                      <a:pPr algn="l" fontAlgn="ctr"/>
                      <a:r>
                        <a:rPr lang="fr-FR" sz="900" b="1" i="0" u="none" strike="noStrike">
                          <a:solidFill>
                            <a:srgbClr val="000000"/>
                          </a:solidFill>
                          <a:effectLst/>
                          <a:latin typeface="Calibri" panose="020F0502020204030204" pitchFamily="34" charset="0"/>
                        </a:rPr>
                        <a:t>Hedge ratio</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fr-FR" sz="900" b="1" i="1" u="none" strike="noStrike">
                          <a:solidFill>
                            <a:srgbClr val="000000"/>
                          </a:solidFill>
                          <a:effectLst/>
                          <a:latin typeface="Calibri" panose="020F0502020204030204" pitchFamily="34" charset="0"/>
                        </a:rPr>
                        <a:t>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8%</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7%</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6%</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fr-FR" sz="900" b="1" i="1" u="none" strike="noStrike">
                          <a:solidFill>
                            <a:srgbClr val="000000"/>
                          </a:solidFill>
                          <a:effectLst/>
                          <a:latin typeface="Calibri" panose="020F0502020204030204" pitchFamily="34" charset="0"/>
                        </a:rPr>
                        <a:t>0%</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r-FR" sz="900" b="0" i="0" u="none" strike="noStrike">
                          <a:solidFill>
                            <a:srgbClr val="000000"/>
                          </a:solidFill>
                          <a:effectLst/>
                          <a:latin typeface="Calibri" panose="020F0502020204030204" pitchFamily="34" charset="0"/>
                        </a:rPr>
                        <a:t> </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FR" sz="900" b="1" i="1" u="none" strike="noStrike" dirty="0">
                          <a:solidFill>
                            <a:srgbClr val="000000"/>
                          </a:solidFill>
                          <a:effectLst/>
                          <a:latin typeface="Calibri" panose="020F0502020204030204" pitchFamily="34" charset="0"/>
                        </a:rPr>
                        <a:t>5%</a:t>
                      </a:r>
                    </a:p>
                  </a:txBody>
                  <a:tcPr marL="3240" marR="3240" marT="3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865077440"/>
                  </a:ext>
                </a:extLst>
              </a:tr>
            </a:tbl>
          </a:graphicData>
        </a:graphic>
      </p:graphicFrame>
    </p:spTree>
    <p:extLst>
      <p:ext uri="{BB962C8B-B14F-4D97-AF65-F5344CB8AC3E}">
        <p14:creationId xmlns:p14="http://schemas.microsoft.com/office/powerpoint/2010/main" val="217557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Bitumen/RUB - Synthesis</a:t>
            </a:r>
          </a:p>
        </p:txBody>
      </p:sp>
      <p:sp>
        <p:nvSpPr>
          <p:cNvPr id="9" name="ZoneTexte 8">
            <a:extLst>
              <a:ext uri="{FF2B5EF4-FFF2-40B4-BE49-F238E27FC236}">
                <a16:creationId xmlns:a16="http://schemas.microsoft.com/office/drawing/2014/main" id="{47D17D5A-9BB4-48F9-9C35-BF9562E689F1}"/>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(2022) : </a:t>
            </a:r>
            <a:r>
              <a:rPr lang="en-US" sz="1200" b="1" dirty="0">
                <a:latin typeface="Calibri" panose="020F0502020204030204" pitchFamily="34" charset="0"/>
                <a:cs typeface="Calibri" panose="020F0502020204030204" pitchFamily="34" charset="0"/>
              </a:rPr>
              <a:t>7.14</a:t>
            </a:r>
          </a:p>
        </p:txBody>
      </p:sp>
      <p:pic>
        <p:nvPicPr>
          <p:cNvPr id="6" name="Image 5">
            <a:extLst>
              <a:ext uri="{FF2B5EF4-FFF2-40B4-BE49-F238E27FC236}">
                <a16:creationId xmlns:a16="http://schemas.microsoft.com/office/drawing/2014/main" id="{E86412A5-5C99-49AB-8317-DD9A4C332EC6}"/>
              </a:ext>
            </a:extLst>
          </p:cNvPr>
          <p:cNvPicPr>
            <a:picLocks noChangeAspect="1"/>
          </p:cNvPicPr>
          <p:nvPr/>
        </p:nvPicPr>
        <p:blipFill>
          <a:blip r:embed="rId2"/>
          <a:stretch>
            <a:fillRect/>
          </a:stretch>
        </p:blipFill>
        <p:spPr>
          <a:xfrm>
            <a:off x="731187" y="1286266"/>
            <a:ext cx="7681626" cy="5023539"/>
          </a:xfrm>
          <a:prstGeom prst="rect">
            <a:avLst/>
          </a:prstGeom>
        </p:spPr>
      </p:pic>
    </p:spTree>
    <p:extLst>
      <p:ext uri="{BB962C8B-B14F-4D97-AF65-F5344CB8AC3E}">
        <p14:creationId xmlns:p14="http://schemas.microsoft.com/office/powerpoint/2010/main" val="2465979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Russian subsidiary - 2022</a:t>
            </a:r>
          </a:p>
        </p:txBody>
      </p:sp>
      <p:pic>
        <p:nvPicPr>
          <p:cNvPr id="6" name="Image 5">
            <a:extLst>
              <a:ext uri="{FF2B5EF4-FFF2-40B4-BE49-F238E27FC236}">
                <a16:creationId xmlns:a16="http://schemas.microsoft.com/office/drawing/2014/main" id="{9AD24859-065B-4A37-936F-4861B5239EBC}"/>
              </a:ext>
            </a:extLst>
          </p:cNvPr>
          <p:cNvPicPr>
            <a:picLocks noChangeAspect="1"/>
          </p:cNvPicPr>
          <p:nvPr/>
        </p:nvPicPr>
        <p:blipFill>
          <a:blip r:embed="rId2"/>
          <a:stretch>
            <a:fillRect/>
          </a:stretch>
        </p:blipFill>
        <p:spPr>
          <a:xfrm>
            <a:off x="1735921" y="1499839"/>
            <a:ext cx="5672154" cy="4471192"/>
          </a:xfrm>
          <a:prstGeom prst="rect">
            <a:avLst/>
          </a:prstGeom>
        </p:spPr>
      </p:pic>
    </p:spTree>
    <p:extLst>
      <p:ext uri="{BB962C8B-B14F-4D97-AF65-F5344CB8AC3E}">
        <p14:creationId xmlns:p14="http://schemas.microsoft.com/office/powerpoint/2010/main" val="2541419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Turkish subsidiary - Synthesis</a:t>
            </a:r>
          </a:p>
        </p:txBody>
      </p:sp>
      <p:sp>
        <p:nvSpPr>
          <p:cNvPr id="6" name="ZoneTexte 5">
            <a:extLst>
              <a:ext uri="{FF2B5EF4-FFF2-40B4-BE49-F238E27FC236}">
                <a16:creationId xmlns:a16="http://schemas.microsoft.com/office/drawing/2014/main" id="{38978136-FD87-4DCB-B22C-DE8796008846}"/>
              </a:ext>
            </a:extLst>
          </p:cNvPr>
          <p:cNvSpPr txBox="1"/>
          <p:nvPr/>
        </p:nvSpPr>
        <p:spPr>
          <a:xfrm>
            <a:off x="0" y="6581001"/>
            <a:ext cx="358309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Conversion rate from Brent barrels to MT (2022) : </a:t>
            </a:r>
            <a:r>
              <a:rPr lang="en-US" sz="1200" b="1" dirty="0">
                <a:latin typeface="Calibri" panose="020F0502020204030204" pitchFamily="34" charset="0"/>
                <a:cs typeface="Calibri" panose="020F0502020204030204" pitchFamily="34" charset="0"/>
              </a:rPr>
              <a:t>7.14</a:t>
            </a:r>
          </a:p>
        </p:txBody>
      </p:sp>
      <p:pic>
        <p:nvPicPr>
          <p:cNvPr id="8" name="Image 7">
            <a:extLst>
              <a:ext uri="{FF2B5EF4-FFF2-40B4-BE49-F238E27FC236}">
                <a16:creationId xmlns:a16="http://schemas.microsoft.com/office/drawing/2014/main" id="{FB154914-EB7F-4651-BC49-F77D0E57759F}"/>
              </a:ext>
            </a:extLst>
          </p:cNvPr>
          <p:cNvPicPr>
            <a:picLocks noChangeAspect="1"/>
          </p:cNvPicPr>
          <p:nvPr/>
        </p:nvPicPr>
        <p:blipFill>
          <a:blip r:embed="rId2"/>
          <a:stretch>
            <a:fillRect/>
          </a:stretch>
        </p:blipFill>
        <p:spPr>
          <a:xfrm>
            <a:off x="734236" y="1280159"/>
            <a:ext cx="7675528" cy="5023539"/>
          </a:xfrm>
          <a:prstGeom prst="rect">
            <a:avLst/>
          </a:prstGeom>
        </p:spPr>
      </p:pic>
    </p:spTree>
    <p:extLst>
      <p:ext uri="{BB962C8B-B14F-4D97-AF65-F5344CB8AC3E}">
        <p14:creationId xmlns:p14="http://schemas.microsoft.com/office/powerpoint/2010/main" val="292250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0" y="113288"/>
            <a:ext cx="9144000" cy="889577"/>
          </a:xfrm>
        </p:spPr>
        <p:txBody>
          <a:bodyPr/>
          <a:lstStyle/>
          <a:p>
            <a:r>
              <a:rPr lang="en-US" dirty="0"/>
              <a:t>Turkish subsidiary - 2022</a:t>
            </a:r>
          </a:p>
        </p:txBody>
      </p:sp>
      <p:pic>
        <p:nvPicPr>
          <p:cNvPr id="6" name="Image 5">
            <a:extLst>
              <a:ext uri="{FF2B5EF4-FFF2-40B4-BE49-F238E27FC236}">
                <a16:creationId xmlns:a16="http://schemas.microsoft.com/office/drawing/2014/main" id="{E8BEDA06-54C4-492B-B5D2-51416CABFD92}"/>
              </a:ext>
            </a:extLst>
          </p:cNvPr>
          <p:cNvPicPr>
            <a:picLocks noChangeAspect="1"/>
          </p:cNvPicPr>
          <p:nvPr/>
        </p:nvPicPr>
        <p:blipFill>
          <a:blip r:embed="rId2"/>
          <a:stretch>
            <a:fillRect/>
          </a:stretch>
        </p:blipFill>
        <p:spPr>
          <a:xfrm>
            <a:off x="1703428" y="1499839"/>
            <a:ext cx="5737133" cy="4471192"/>
          </a:xfrm>
          <a:prstGeom prst="rect">
            <a:avLst/>
          </a:prstGeom>
        </p:spPr>
      </p:pic>
    </p:spTree>
    <p:extLst>
      <p:ext uri="{BB962C8B-B14F-4D97-AF65-F5344CB8AC3E}">
        <p14:creationId xmlns:p14="http://schemas.microsoft.com/office/powerpoint/2010/main" val="261068963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15438</TotalTime>
  <Words>2054</Words>
  <Application>Microsoft Office PowerPoint</Application>
  <PresentationFormat>Affichage à l'écran (4:3)</PresentationFormat>
  <Paragraphs>978</Paragraphs>
  <Slides>29</Slides>
  <Notes>4</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 Global Hedge Position</vt:lpstr>
      <vt:lpstr>Contents</vt:lpstr>
      <vt:lpstr> </vt:lpstr>
      <vt:lpstr> </vt:lpstr>
      <vt:lpstr> </vt:lpstr>
      <vt:lpstr>Bitumen/RUB - Synthesis</vt:lpstr>
      <vt:lpstr>Russian subsidiary - 2022</vt:lpstr>
      <vt:lpstr>Turkish subsidiary - Synthesis</vt:lpstr>
      <vt:lpstr>Turkish subsidiary - 2022</vt:lpstr>
      <vt:lpstr>Polish subsidiary - Synthesis</vt:lpstr>
      <vt:lpstr>Polish subsidiary - 2022</vt:lpstr>
      <vt:lpstr>Spanish subsidiary - Synthesis</vt:lpstr>
      <vt:lpstr>Spanish subsidiary - 2022</vt:lpstr>
      <vt:lpstr>Malaysian subsidiary - Synthesis</vt:lpstr>
      <vt:lpstr>Malaysian subsidiary - 2022</vt:lpstr>
      <vt:lpstr>Bitumen/BRL - Synthesis</vt:lpstr>
      <vt:lpstr>Présentation PowerPoint</vt:lpstr>
      <vt:lpstr>Historical Purchase Prices</vt:lpstr>
      <vt:lpstr>Historical prices: Brent</vt:lpstr>
      <vt:lpstr>Historical prices: FO vs BRENT</vt:lpstr>
      <vt:lpstr>Annexes</vt:lpstr>
      <vt:lpstr>Turkish subsidiary - 2021</vt:lpstr>
      <vt:lpstr>Polish subsidiary - 2021</vt:lpstr>
      <vt:lpstr>Spanish subsidiary - 2021</vt:lpstr>
      <vt:lpstr>Malaysian subsidiary - 2021</vt:lpstr>
      <vt:lpstr>Russian subsidiary - 2021</vt:lpstr>
      <vt:lpstr>Historical prices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1424</cp:revision>
  <cp:lastPrinted>2019-02-12T13:53:47Z</cp:lastPrinted>
  <dcterms:created xsi:type="dcterms:W3CDTF">2010-04-23T15:09:35Z</dcterms:created>
  <dcterms:modified xsi:type="dcterms:W3CDTF">2022-04-26T12:18:56Z</dcterms:modified>
</cp:coreProperties>
</file>