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32"/>
  </p:notesMasterIdLst>
  <p:sldIdLst>
    <p:sldId id="256" r:id="rId3"/>
    <p:sldId id="466" r:id="rId4"/>
    <p:sldId id="476" r:id="rId5"/>
    <p:sldId id="555" r:id="rId6"/>
    <p:sldId id="561" r:id="rId7"/>
    <p:sldId id="523" r:id="rId8"/>
    <p:sldId id="562" r:id="rId9"/>
    <p:sldId id="525" r:id="rId10"/>
    <p:sldId id="557" r:id="rId11"/>
    <p:sldId id="524" r:id="rId12"/>
    <p:sldId id="558" r:id="rId13"/>
    <p:sldId id="526" r:id="rId14"/>
    <p:sldId id="559" r:id="rId15"/>
    <p:sldId id="534" r:id="rId16"/>
    <p:sldId id="560" r:id="rId17"/>
    <p:sldId id="533" r:id="rId18"/>
    <p:sldId id="549" r:id="rId19"/>
    <p:sldId id="548" r:id="rId20"/>
    <p:sldId id="539" r:id="rId21"/>
    <p:sldId id="554" r:id="rId22"/>
    <p:sldId id="552" r:id="rId23"/>
    <p:sldId id="564" r:id="rId24"/>
    <p:sldId id="565" r:id="rId25"/>
    <p:sldId id="566" r:id="rId26"/>
    <p:sldId id="567" r:id="rId27"/>
    <p:sldId id="563" r:id="rId28"/>
    <p:sldId id="520" r:id="rId29"/>
    <p:sldId id="409" r:id="rId30"/>
    <p:sldId id="410" r:id="rId3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A6A6"/>
    <a:srgbClr val="EE8012"/>
    <a:srgbClr val="00CC66"/>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6374" autoAdjust="0"/>
  </p:normalViewPr>
  <p:slideViewPr>
    <p:cSldViewPr snapToGrid="0">
      <p:cViewPr varScale="1">
        <p:scale>
          <a:sx n="107" d="100"/>
          <a:sy n="107" d="100"/>
        </p:scale>
        <p:origin x="1614" y="10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21/06/2022</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3</a:t>
            </a:fld>
            <a:endParaRPr lang="fr-FR" dirty="0"/>
          </a:p>
        </p:txBody>
      </p:sp>
    </p:spTree>
    <p:extLst>
      <p:ext uri="{BB962C8B-B14F-4D97-AF65-F5344CB8AC3E}">
        <p14:creationId xmlns:p14="http://schemas.microsoft.com/office/powerpoint/2010/main" val="1338279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4</a:t>
            </a:fld>
            <a:endParaRPr lang="fr-FR" dirty="0"/>
          </a:p>
        </p:txBody>
      </p:sp>
    </p:spTree>
    <p:extLst>
      <p:ext uri="{BB962C8B-B14F-4D97-AF65-F5344CB8AC3E}">
        <p14:creationId xmlns:p14="http://schemas.microsoft.com/office/powerpoint/2010/main" val="3262190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5</a:t>
            </a:fld>
            <a:endParaRPr lang="fr-FR" dirty="0"/>
          </a:p>
        </p:txBody>
      </p:sp>
    </p:spTree>
    <p:extLst>
      <p:ext uri="{BB962C8B-B14F-4D97-AF65-F5344CB8AC3E}">
        <p14:creationId xmlns:p14="http://schemas.microsoft.com/office/powerpoint/2010/main" val="4188413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19</a:t>
            </a:fld>
            <a:endParaRPr lang="fr-FR" dirty="0"/>
          </a:p>
        </p:txBody>
      </p:sp>
    </p:spTree>
    <p:extLst>
      <p:ext uri="{BB962C8B-B14F-4D97-AF65-F5344CB8AC3E}">
        <p14:creationId xmlns:p14="http://schemas.microsoft.com/office/powerpoint/2010/main" val="36628195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6/21/2022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390995" y="2494331"/>
            <a:ext cx="2465792" cy="78490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6/21/2022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6/21/2022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6/21/2022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6/21/2022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6/21/2022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6/21/2022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6/21/2022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6/21/2022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6/21/2022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759581" y="352186"/>
            <a:ext cx="1028105" cy="32726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6/21/2022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6/21/2022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6/21/2022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6/21/2022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6/21/2022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6/21/2022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6/21/2022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6/21/2022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6/21/2022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804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31/05/2022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Polish subsidiary - Synthesis</a:t>
            </a:r>
          </a:p>
        </p:txBody>
      </p:sp>
      <p:sp>
        <p:nvSpPr>
          <p:cNvPr id="6" name="ZoneTexte 5">
            <a:extLst>
              <a:ext uri="{FF2B5EF4-FFF2-40B4-BE49-F238E27FC236}">
                <a16:creationId xmlns:a16="http://schemas.microsoft.com/office/drawing/2014/main" id="{E3B1CAF2-66A8-4D86-9EBC-E5ABF2DECB2C}"/>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8" name="Image 7">
            <a:extLst>
              <a:ext uri="{FF2B5EF4-FFF2-40B4-BE49-F238E27FC236}">
                <a16:creationId xmlns:a16="http://schemas.microsoft.com/office/drawing/2014/main" id="{2DA6E1E9-29B2-3193-F089-CCE017F195A8}"/>
              </a:ext>
            </a:extLst>
          </p:cNvPr>
          <p:cNvPicPr>
            <a:picLocks noChangeAspect="1"/>
          </p:cNvPicPr>
          <p:nvPr/>
        </p:nvPicPr>
        <p:blipFill>
          <a:blip r:embed="rId2"/>
          <a:stretch>
            <a:fillRect/>
          </a:stretch>
        </p:blipFill>
        <p:spPr>
          <a:xfrm>
            <a:off x="734230" y="1294322"/>
            <a:ext cx="7675529" cy="5023539"/>
          </a:xfrm>
          <a:prstGeom prst="rect">
            <a:avLst/>
          </a:prstGeom>
        </p:spPr>
      </p:pic>
    </p:spTree>
    <p:extLst>
      <p:ext uri="{BB962C8B-B14F-4D97-AF65-F5344CB8AC3E}">
        <p14:creationId xmlns:p14="http://schemas.microsoft.com/office/powerpoint/2010/main" val="2065671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- 2022</a:t>
            </a:r>
          </a:p>
        </p:txBody>
      </p:sp>
      <p:pic>
        <p:nvPicPr>
          <p:cNvPr id="6" name="Image 5">
            <a:extLst>
              <a:ext uri="{FF2B5EF4-FFF2-40B4-BE49-F238E27FC236}">
                <a16:creationId xmlns:a16="http://schemas.microsoft.com/office/drawing/2014/main" id="{381B3E68-7266-4B1F-4398-0F7C7A9399BD}"/>
              </a:ext>
            </a:extLst>
          </p:cNvPr>
          <p:cNvPicPr>
            <a:picLocks noChangeAspect="1"/>
          </p:cNvPicPr>
          <p:nvPr/>
        </p:nvPicPr>
        <p:blipFill>
          <a:blip r:embed="rId2"/>
          <a:stretch>
            <a:fillRect/>
          </a:stretch>
        </p:blipFill>
        <p:spPr>
          <a:xfrm>
            <a:off x="1697479" y="1499837"/>
            <a:ext cx="5743087" cy="4469093"/>
          </a:xfrm>
          <a:prstGeom prst="rect">
            <a:avLst/>
          </a:prstGeom>
        </p:spPr>
      </p:pic>
    </p:spTree>
    <p:extLst>
      <p:ext uri="{BB962C8B-B14F-4D97-AF65-F5344CB8AC3E}">
        <p14:creationId xmlns:p14="http://schemas.microsoft.com/office/powerpoint/2010/main" val="6769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Spanish subsidiary - Synthesis</a:t>
            </a:r>
          </a:p>
        </p:txBody>
      </p:sp>
      <p:sp>
        <p:nvSpPr>
          <p:cNvPr id="7" name="ZoneTexte 6">
            <a:extLst>
              <a:ext uri="{FF2B5EF4-FFF2-40B4-BE49-F238E27FC236}">
                <a16:creationId xmlns:a16="http://schemas.microsoft.com/office/drawing/2014/main" id="{F8681D7E-E6CC-4590-9593-26693B4E5475}"/>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6" name="Image 5">
            <a:extLst>
              <a:ext uri="{FF2B5EF4-FFF2-40B4-BE49-F238E27FC236}">
                <a16:creationId xmlns:a16="http://schemas.microsoft.com/office/drawing/2014/main" id="{5774647D-4916-E390-6FD1-E6398626C51A}"/>
              </a:ext>
            </a:extLst>
          </p:cNvPr>
          <p:cNvPicPr>
            <a:picLocks noChangeAspect="1"/>
          </p:cNvPicPr>
          <p:nvPr/>
        </p:nvPicPr>
        <p:blipFill>
          <a:blip r:embed="rId2"/>
          <a:stretch>
            <a:fillRect/>
          </a:stretch>
        </p:blipFill>
        <p:spPr>
          <a:xfrm>
            <a:off x="737282" y="1294323"/>
            <a:ext cx="7669433" cy="5023539"/>
          </a:xfrm>
          <a:prstGeom prst="rect">
            <a:avLst/>
          </a:prstGeom>
        </p:spPr>
      </p:pic>
    </p:spTree>
    <p:extLst>
      <p:ext uri="{BB962C8B-B14F-4D97-AF65-F5344CB8AC3E}">
        <p14:creationId xmlns:p14="http://schemas.microsoft.com/office/powerpoint/2010/main" val="1308014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- 2022</a:t>
            </a:r>
          </a:p>
        </p:txBody>
      </p:sp>
      <p:pic>
        <p:nvPicPr>
          <p:cNvPr id="6" name="Image 5">
            <a:extLst>
              <a:ext uri="{FF2B5EF4-FFF2-40B4-BE49-F238E27FC236}">
                <a16:creationId xmlns:a16="http://schemas.microsoft.com/office/drawing/2014/main" id="{0BA1D32A-71A3-38F5-60AC-3E6EC2A06399}"/>
              </a:ext>
            </a:extLst>
          </p:cNvPr>
          <p:cNvPicPr>
            <a:picLocks noChangeAspect="1"/>
          </p:cNvPicPr>
          <p:nvPr/>
        </p:nvPicPr>
        <p:blipFill>
          <a:blip r:embed="rId2"/>
          <a:stretch>
            <a:fillRect/>
          </a:stretch>
        </p:blipFill>
        <p:spPr>
          <a:xfrm>
            <a:off x="1703429" y="1499840"/>
            <a:ext cx="5737131" cy="4464459"/>
          </a:xfrm>
          <a:prstGeom prst="rect">
            <a:avLst/>
          </a:prstGeom>
        </p:spPr>
      </p:pic>
    </p:spTree>
    <p:extLst>
      <p:ext uri="{BB962C8B-B14F-4D97-AF65-F5344CB8AC3E}">
        <p14:creationId xmlns:p14="http://schemas.microsoft.com/office/powerpoint/2010/main" val="155267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Malaysian subsidiary - Synthesis</a:t>
            </a:r>
          </a:p>
        </p:txBody>
      </p:sp>
      <p:sp>
        <p:nvSpPr>
          <p:cNvPr id="7" name="ZoneTexte 6">
            <a:extLst>
              <a:ext uri="{FF2B5EF4-FFF2-40B4-BE49-F238E27FC236}">
                <a16:creationId xmlns:a16="http://schemas.microsoft.com/office/drawing/2014/main" id="{4550F377-8CAD-435B-802E-F87B5ABAACA4}"/>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8" name="Image 7">
            <a:extLst>
              <a:ext uri="{FF2B5EF4-FFF2-40B4-BE49-F238E27FC236}">
                <a16:creationId xmlns:a16="http://schemas.microsoft.com/office/drawing/2014/main" id="{F975FAD7-149B-6F85-6330-F9943AEC078A}"/>
              </a:ext>
            </a:extLst>
          </p:cNvPr>
          <p:cNvPicPr>
            <a:picLocks noChangeAspect="1"/>
          </p:cNvPicPr>
          <p:nvPr/>
        </p:nvPicPr>
        <p:blipFill>
          <a:blip r:embed="rId2"/>
          <a:stretch>
            <a:fillRect/>
          </a:stretch>
        </p:blipFill>
        <p:spPr>
          <a:xfrm>
            <a:off x="734235" y="1280148"/>
            <a:ext cx="7675529" cy="5023539"/>
          </a:xfrm>
          <a:prstGeom prst="rect">
            <a:avLst/>
          </a:prstGeom>
        </p:spPr>
      </p:pic>
    </p:spTree>
    <p:extLst>
      <p:ext uri="{BB962C8B-B14F-4D97-AF65-F5344CB8AC3E}">
        <p14:creationId xmlns:p14="http://schemas.microsoft.com/office/powerpoint/2010/main" val="1165252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- 2022</a:t>
            </a:r>
          </a:p>
        </p:txBody>
      </p:sp>
      <p:pic>
        <p:nvPicPr>
          <p:cNvPr id="5" name="Image 4">
            <a:extLst>
              <a:ext uri="{FF2B5EF4-FFF2-40B4-BE49-F238E27FC236}">
                <a16:creationId xmlns:a16="http://schemas.microsoft.com/office/drawing/2014/main" id="{4EC94F79-62ED-4D91-665F-AF6C1ED77134}"/>
              </a:ext>
            </a:extLst>
          </p:cNvPr>
          <p:cNvPicPr>
            <a:picLocks noChangeAspect="1"/>
          </p:cNvPicPr>
          <p:nvPr/>
        </p:nvPicPr>
        <p:blipFill>
          <a:blip r:embed="rId2"/>
          <a:stretch>
            <a:fillRect/>
          </a:stretch>
        </p:blipFill>
        <p:spPr>
          <a:xfrm>
            <a:off x="1699604" y="1499839"/>
            <a:ext cx="5740964" cy="4467440"/>
          </a:xfrm>
          <a:prstGeom prst="rect">
            <a:avLst/>
          </a:prstGeom>
        </p:spPr>
      </p:pic>
    </p:spTree>
    <p:extLst>
      <p:ext uri="{BB962C8B-B14F-4D97-AF65-F5344CB8AC3E}">
        <p14:creationId xmlns:p14="http://schemas.microsoft.com/office/powerpoint/2010/main" val="188480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Bitumen/BRL - Synthesis</a:t>
            </a:r>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7" name="ZoneTexte 6">
            <a:extLst>
              <a:ext uri="{FF2B5EF4-FFF2-40B4-BE49-F238E27FC236}">
                <a16:creationId xmlns:a16="http://schemas.microsoft.com/office/drawing/2014/main" id="{0184E7BD-7421-4DF9-9BEA-E8D1397DC8F3}"/>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9" name="Image 8">
            <a:extLst>
              <a:ext uri="{FF2B5EF4-FFF2-40B4-BE49-F238E27FC236}">
                <a16:creationId xmlns:a16="http://schemas.microsoft.com/office/drawing/2014/main" id="{A5B6D407-83BB-78FC-DD5D-A94E68CFDB6F}"/>
              </a:ext>
            </a:extLst>
          </p:cNvPr>
          <p:cNvPicPr>
            <a:picLocks noChangeAspect="1"/>
          </p:cNvPicPr>
          <p:nvPr/>
        </p:nvPicPr>
        <p:blipFill>
          <a:blip r:embed="rId2"/>
          <a:stretch>
            <a:fillRect/>
          </a:stretch>
        </p:blipFill>
        <p:spPr>
          <a:xfrm>
            <a:off x="734527" y="1280150"/>
            <a:ext cx="7668842" cy="5023539"/>
          </a:xfrm>
          <a:prstGeom prst="rect">
            <a:avLst/>
          </a:prstGeom>
        </p:spPr>
      </p:pic>
    </p:spTree>
    <p:extLst>
      <p:ext uri="{BB962C8B-B14F-4D97-AF65-F5344CB8AC3E}">
        <p14:creationId xmlns:p14="http://schemas.microsoft.com/office/powerpoint/2010/main" val="3354315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EEF839BE-18C1-4203-ADD4-B169433FBFB3}"/>
              </a:ext>
            </a:extLst>
          </p:cNvPr>
          <p:cNvSpPr txBox="1"/>
          <p:nvPr/>
        </p:nvSpPr>
        <p:spPr>
          <a:xfrm>
            <a:off x="7651630" y="1069674"/>
            <a:ext cx="1492369" cy="2369880"/>
          </a:xfrm>
          <a:prstGeom prst="rect">
            <a:avLst/>
          </a:prstGeom>
          <a:noFill/>
        </p:spPr>
        <p:txBody>
          <a:bodyPr wrap="square" rtlCol="0">
            <a:spAutoFit/>
          </a:bodyPr>
          <a:lstStyle/>
          <a:p>
            <a:pPr marL="285750" indent="-285750">
              <a:buFont typeface="Wingdings" panose="05000000000000000000" pitchFamily="2" charset="2"/>
              <a:buChar char="Ø"/>
            </a:pPr>
            <a:r>
              <a:rPr lang="fr-FR" sz="1000" dirty="0"/>
              <a:t>At Cie </a:t>
            </a:r>
            <a:r>
              <a:rPr lang="fr-FR" sz="1000" dirty="0" err="1"/>
              <a:t>Level</a:t>
            </a:r>
            <a:r>
              <a:rPr lang="fr-FR" sz="1000" dirty="0"/>
              <a:t>, la corrélation Bitume et Brent est bonne à fin mai 2022 de l’ordre de 0,87.</a:t>
            </a:r>
          </a:p>
          <a:p>
            <a:endParaRPr lang="fr-FR" sz="1000" dirty="0"/>
          </a:p>
          <a:p>
            <a:pPr marL="285750" indent="-285750">
              <a:buFont typeface="Wingdings" panose="05000000000000000000" pitchFamily="2" charset="2"/>
              <a:buChar char="Ø"/>
            </a:pPr>
            <a:r>
              <a:rPr lang="fr-FR" sz="1000" dirty="0"/>
              <a:t>On remarque que les meilleurs résultats sont obtenus avec un décalage d’1 mois.</a:t>
            </a:r>
          </a:p>
          <a:p>
            <a:endParaRPr lang="fr-FR" dirty="0"/>
          </a:p>
        </p:txBody>
      </p:sp>
      <p:sp>
        <p:nvSpPr>
          <p:cNvPr id="9" name="Title">
            <a:extLst>
              <a:ext uri="{FF2B5EF4-FFF2-40B4-BE49-F238E27FC236}">
                <a16:creationId xmlns:a16="http://schemas.microsoft.com/office/drawing/2014/main" id="{FFE8E088-7FA5-4E9E-AAB6-5531EC73DFD2}"/>
              </a:ext>
            </a:extLst>
          </p:cNvPr>
          <p:cNvSpPr txBox="1">
            <a:spLocks/>
          </p:cNvSpPr>
          <p:nvPr/>
        </p:nvSpPr>
        <p:spPr bwMode="auto">
          <a:xfrm>
            <a:off x="2097881" y="62586"/>
            <a:ext cx="4948238"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Correlation</a:t>
            </a:r>
            <a:r>
              <a:rPr lang="fr-FR" dirty="0"/>
              <a:t> </a:t>
            </a:r>
            <a:r>
              <a:rPr lang="fr-FR" dirty="0" err="1"/>
              <a:t>Analysis</a:t>
            </a:r>
            <a:endParaRPr lang="en-US" dirty="0"/>
          </a:p>
        </p:txBody>
      </p:sp>
      <p:pic>
        <p:nvPicPr>
          <p:cNvPr id="6" name="Image 5">
            <a:extLst>
              <a:ext uri="{FF2B5EF4-FFF2-40B4-BE49-F238E27FC236}">
                <a16:creationId xmlns:a16="http://schemas.microsoft.com/office/drawing/2014/main" id="{04BEEBC1-4E79-4AA0-A514-97909250731B}"/>
              </a:ext>
            </a:extLst>
          </p:cNvPr>
          <p:cNvPicPr>
            <a:picLocks noChangeAspect="1"/>
          </p:cNvPicPr>
          <p:nvPr/>
        </p:nvPicPr>
        <p:blipFill>
          <a:blip r:embed="rId2"/>
          <a:stretch>
            <a:fillRect/>
          </a:stretch>
        </p:blipFill>
        <p:spPr>
          <a:xfrm>
            <a:off x="68682" y="1069672"/>
            <a:ext cx="7582952" cy="5779377"/>
          </a:xfrm>
          <a:prstGeom prst="rect">
            <a:avLst/>
          </a:prstGeom>
        </p:spPr>
      </p:pic>
    </p:spTree>
    <p:extLst>
      <p:ext uri="{BB962C8B-B14F-4D97-AF65-F5344CB8AC3E}">
        <p14:creationId xmlns:p14="http://schemas.microsoft.com/office/powerpoint/2010/main" val="3446693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Purchase</a:t>
            </a:r>
            <a:r>
              <a:rPr lang="fr-FR" dirty="0"/>
              <a:t> </a:t>
            </a:r>
            <a:r>
              <a:rPr lang="fr-FR" dirty="0" err="1"/>
              <a:t>Prices</a:t>
            </a:r>
            <a:endParaRPr lang="en-US" dirty="0"/>
          </a:p>
        </p:txBody>
      </p:sp>
      <p:pic>
        <p:nvPicPr>
          <p:cNvPr id="6" name="Image 5">
            <a:extLst>
              <a:ext uri="{FF2B5EF4-FFF2-40B4-BE49-F238E27FC236}">
                <a16:creationId xmlns:a16="http://schemas.microsoft.com/office/drawing/2014/main" id="{E39A14F4-D038-ED49-ED97-86D90BE16481}"/>
              </a:ext>
            </a:extLst>
          </p:cNvPr>
          <p:cNvPicPr>
            <a:picLocks noChangeAspect="1"/>
          </p:cNvPicPr>
          <p:nvPr/>
        </p:nvPicPr>
        <p:blipFill>
          <a:blip r:embed="rId2"/>
          <a:stretch>
            <a:fillRect/>
          </a:stretch>
        </p:blipFill>
        <p:spPr>
          <a:xfrm>
            <a:off x="60383" y="1101265"/>
            <a:ext cx="9023228" cy="5309040"/>
          </a:xfrm>
          <a:prstGeom prst="rect">
            <a:avLst/>
          </a:prstGeom>
        </p:spPr>
      </p:pic>
    </p:spTree>
    <p:extLst>
      <p:ext uri="{BB962C8B-B14F-4D97-AF65-F5344CB8AC3E}">
        <p14:creationId xmlns:p14="http://schemas.microsoft.com/office/powerpoint/2010/main" val="184324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r>
              <a:rPr lang="fr-FR" dirty="0"/>
              <a:t>: Brent</a:t>
            </a:r>
            <a:endParaRPr lang="en-US" dirty="0"/>
          </a:p>
        </p:txBody>
      </p:sp>
      <p:pic>
        <p:nvPicPr>
          <p:cNvPr id="6" name="Image 5">
            <a:extLst>
              <a:ext uri="{FF2B5EF4-FFF2-40B4-BE49-F238E27FC236}">
                <a16:creationId xmlns:a16="http://schemas.microsoft.com/office/drawing/2014/main" id="{1F05855C-427C-3D0C-E172-E62F12EA884E}"/>
              </a:ext>
            </a:extLst>
          </p:cNvPr>
          <p:cNvPicPr>
            <a:picLocks noChangeAspect="1"/>
          </p:cNvPicPr>
          <p:nvPr/>
        </p:nvPicPr>
        <p:blipFill>
          <a:blip r:embed="rId3"/>
          <a:stretch>
            <a:fillRect/>
          </a:stretch>
        </p:blipFill>
        <p:spPr>
          <a:xfrm>
            <a:off x="60383" y="1101263"/>
            <a:ext cx="9023228" cy="5309042"/>
          </a:xfrm>
          <a:prstGeom prst="rect">
            <a:avLst/>
          </a:prstGeom>
        </p:spPr>
      </p:pic>
    </p:spTree>
    <p:extLst>
      <p:ext uri="{BB962C8B-B14F-4D97-AF65-F5344CB8AC3E}">
        <p14:creationId xmlns:p14="http://schemas.microsoft.com/office/powerpoint/2010/main" val="24333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47825" y="1559257"/>
            <a:ext cx="7848350" cy="4558299"/>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400" dirty="0">
                <a:latin typeface="Calibri" panose="020F0502020204030204" pitchFamily="34" charset="0"/>
              </a:rPr>
              <a:t>Global view</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Purchase Price Performance</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Hedging Summary</a:t>
            </a: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Detailed analysis</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Synthesis by subsidiary/currency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Historical prices</a:t>
            </a:r>
          </a:p>
          <a:p>
            <a:pPr marL="742950" lvl="2" indent="-285750">
              <a:lnSpc>
                <a:spcPct val="150000"/>
              </a:lnSpc>
              <a:spcBef>
                <a:spcPts val="600"/>
              </a:spcBef>
              <a:buFont typeface="Arial" panose="020B0604020202020204" pitchFamily="34" charset="0"/>
              <a:buChar char="•"/>
            </a:pPr>
            <a:endParaRPr lang="en-GB"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Annexes</a:t>
            </a:r>
          </a:p>
          <a:p>
            <a:pPr marL="742950" lvl="2" indent="-285750">
              <a:lnSpc>
                <a:spcPct val="150000"/>
              </a:lnSpc>
              <a:spcBef>
                <a:spcPts val="600"/>
              </a:spcBef>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r>
              <a:rPr lang="fr-FR" dirty="0"/>
              <a:t>: FO vs BRENT</a:t>
            </a:r>
            <a:endParaRPr lang="en-US" dirty="0"/>
          </a:p>
        </p:txBody>
      </p:sp>
      <p:pic>
        <p:nvPicPr>
          <p:cNvPr id="5" name="Image 4">
            <a:extLst>
              <a:ext uri="{FF2B5EF4-FFF2-40B4-BE49-F238E27FC236}">
                <a16:creationId xmlns:a16="http://schemas.microsoft.com/office/drawing/2014/main" id="{CB278165-0E48-7F63-2401-0CCEF5F81AE2}"/>
              </a:ext>
            </a:extLst>
          </p:cNvPr>
          <p:cNvPicPr>
            <a:picLocks noChangeAspect="1"/>
          </p:cNvPicPr>
          <p:nvPr/>
        </p:nvPicPr>
        <p:blipFill>
          <a:blip r:embed="rId2"/>
          <a:stretch>
            <a:fillRect/>
          </a:stretch>
        </p:blipFill>
        <p:spPr>
          <a:xfrm>
            <a:off x="60383" y="1101268"/>
            <a:ext cx="9023228" cy="5309040"/>
          </a:xfrm>
          <a:prstGeom prst="rect">
            <a:avLst/>
          </a:prstGeom>
        </p:spPr>
      </p:pic>
    </p:spTree>
    <p:extLst>
      <p:ext uri="{BB962C8B-B14F-4D97-AF65-F5344CB8AC3E}">
        <p14:creationId xmlns:p14="http://schemas.microsoft.com/office/powerpoint/2010/main" val="2804900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97506" y="2144033"/>
            <a:ext cx="7848350" cy="3724096"/>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2000" dirty="0"/>
              <a:t>Turkish subsidiary – 2021</a:t>
            </a:r>
          </a:p>
          <a:p>
            <a:pPr marL="285750" indent="-285750">
              <a:spcBef>
                <a:spcPts val="600"/>
              </a:spcBef>
              <a:buFont typeface="Arial" panose="020B0604020202020204" pitchFamily="34" charset="0"/>
              <a:buChar char="•"/>
            </a:pPr>
            <a:r>
              <a:rPr lang="en-US" sz="2000" dirty="0"/>
              <a:t>Polish subsidiary – 2021</a:t>
            </a:r>
          </a:p>
          <a:p>
            <a:pPr marL="285750" indent="-285750">
              <a:spcBef>
                <a:spcPts val="600"/>
              </a:spcBef>
              <a:buFont typeface="Arial" panose="020B0604020202020204" pitchFamily="34" charset="0"/>
              <a:buChar char="•"/>
            </a:pPr>
            <a:r>
              <a:rPr lang="en-US" sz="2000" dirty="0"/>
              <a:t>Spanish subsidiary – 2021</a:t>
            </a:r>
          </a:p>
          <a:p>
            <a:pPr marL="285750" indent="-285750">
              <a:spcBef>
                <a:spcPts val="600"/>
              </a:spcBef>
              <a:buFont typeface="Arial" panose="020B0604020202020204" pitchFamily="34" charset="0"/>
              <a:buChar char="•"/>
            </a:pPr>
            <a:r>
              <a:rPr lang="en-US" sz="2000" dirty="0"/>
              <a:t>Malaysian subsidiary – 2021</a:t>
            </a:r>
          </a:p>
          <a:p>
            <a:pPr marL="285750" indent="-285750">
              <a:spcBef>
                <a:spcPts val="600"/>
              </a:spcBef>
              <a:buFont typeface="Arial" panose="020B0604020202020204" pitchFamily="34" charset="0"/>
              <a:buChar char="•"/>
            </a:pPr>
            <a:r>
              <a:rPr lang="en-US" sz="2000" dirty="0"/>
              <a:t>Russian subsidiary – 2021</a:t>
            </a:r>
          </a:p>
          <a:p>
            <a:pPr marL="285750" indent="-285750">
              <a:spcBef>
                <a:spcPts val="600"/>
              </a:spcBef>
              <a:buFont typeface="Arial" panose="020B0604020202020204" pitchFamily="34" charset="0"/>
              <a:buChar char="•"/>
            </a:pPr>
            <a:r>
              <a:rPr lang="en-US" sz="2000" dirty="0"/>
              <a:t>Historical prices: Fuel oil VS Brent</a:t>
            </a:r>
          </a:p>
          <a:p>
            <a:pPr>
              <a:spcBef>
                <a:spcPts val="600"/>
              </a:spcBef>
            </a:pPr>
            <a:endParaRPr lang="en-US" sz="2000" dirty="0"/>
          </a:p>
          <a:p>
            <a:pPr marL="285750" indent="-285750">
              <a:spcBef>
                <a:spcPts val="600"/>
              </a:spcBef>
              <a:buFont typeface="Arial" panose="020B0604020202020204" pitchFamily="34" charset="0"/>
              <a:buChar char="•"/>
            </a:pPr>
            <a:endParaRPr lang="en-US" sz="2400" dirty="0"/>
          </a:p>
          <a:p>
            <a:pPr marL="285750"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Annexes</a:t>
            </a:r>
            <a:endParaRPr lang="en-US" dirty="0"/>
          </a:p>
        </p:txBody>
      </p:sp>
    </p:spTree>
    <p:extLst>
      <p:ext uri="{BB962C8B-B14F-4D97-AF65-F5344CB8AC3E}">
        <p14:creationId xmlns:p14="http://schemas.microsoft.com/office/powerpoint/2010/main" val="487904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- 2021</a:t>
            </a:r>
          </a:p>
        </p:txBody>
      </p:sp>
      <p:pic>
        <p:nvPicPr>
          <p:cNvPr id="6" name="Image 5">
            <a:extLst>
              <a:ext uri="{FF2B5EF4-FFF2-40B4-BE49-F238E27FC236}">
                <a16:creationId xmlns:a16="http://schemas.microsoft.com/office/drawing/2014/main" id="{A049188D-2FB8-4261-8004-50CA22329E22}"/>
              </a:ext>
            </a:extLst>
          </p:cNvPr>
          <p:cNvPicPr>
            <a:picLocks noChangeAspect="1"/>
          </p:cNvPicPr>
          <p:nvPr/>
        </p:nvPicPr>
        <p:blipFill>
          <a:blip r:embed="rId2"/>
          <a:stretch>
            <a:fillRect/>
          </a:stretch>
        </p:blipFill>
        <p:spPr>
          <a:xfrm>
            <a:off x="1703431" y="1499840"/>
            <a:ext cx="5737135" cy="4471195"/>
          </a:xfrm>
          <a:prstGeom prst="rect">
            <a:avLst/>
          </a:prstGeom>
        </p:spPr>
      </p:pic>
    </p:spTree>
    <p:extLst>
      <p:ext uri="{BB962C8B-B14F-4D97-AF65-F5344CB8AC3E}">
        <p14:creationId xmlns:p14="http://schemas.microsoft.com/office/powerpoint/2010/main" val="365745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- 2021</a:t>
            </a:r>
          </a:p>
        </p:txBody>
      </p:sp>
      <p:pic>
        <p:nvPicPr>
          <p:cNvPr id="6" name="Image 5">
            <a:extLst>
              <a:ext uri="{FF2B5EF4-FFF2-40B4-BE49-F238E27FC236}">
                <a16:creationId xmlns:a16="http://schemas.microsoft.com/office/drawing/2014/main" id="{277346CD-68E6-4C8A-82E0-ADA99872626B}"/>
              </a:ext>
            </a:extLst>
          </p:cNvPr>
          <p:cNvPicPr>
            <a:picLocks noChangeAspect="1"/>
          </p:cNvPicPr>
          <p:nvPr/>
        </p:nvPicPr>
        <p:blipFill>
          <a:blip r:embed="rId2"/>
          <a:stretch>
            <a:fillRect/>
          </a:stretch>
        </p:blipFill>
        <p:spPr>
          <a:xfrm>
            <a:off x="1703432" y="1499841"/>
            <a:ext cx="5737136" cy="4469093"/>
          </a:xfrm>
          <a:prstGeom prst="rect">
            <a:avLst/>
          </a:prstGeom>
        </p:spPr>
      </p:pic>
    </p:spTree>
    <p:extLst>
      <p:ext uri="{BB962C8B-B14F-4D97-AF65-F5344CB8AC3E}">
        <p14:creationId xmlns:p14="http://schemas.microsoft.com/office/powerpoint/2010/main" val="1642595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- 2021</a:t>
            </a:r>
          </a:p>
        </p:txBody>
      </p:sp>
      <p:pic>
        <p:nvPicPr>
          <p:cNvPr id="6" name="Image 5">
            <a:extLst>
              <a:ext uri="{FF2B5EF4-FFF2-40B4-BE49-F238E27FC236}">
                <a16:creationId xmlns:a16="http://schemas.microsoft.com/office/drawing/2014/main" id="{5E9FDA2A-364F-44E9-B247-90366772FEAE}"/>
              </a:ext>
            </a:extLst>
          </p:cNvPr>
          <p:cNvPicPr>
            <a:picLocks noChangeAspect="1"/>
          </p:cNvPicPr>
          <p:nvPr/>
        </p:nvPicPr>
        <p:blipFill>
          <a:blip r:embed="rId2"/>
          <a:stretch>
            <a:fillRect/>
          </a:stretch>
        </p:blipFill>
        <p:spPr>
          <a:xfrm>
            <a:off x="1703432" y="1499842"/>
            <a:ext cx="5737136" cy="4472679"/>
          </a:xfrm>
          <a:prstGeom prst="rect">
            <a:avLst/>
          </a:prstGeom>
        </p:spPr>
      </p:pic>
    </p:spTree>
    <p:extLst>
      <p:ext uri="{BB962C8B-B14F-4D97-AF65-F5344CB8AC3E}">
        <p14:creationId xmlns:p14="http://schemas.microsoft.com/office/powerpoint/2010/main" val="4262736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- 2021</a:t>
            </a:r>
          </a:p>
        </p:txBody>
      </p:sp>
      <p:pic>
        <p:nvPicPr>
          <p:cNvPr id="5" name="Image 4">
            <a:extLst>
              <a:ext uri="{FF2B5EF4-FFF2-40B4-BE49-F238E27FC236}">
                <a16:creationId xmlns:a16="http://schemas.microsoft.com/office/drawing/2014/main" id="{CE29C205-A352-4A0E-B603-D35E093AD675}"/>
              </a:ext>
            </a:extLst>
          </p:cNvPr>
          <p:cNvPicPr>
            <a:picLocks noChangeAspect="1"/>
          </p:cNvPicPr>
          <p:nvPr/>
        </p:nvPicPr>
        <p:blipFill>
          <a:blip r:embed="rId2"/>
          <a:stretch>
            <a:fillRect/>
          </a:stretch>
        </p:blipFill>
        <p:spPr>
          <a:xfrm>
            <a:off x="1703432" y="1499841"/>
            <a:ext cx="5737136" cy="4467441"/>
          </a:xfrm>
          <a:prstGeom prst="rect">
            <a:avLst/>
          </a:prstGeom>
        </p:spPr>
      </p:pic>
    </p:spTree>
    <p:extLst>
      <p:ext uri="{BB962C8B-B14F-4D97-AF65-F5344CB8AC3E}">
        <p14:creationId xmlns:p14="http://schemas.microsoft.com/office/powerpoint/2010/main" val="23847036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- 2021</a:t>
            </a:r>
          </a:p>
        </p:txBody>
      </p:sp>
      <p:pic>
        <p:nvPicPr>
          <p:cNvPr id="5" name="Image 4">
            <a:extLst>
              <a:ext uri="{FF2B5EF4-FFF2-40B4-BE49-F238E27FC236}">
                <a16:creationId xmlns:a16="http://schemas.microsoft.com/office/drawing/2014/main" id="{86F9CE35-659E-4C14-8357-D5A4B3F3C2AC}"/>
              </a:ext>
            </a:extLst>
          </p:cNvPr>
          <p:cNvPicPr>
            <a:picLocks noChangeAspect="1"/>
          </p:cNvPicPr>
          <p:nvPr/>
        </p:nvPicPr>
        <p:blipFill>
          <a:blip r:embed="rId2"/>
          <a:stretch>
            <a:fillRect/>
          </a:stretch>
        </p:blipFill>
        <p:spPr>
          <a:xfrm>
            <a:off x="1735922" y="1499839"/>
            <a:ext cx="5672156" cy="4471193"/>
          </a:xfrm>
          <a:prstGeom prst="rect">
            <a:avLst/>
          </a:prstGeom>
        </p:spPr>
      </p:pic>
    </p:spTree>
    <p:extLst>
      <p:ext uri="{BB962C8B-B14F-4D97-AF65-F5344CB8AC3E}">
        <p14:creationId xmlns:p14="http://schemas.microsoft.com/office/powerpoint/2010/main" val="1736790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563D2051-D1EA-41FE-AB76-BB4DDD716CCB}"/>
              </a:ext>
            </a:extLst>
          </p:cNvPr>
          <p:cNvPicPr>
            <a:picLocks noChangeAspect="1"/>
          </p:cNvPicPr>
          <p:nvPr/>
        </p:nvPicPr>
        <p:blipFill>
          <a:blip r:embed="rId2"/>
          <a:stretch>
            <a:fillRect/>
          </a:stretch>
        </p:blipFill>
        <p:spPr>
          <a:xfrm>
            <a:off x="79794" y="1088155"/>
            <a:ext cx="8984412" cy="5296034"/>
          </a:xfrm>
          <a:prstGeom prst="rect">
            <a:avLst/>
          </a:prstGeom>
        </p:spPr>
      </p:pic>
    </p:spTree>
    <p:extLst>
      <p:ext uri="{BB962C8B-B14F-4D97-AF65-F5344CB8AC3E}">
        <p14:creationId xmlns:p14="http://schemas.microsoft.com/office/powerpoint/2010/main" val="28979842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Blandonnet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sz="2200" dirty="0" err="1"/>
              <a:t>Bitumen</a:t>
            </a:r>
            <a:r>
              <a:rPr lang="fr-FR" sz="2200" dirty="0"/>
              <a:t> Hedge </a:t>
            </a:r>
            <a:r>
              <a:rPr lang="fr-FR" sz="2200" dirty="0" err="1"/>
              <a:t>Summary</a:t>
            </a:r>
            <a:r>
              <a:rPr lang="fr-FR" sz="2200" dirty="0"/>
              <a:t> and</a:t>
            </a:r>
          </a:p>
          <a:p>
            <a:pPr defTabSz="914400"/>
            <a:r>
              <a:rPr lang="fr-FR" sz="2200" dirty="0"/>
              <a:t> </a:t>
            </a:r>
            <a:r>
              <a:rPr lang="fr-FR" sz="2200" dirty="0" err="1"/>
              <a:t>Purchase</a:t>
            </a:r>
            <a:r>
              <a:rPr lang="fr-FR" sz="2200" dirty="0"/>
              <a:t> Price Performance</a:t>
            </a:r>
            <a:endParaRPr lang="en-US" sz="2200" dirty="0"/>
          </a:p>
        </p:txBody>
      </p:sp>
      <p:graphicFrame>
        <p:nvGraphicFramePr>
          <p:cNvPr id="3" name="Tableau 2">
            <a:extLst>
              <a:ext uri="{FF2B5EF4-FFF2-40B4-BE49-F238E27FC236}">
                <a16:creationId xmlns:a16="http://schemas.microsoft.com/office/drawing/2014/main" id="{6379839B-CC0A-4363-BE56-5E90C10CA1C2}"/>
              </a:ext>
            </a:extLst>
          </p:cNvPr>
          <p:cNvGraphicFramePr>
            <a:graphicFrameLocks noGrp="1"/>
          </p:cNvGraphicFramePr>
          <p:nvPr>
            <p:extLst>
              <p:ext uri="{D42A27DB-BD31-4B8C-83A1-F6EECF244321}">
                <p14:modId xmlns:p14="http://schemas.microsoft.com/office/powerpoint/2010/main" val="4036642585"/>
              </p:ext>
            </p:extLst>
          </p:nvPr>
        </p:nvGraphicFramePr>
        <p:xfrm>
          <a:off x="36000" y="1152628"/>
          <a:ext cx="9072000" cy="3672000"/>
        </p:xfrm>
        <a:graphic>
          <a:graphicData uri="http://schemas.openxmlformats.org/drawingml/2006/table">
            <a:tbl>
              <a:tblPr/>
              <a:tblGrid>
                <a:gridCol w="612000">
                  <a:extLst>
                    <a:ext uri="{9D8B030D-6E8A-4147-A177-3AD203B41FA5}">
                      <a16:colId xmlns:a16="http://schemas.microsoft.com/office/drawing/2014/main" val="1811591510"/>
                    </a:ext>
                  </a:extLst>
                </a:gridCol>
                <a:gridCol w="72000">
                  <a:extLst>
                    <a:ext uri="{9D8B030D-6E8A-4147-A177-3AD203B41FA5}">
                      <a16:colId xmlns:a16="http://schemas.microsoft.com/office/drawing/2014/main" val="4222959730"/>
                    </a:ext>
                  </a:extLst>
                </a:gridCol>
                <a:gridCol w="612000">
                  <a:extLst>
                    <a:ext uri="{9D8B030D-6E8A-4147-A177-3AD203B41FA5}">
                      <a16:colId xmlns:a16="http://schemas.microsoft.com/office/drawing/2014/main" val="1770047198"/>
                    </a:ext>
                  </a:extLst>
                </a:gridCol>
                <a:gridCol w="72000">
                  <a:extLst>
                    <a:ext uri="{9D8B030D-6E8A-4147-A177-3AD203B41FA5}">
                      <a16:colId xmlns:a16="http://schemas.microsoft.com/office/drawing/2014/main" val="2605666109"/>
                    </a:ext>
                  </a:extLst>
                </a:gridCol>
                <a:gridCol w="540000">
                  <a:extLst>
                    <a:ext uri="{9D8B030D-6E8A-4147-A177-3AD203B41FA5}">
                      <a16:colId xmlns:a16="http://schemas.microsoft.com/office/drawing/2014/main" val="3540068949"/>
                    </a:ext>
                  </a:extLst>
                </a:gridCol>
                <a:gridCol w="540000">
                  <a:extLst>
                    <a:ext uri="{9D8B030D-6E8A-4147-A177-3AD203B41FA5}">
                      <a16:colId xmlns:a16="http://schemas.microsoft.com/office/drawing/2014/main" val="2575755660"/>
                    </a:ext>
                  </a:extLst>
                </a:gridCol>
                <a:gridCol w="72000">
                  <a:extLst>
                    <a:ext uri="{9D8B030D-6E8A-4147-A177-3AD203B41FA5}">
                      <a16:colId xmlns:a16="http://schemas.microsoft.com/office/drawing/2014/main" val="1979031839"/>
                    </a:ext>
                  </a:extLst>
                </a:gridCol>
                <a:gridCol w="540000">
                  <a:extLst>
                    <a:ext uri="{9D8B030D-6E8A-4147-A177-3AD203B41FA5}">
                      <a16:colId xmlns:a16="http://schemas.microsoft.com/office/drawing/2014/main" val="1236565414"/>
                    </a:ext>
                  </a:extLst>
                </a:gridCol>
                <a:gridCol w="72000">
                  <a:extLst>
                    <a:ext uri="{9D8B030D-6E8A-4147-A177-3AD203B41FA5}">
                      <a16:colId xmlns:a16="http://schemas.microsoft.com/office/drawing/2014/main" val="2707724246"/>
                    </a:ext>
                  </a:extLst>
                </a:gridCol>
                <a:gridCol w="540000">
                  <a:extLst>
                    <a:ext uri="{9D8B030D-6E8A-4147-A177-3AD203B41FA5}">
                      <a16:colId xmlns:a16="http://schemas.microsoft.com/office/drawing/2014/main" val="356371910"/>
                    </a:ext>
                  </a:extLst>
                </a:gridCol>
                <a:gridCol w="72000">
                  <a:extLst>
                    <a:ext uri="{9D8B030D-6E8A-4147-A177-3AD203B41FA5}">
                      <a16:colId xmlns:a16="http://schemas.microsoft.com/office/drawing/2014/main" val="2404744003"/>
                    </a:ext>
                  </a:extLst>
                </a:gridCol>
                <a:gridCol w="828000">
                  <a:extLst>
                    <a:ext uri="{9D8B030D-6E8A-4147-A177-3AD203B41FA5}">
                      <a16:colId xmlns:a16="http://schemas.microsoft.com/office/drawing/2014/main" val="3665402493"/>
                    </a:ext>
                  </a:extLst>
                </a:gridCol>
                <a:gridCol w="72000">
                  <a:extLst>
                    <a:ext uri="{9D8B030D-6E8A-4147-A177-3AD203B41FA5}">
                      <a16:colId xmlns:a16="http://schemas.microsoft.com/office/drawing/2014/main" val="460873262"/>
                    </a:ext>
                  </a:extLst>
                </a:gridCol>
                <a:gridCol w="828000">
                  <a:extLst>
                    <a:ext uri="{9D8B030D-6E8A-4147-A177-3AD203B41FA5}">
                      <a16:colId xmlns:a16="http://schemas.microsoft.com/office/drawing/2014/main" val="2239630401"/>
                    </a:ext>
                  </a:extLst>
                </a:gridCol>
                <a:gridCol w="72000">
                  <a:extLst>
                    <a:ext uri="{9D8B030D-6E8A-4147-A177-3AD203B41FA5}">
                      <a16:colId xmlns:a16="http://schemas.microsoft.com/office/drawing/2014/main" val="1856721503"/>
                    </a:ext>
                  </a:extLst>
                </a:gridCol>
                <a:gridCol w="828000">
                  <a:extLst>
                    <a:ext uri="{9D8B030D-6E8A-4147-A177-3AD203B41FA5}">
                      <a16:colId xmlns:a16="http://schemas.microsoft.com/office/drawing/2014/main" val="2439732966"/>
                    </a:ext>
                  </a:extLst>
                </a:gridCol>
                <a:gridCol w="72000">
                  <a:extLst>
                    <a:ext uri="{9D8B030D-6E8A-4147-A177-3AD203B41FA5}">
                      <a16:colId xmlns:a16="http://schemas.microsoft.com/office/drawing/2014/main" val="575059280"/>
                    </a:ext>
                  </a:extLst>
                </a:gridCol>
                <a:gridCol w="828000">
                  <a:extLst>
                    <a:ext uri="{9D8B030D-6E8A-4147-A177-3AD203B41FA5}">
                      <a16:colId xmlns:a16="http://schemas.microsoft.com/office/drawing/2014/main" val="1767913830"/>
                    </a:ext>
                  </a:extLst>
                </a:gridCol>
                <a:gridCol w="72000">
                  <a:extLst>
                    <a:ext uri="{9D8B030D-6E8A-4147-A177-3AD203B41FA5}">
                      <a16:colId xmlns:a16="http://schemas.microsoft.com/office/drawing/2014/main" val="1370072316"/>
                    </a:ext>
                  </a:extLst>
                </a:gridCol>
                <a:gridCol w="828000">
                  <a:extLst>
                    <a:ext uri="{9D8B030D-6E8A-4147-A177-3AD203B41FA5}">
                      <a16:colId xmlns:a16="http://schemas.microsoft.com/office/drawing/2014/main" val="1011266549"/>
                    </a:ext>
                  </a:extLst>
                </a:gridCol>
                <a:gridCol w="72000">
                  <a:extLst>
                    <a:ext uri="{9D8B030D-6E8A-4147-A177-3AD203B41FA5}">
                      <a16:colId xmlns:a16="http://schemas.microsoft.com/office/drawing/2014/main" val="3513238171"/>
                    </a:ext>
                  </a:extLst>
                </a:gridCol>
                <a:gridCol w="828000">
                  <a:extLst>
                    <a:ext uri="{9D8B030D-6E8A-4147-A177-3AD203B41FA5}">
                      <a16:colId xmlns:a16="http://schemas.microsoft.com/office/drawing/2014/main" val="15711970"/>
                    </a:ext>
                  </a:extLst>
                </a:gridCol>
              </a:tblGrid>
              <a:tr h="1080000">
                <a:tc>
                  <a:txBody>
                    <a:bodyPr/>
                    <a:lstStyle/>
                    <a:p>
                      <a:pPr algn="ctr" fontAlgn="ctr"/>
                      <a:r>
                        <a:rPr lang="fr-FR" sz="1050" b="1" i="0" u="none" strike="noStrike">
                          <a:solidFill>
                            <a:srgbClr val="000000"/>
                          </a:solidFill>
                          <a:effectLst/>
                          <a:latin typeface="Calibri" panose="020F0502020204030204" pitchFamily="34" charset="0"/>
                        </a:rPr>
                        <a:t>BITUMEN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50" b="1"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err="1">
                          <a:solidFill>
                            <a:srgbClr val="000000"/>
                          </a:solidFill>
                          <a:effectLst/>
                          <a:latin typeface="Calibri" panose="020F0502020204030204" pitchFamily="34" charset="0"/>
                        </a:rPr>
                        <a:t>Hedge</a:t>
                      </a:r>
                      <a:r>
                        <a:rPr lang="fr-FR" sz="1050" b="0" i="0" u="none" strike="noStrike" dirty="0">
                          <a:solidFill>
                            <a:srgbClr val="000000"/>
                          </a:solidFill>
                          <a:effectLst/>
                          <a:latin typeface="Calibri" panose="020F0502020204030204" pitchFamily="34" charset="0"/>
                        </a:rPr>
                        <a:t> Reference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err="1">
                          <a:solidFill>
                            <a:srgbClr val="000000"/>
                          </a:solidFill>
                          <a:effectLst/>
                          <a:latin typeface="Calibri" panose="020F0502020204030204" pitchFamily="34" charset="0"/>
                        </a:rPr>
                        <a:t>Hedged</a:t>
                      </a:r>
                      <a:r>
                        <a:rPr lang="fr-FR" sz="1050" b="0" i="0" u="none" strike="noStrike" dirty="0">
                          <a:solidFill>
                            <a:srgbClr val="000000"/>
                          </a:solidFill>
                          <a:effectLst/>
                          <a:latin typeface="Calibri" panose="020F0502020204030204" pitchFamily="34" charset="0"/>
                        </a:rPr>
                        <a:t> (MT)</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dirty="0">
                          <a:solidFill>
                            <a:srgbClr val="000000"/>
                          </a:solidFill>
                          <a:effectLst/>
                          <a:latin typeface="Calibri" panose="020F0502020204030204" pitchFamily="34" charset="0"/>
                        </a:rPr>
                        <a:t>Exposure (MT)</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Hedge Rate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Budget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Purchase price as of May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a:solidFill>
                            <a:srgbClr val="000000"/>
                          </a:solidFill>
                          <a:effectLst/>
                          <a:latin typeface="Calibri" panose="020F0502020204030204" pitchFamily="34" charset="0"/>
                        </a:rPr>
                        <a:t>Average pruchase price of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Last year purchase price (May 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Performance compared to Budget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105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a:solidFill>
                            <a:srgbClr val="000000"/>
                          </a:solidFill>
                          <a:effectLst/>
                          <a:latin typeface="Calibri" panose="020F0502020204030204" pitchFamily="34" charset="0"/>
                        </a:rPr>
                        <a:t>Performance compared to Average of 2022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105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Performance compared to Last year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3396286990"/>
                  </a:ext>
                </a:extLst>
              </a:tr>
              <a:tr h="72000">
                <a:tc>
                  <a:txBody>
                    <a:bodyPr/>
                    <a:lstStyle/>
                    <a:p>
                      <a:pPr algn="l" fontAlgn="b"/>
                      <a:r>
                        <a:rPr lang="fr-FR" sz="100" b="1" i="0" u="none" strike="noStrike" dirty="0">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1"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8257911"/>
                  </a:ext>
                </a:extLst>
              </a:tr>
              <a:tr h="360000">
                <a:tc>
                  <a:txBody>
                    <a:bodyPr/>
                    <a:lstStyle/>
                    <a:p>
                      <a:pPr algn="ctr" fontAlgn="ctr"/>
                      <a:r>
                        <a:rPr lang="fr-FR" sz="1050" b="0" i="0" u="none" strike="noStrike">
                          <a:solidFill>
                            <a:srgbClr val="000000"/>
                          </a:solidFill>
                          <a:effectLst/>
                          <a:latin typeface="Calibri" panose="020F0502020204030204" pitchFamily="34" charset="0"/>
                        </a:rPr>
                        <a:t>Russia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1 262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27 837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22 820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23 603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23 708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20 499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B050"/>
                          </a:solidFill>
                          <a:effectLst/>
                          <a:latin typeface="Calibri" panose="020F0502020204030204" pitchFamily="34" charset="0"/>
                        </a:rPr>
                        <a:t>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-15,1%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45716874"/>
                  </a:ext>
                </a:extLst>
              </a:tr>
              <a:tr h="72000">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dirty="0">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endParaRPr lang="fr-FR" sz="1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endParaRPr lang="fr-FR" sz="1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endParaRPr lang="fr-FR" sz="100" b="0" i="0" u="none" strike="noStrike" dirty="0">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3425926"/>
                  </a:ext>
                </a:extLst>
              </a:tr>
              <a:tr h="360000">
                <a:tc>
                  <a:txBody>
                    <a:bodyPr/>
                    <a:lstStyle/>
                    <a:p>
                      <a:pPr algn="ctr" fontAlgn="ctr"/>
                      <a:r>
                        <a:rPr lang="fr-FR" sz="1050" b="0" i="0" u="none" strike="noStrike">
                          <a:solidFill>
                            <a:srgbClr val="000000"/>
                          </a:solidFill>
                          <a:effectLst/>
                          <a:latin typeface="Calibri" panose="020F0502020204030204" pitchFamily="34" charset="0"/>
                        </a:rPr>
                        <a:t>Turkey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1 518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23 019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4 904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8 949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8 142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3 730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-82,5%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-139,9%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931941"/>
                  </a:ext>
                </a:extLst>
              </a:tr>
              <a:tr h="72000">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0084453"/>
                  </a:ext>
                </a:extLst>
              </a:tr>
              <a:tr h="360000">
                <a:tc>
                  <a:txBody>
                    <a:bodyPr/>
                    <a:lstStyle/>
                    <a:p>
                      <a:pPr algn="ctr" fontAlgn="ctr"/>
                      <a:r>
                        <a:rPr lang="fr-FR" sz="1050" b="0" i="0" u="none" strike="noStrike">
                          <a:solidFill>
                            <a:srgbClr val="000000"/>
                          </a:solidFill>
                          <a:effectLst/>
                          <a:latin typeface="Calibri" panose="020F0502020204030204" pitchFamily="34" charset="0"/>
                        </a:rPr>
                        <a:t>Poland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766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13 206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1 865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2 964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2 514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1 650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-58,9%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-79,6%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84487014"/>
                  </a:ext>
                </a:extLst>
              </a:tr>
              <a:tr h="72000">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8771710"/>
                  </a:ext>
                </a:extLst>
              </a:tr>
              <a:tr h="360000">
                <a:tc>
                  <a:txBody>
                    <a:bodyPr/>
                    <a:lstStyle/>
                    <a:p>
                      <a:pPr algn="ctr" fontAlgn="ctr"/>
                      <a:r>
                        <a:rPr lang="fr-FR" sz="1050" b="0" i="0" u="none" strike="noStrike">
                          <a:solidFill>
                            <a:srgbClr val="000000"/>
                          </a:solidFill>
                          <a:effectLst/>
                          <a:latin typeface="Calibri" panose="020F0502020204030204" pitchFamily="34" charset="0"/>
                        </a:rPr>
                        <a:t>Spain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362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6 627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442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650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577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432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-47,0%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-50,6%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62405706"/>
                  </a:ext>
                </a:extLst>
              </a:tr>
              <a:tr h="72000">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38088984"/>
                  </a:ext>
                </a:extLst>
              </a:tr>
              <a:tr h="360000">
                <a:tc>
                  <a:txBody>
                    <a:bodyPr/>
                    <a:lstStyle/>
                    <a:p>
                      <a:pPr algn="ctr" fontAlgn="ctr"/>
                      <a:r>
                        <a:rPr lang="fr-FR" sz="1050" b="0" i="0" u="none" strike="noStrike">
                          <a:solidFill>
                            <a:srgbClr val="000000"/>
                          </a:solidFill>
                          <a:effectLst/>
                          <a:latin typeface="Calibri" panose="020F0502020204030204" pitchFamily="34" charset="0"/>
                        </a:rPr>
                        <a:t>Malaysia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292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6 497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1 934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2 650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2 272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1 848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-37,0%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-43,4%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23765638"/>
                  </a:ext>
                </a:extLst>
              </a:tr>
              <a:tr h="72000">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39495062"/>
                  </a:ext>
                </a:extLst>
              </a:tr>
              <a:tr h="360000">
                <a:tc>
                  <a:txBody>
                    <a:bodyPr/>
                    <a:lstStyle/>
                    <a:p>
                      <a:pPr algn="ctr" fontAlgn="ctr"/>
                      <a:r>
                        <a:rPr lang="fr-FR" sz="1050" b="0" i="0" u="none" strike="noStrike">
                          <a:solidFill>
                            <a:srgbClr val="000000"/>
                          </a:solidFill>
                          <a:effectLst/>
                          <a:latin typeface="Calibri" panose="020F0502020204030204" pitchFamily="34" charset="0"/>
                        </a:rPr>
                        <a:t>Brazil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3 787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3 643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4 287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4 217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3 352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-27,9%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19774682"/>
                  </a:ext>
                </a:extLst>
              </a:tr>
            </a:tbl>
          </a:graphicData>
        </a:graphic>
      </p:graphicFrame>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77429"/>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r>
              <a:rPr lang="fr-FR" dirty="0"/>
              <a:t> – Brent – Natixis </a:t>
            </a:r>
            <a:endParaRPr lang="en-US" dirty="0"/>
          </a:p>
        </p:txBody>
      </p:sp>
      <p:graphicFrame>
        <p:nvGraphicFramePr>
          <p:cNvPr id="3" name="Tableau 2">
            <a:extLst>
              <a:ext uri="{FF2B5EF4-FFF2-40B4-BE49-F238E27FC236}">
                <a16:creationId xmlns:a16="http://schemas.microsoft.com/office/drawing/2014/main" id="{87BA6F33-2C20-5BE8-76A5-156ED12B3C89}"/>
              </a:ext>
            </a:extLst>
          </p:cNvPr>
          <p:cNvGraphicFramePr>
            <a:graphicFrameLocks noGrp="1"/>
          </p:cNvGraphicFramePr>
          <p:nvPr>
            <p:extLst>
              <p:ext uri="{D42A27DB-BD31-4B8C-83A1-F6EECF244321}">
                <p14:modId xmlns:p14="http://schemas.microsoft.com/office/powerpoint/2010/main" val="444670614"/>
              </p:ext>
            </p:extLst>
          </p:nvPr>
        </p:nvGraphicFramePr>
        <p:xfrm>
          <a:off x="35999" y="1038724"/>
          <a:ext cx="9072001" cy="3168000"/>
        </p:xfrm>
        <a:graphic>
          <a:graphicData uri="http://schemas.openxmlformats.org/drawingml/2006/table">
            <a:tbl>
              <a:tblPr/>
              <a:tblGrid>
                <a:gridCol w="751070">
                  <a:extLst>
                    <a:ext uri="{9D8B030D-6E8A-4147-A177-3AD203B41FA5}">
                      <a16:colId xmlns:a16="http://schemas.microsoft.com/office/drawing/2014/main" val="248917668"/>
                    </a:ext>
                  </a:extLst>
                </a:gridCol>
                <a:gridCol w="793649">
                  <a:extLst>
                    <a:ext uri="{9D8B030D-6E8A-4147-A177-3AD203B41FA5}">
                      <a16:colId xmlns:a16="http://schemas.microsoft.com/office/drawing/2014/main" val="372532765"/>
                    </a:ext>
                  </a:extLst>
                </a:gridCol>
                <a:gridCol w="649349">
                  <a:extLst>
                    <a:ext uri="{9D8B030D-6E8A-4147-A177-3AD203B41FA5}">
                      <a16:colId xmlns:a16="http://schemas.microsoft.com/office/drawing/2014/main" val="240961896"/>
                    </a:ext>
                  </a:extLst>
                </a:gridCol>
                <a:gridCol w="468975">
                  <a:extLst>
                    <a:ext uri="{9D8B030D-6E8A-4147-A177-3AD203B41FA5}">
                      <a16:colId xmlns:a16="http://schemas.microsoft.com/office/drawing/2014/main" val="640707546"/>
                    </a:ext>
                  </a:extLst>
                </a:gridCol>
                <a:gridCol w="468975">
                  <a:extLst>
                    <a:ext uri="{9D8B030D-6E8A-4147-A177-3AD203B41FA5}">
                      <a16:colId xmlns:a16="http://schemas.microsoft.com/office/drawing/2014/main" val="3108769786"/>
                    </a:ext>
                  </a:extLst>
                </a:gridCol>
                <a:gridCol w="468975">
                  <a:extLst>
                    <a:ext uri="{9D8B030D-6E8A-4147-A177-3AD203B41FA5}">
                      <a16:colId xmlns:a16="http://schemas.microsoft.com/office/drawing/2014/main" val="39949188"/>
                    </a:ext>
                  </a:extLst>
                </a:gridCol>
                <a:gridCol w="541125">
                  <a:extLst>
                    <a:ext uri="{9D8B030D-6E8A-4147-A177-3AD203B41FA5}">
                      <a16:colId xmlns:a16="http://schemas.microsoft.com/office/drawing/2014/main" val="3693153325"/>
                    </a:ext>
                  </a:extLst>
                </a:gridCol>
                <a:gridCol w="541125">
                  <a:extLst>
                    <a:ext uri="{9D8B030D-6E8A-4147-A177-3AD203B41FA5}">
                      <a16:colId xmlns:a16="http://schemas.microsoft.com/office/drawing/2014/main" val="2478500721"/>
                    </a:ext>
                  </a:extLst>
                </a:gridCol>
                <a:gridCol w="541125">
                  <a:extLst>
                    <a:ext uri="{9D8B030D-6E8A-4147-A177-3AD203B41FA5}">
                      <a16:colId xmlns:a16="http://schemas.microsoft.com/office/drawing/2014/main" val="1260634864"/>
                    </a:ext>
                  </a:extLst>
                </a:gridCol>
                <a:gridCol w="793649">
                  <a:extLst>
                    <a:ext uri="{9D8B030D-6E8A-4147-A177-3AD203B41FA5}">
                      <a16:colId xmlns:a16="http://schemas.microsoft.com/office/drawing/2014/main" val="3945182497"/>
                    </a:ext>
                  </a:extLst>
                </a:gridCol>
                <a:gridCol w="829724">
                  <a:extLst>
                    <a:ext uri="{9D8B030D-6E8A-4147-A177-3AD203B41FA5}">
                      <a16:colId xmlns:a16="http://schemas.microsoft.com/office/drawing/2014/main" val="2162483629"/>
                    </a:ext>
                  </a:extLst>
                </a:gridCol>
                <a:gridCol w="793649">
                  <a:extLst>
                    <a:ext uri="{9D8B030D-6E8A-4147-A177-3AD203B41FA5}">
                      <a16:colId xmlns:a16="http://schemas.microsoft.com/office/drawing/2014/main" val="1476802862"/>
                    </a:ext>
                  </a:extLst>
                </a:gridCol>
                <a:gridCol w="673037">
                  <a:extLst>
                    <a:ext uri="{9D8B030D-6E8A-4147-A177-3AD203B41FA5}">
                      <a16:colId xmlns:a16="http://schemas.microsoft.com/office/drawing/2014/main" val="1853364277"/>
                    </a:ext>
                  </a:extLst>
                </a:gridCol>
                <a:gridCol w="757574">
                  <a:extLst>
                    <a:ext uri="{9D8B030D-6E8A-4147-A177-3AD203B41FA5}">
                      <a16:colId xmlns:a16="http://schemas.microsoft.com/office/drawing/2014/main" val="1471628019"/>
                    </a:ext>
                  </a:extLst>
                </a:gridCol>
              </a:tblGrid>
              <a:tr h="288000">
                <a:tc rowSpan="2">
                  <a:txBody>
                    <a:bodyPr/>
                    <a:lstStyle/>
                    <a:p>
                      <a:pPr algn="ctr" fontAlgn="ctr"/>
                      <a:r>
                        <a:rPr lang="fr-FR" sz="1050" b="1" i="0" u="none" strike="noStrike" dirty="0">
                          <a:solidFill>
                            <a:srgbClr val="000000"/>
                          </a:solidFill>
                          <a:effectLst/>
                          <a:latin typeface="Calibri" panose="020F0502020204030204" pitchFamily="34" charset="0"/>
                        </a:rPr>
                        <a:t>Trade Date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Counterparty</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Underlying</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err="1">
                          <a:solidFill>
                            <a:srgbClr val="000000"/>
                          </a:solidFill>
                          <a:effectLst/>
                          <a:latin typeface="Calibri" panose="020F0502020204030204" pitchFamily="34" charset="0"/>
                        </a:rPr>
                        <a:t>Period</a:t>
                      </a:r>
                      <a:endParaRPr lang="fr-FR" sz="1050" b="1" i="0" u="none" strike="noStrike" dirty="0">
                        <a:solidFill>
                          <a:srgbClr val="000000"/>
                        </a:solidFill>
                        <a:effectLst/>
                        <a:latin typeface="Calibri" panose="020F0502020204030204" pitchFamily="34" charset="0"/>
                      </a:endParaRP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Strike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Type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Quantity YTD in 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Unit trading</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a:solidFill>
                            <a:srgbClr val="000000"/>
                          </a:solidFill>
                          <a:effectLst/>
                          <a:latin typeface="Calibri" panose="020F0502020204030204" pitchFamily="34" charset="0"/>
                        </a:rPr>
                        <a:t>Exchange rate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Traded Swap price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fr-FR" sz="1050" b="1" i="0" u="none" strike="noStrike">
                          <a:solidFill>
                            <a:srgbClr val="000000"/>
                          </a:solidFill>
                          <a:effectLst/>
                          <a:latin typeface="Calibri" panose="020F0502020204030204" pitchFamily="34" charset="0"/>
                        </a:rPr>
                        <a:t>Actual 2022 €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MTM Index € 29/04/2022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Premium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en-US" sz="1050" b="1" i="0" u="none" strike="noStrike" dirty="0">
                          <a:solidFill>
                            <a:srgbClr val="000000"/>
                          </a:solidFill>
                          <a:effectLst/>
                          <a:latin typeface="Calibri" panose="020F0502020204030204" pitchFamily="34" charset="0"/>
                        </a:rPr>
                        <a:t>Result in K€ (Less Premium)</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667254132"/>
                  </a:ext>
                </a:extLst>
              </a:tr>
              <a:tr h="288000">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1050" b="1" i="0" u="none" strike="noStrike" dirty="0">
                          <a:solidFill>
                            <a:srgbClr val="000000"/>
                          </a:solidFill>
                          <a:effectLst/>
                          <a:latin typeface="Calibri" panose="020F0502020204030204" pitchFamily="34" charset="0"/>
                        </a:rPr>
                        <a:t>YTD April</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450327152"/>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mai-22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dirty="0" err="1">
                          <a:solidFill>
                            <a:srgbClr val="000000"/>
                          </a:solidFill>
                          <a:effectLst/>
                          <a:latin typeface="Calibri" panose="020F0502020204030204" pitchFamily="34" charset="0"/>
                        </a:rPr>
                        <a:t>Fixed</a:t>
                      </a:r>
                      <a:endParaRPr lang="fr-FR" sz="1050" b="0" i="0" u="none" strike="noStrike" dirty="0">
                        <a:solidFill>
                          <a:srgbClr val="000000"/>
                        </a:solidFill>
                        <a:effectLst/>
                        <a:latin typeface="Calibri" panose="020F0502020204030204" pitchFamily="34" charset="0"/>
                      </a:endParaRP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2 880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barils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105,57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119,13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12812149"/>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juin-22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9525" marR="9525" marT="9525"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9525" marR="9525" marT="9525"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3 480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107,68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151,32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74243896"/>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juil.-22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9525" marR="9525" marT="9525"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9525" marR="9525" marT="9525"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4 320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104,69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174,91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09713516"/>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août-22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9525" marR="9525" marT="9525"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9525" marR="9525" marT="9525"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3 600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102,06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136,31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49177665"/>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sept.-22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9525" marR="9525" marT="9525"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9525" marR="9525" marT="9525"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3 480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dirty="0">
                          <a:solidFill>
                            <a:srgbClr val="000000"/>
                          </a:solidFill>
                          <a:effectLst/>
                          <a:latin typeface="Calibri" panose="020F0502020204030204" pitchFamily="34" charset="0"/>
                        </a:rPr>
                        <a:t>99,78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123,80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90766862"/>
                  </a:ext>
                </a:extLst>
              </a:tr>
              <a:tr h="288000">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196494"/>
                  </a:ext>
                </a:extLst>
              </a:tr>
              <a:tr h="288000">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NATIXIS</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17 760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barils</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64,20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705</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109124313"/>
                  </a:ext>
                </a:extLst>
              </a:tr>
              <a:tr h="288000">
                <a:tc>
                  <a:txBody>
                    <a:bodyPr/>
                    <a:lstStyle/>
                    <a:p>
                      <a:pPr algn="l"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9922534"/>
                  </a:ext>
                </a:extLst>
              </a:tr>
              <a:tr h="288000">
                <a:tc>
                  <a:txBody>
                    <a:bodyPr/>
                    <a:lstStyle/>
                    <a:p>
                      <a:pPr algn="l"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rPr>
                        <a:t>TOTAL</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17 760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rPr>
                        <a:t>barils</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64,20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705</a:t>
                      </a:r>
                    </a:p>
                  </a:txBody>
                  <a:tcPr marL="4019" marR="4019" marT="4019"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614487013"/>
                  </a:ext>
                </a:extLst>
              </a:tr>
            </a:tbl>
          </a:graphicData>
        </a:graphic>
      </p:graphicFrame>
    </p:spTree>
    <p:extLst>
      <p:ext uri="{BB962C8B-B14F-4D97-AF65-F5344CB8AC3E}">
        <p14:creationId xmlns:p14="http://schemas.microsoft.com/office/powerpoint/2010/main" val="908109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Hedging </a:t>
            </a:r>
            <a:r>
              <a:rPr lang="fr-FR" dirty="0" err="1"/>
              <a:t>Summary</a:t>
            </a:r>
            <a:r>
              <a:rPr lang="fr-FR" dirty="0"/>
              <a:t> - 2022</a:t>
            </a:r>
            <a:endParaRPr lang="en-US" dirty="0"/>
          </a:p>
        </p:txBody>
      </p:sp>
      <p:sp>
        <p:nvSpPr>
          <p:cNvPr id="10" name="ZoneTexte 9">
            <a:extLst>
              <a:ext uri="{FF2B5EF4-FFF2-40B4-BE49-F238E27FC236}">
                <a16:creationId xmlns:a16="http://schemas.microsoft.com/office/drawing/2014/main" id="{0BC916EC-FA81-495D-8B0F-6298E6835692}"/>
              </a:ext>
            </a:extLst>
          </p:cNvPr>
          <p:cNvSpPr txBox="1"/>
          <p:nvPr/>
        </p:nvSpPr>
        <p:spPr>
          <a:xfrm>
            <a:off x="1186128" y="6445108"/>
            <a:ext cx="6771735" cy="276999"/>
          </a:xfrm>
          <a:prstGeom prst="rect">
            <a:avLst/>
          </a:prstGeom>
          <a:noFill/>
          <a:ln>
            <a:solidFill>
              <a:schemeClr val="tx1"/>
            </a:solidFill>
          </a:ln>
        </p:spPr>
        <p:txBody>
          <a:bodyPr wrap="square" rtlCol="0">
            <a:spAutoFit/>
          </a:bodyPr>
          <a:lstStyle/>
          <a:p>
            <a:r>
              <a:rPr lang="fr-FR" sz="1200" dirty="0">
                <a:latin typeface="Calibri" panose="020F0502020204030204" pitchFamily="34" charset="0"/>
                <a:cs typeface="Calibri" panose="020F0502020204030204" pitchFamily="34" charset="0"/>
              </a:rPr>
              <a:t>Ratio de conversion : 7.14</a:t>
            </a:r>
          </a:p>
        </p:txBody>
      </p:sp>
      <p:sp>
        <p:nvSpPr>
          <p:cNvPr id="8" name="ZoneTexte 7">
            <a:extLst>
              <a:ext uri="{FF2B5EF4-FFF2-40B4-BE49-F238E27FC236}">
                <a16:creationId xmlns:a16="http://schemas.microsoft.com/office/drawing/2014/main" id="{AB52F210-34EB-4248-B74A-1730D0B78A9A}"/>
              </a:ext>
            </a:extLst>
          </p:cNvPr>
          <p:cNvSpPr txBox="1"/>
          <p:nvPr/>
        </p:nvSpPr>
        <p:spPr>
          <a:xfrm>
            <a:off x="2139149" y="6123131"/>
            <a:ext cx="4692375" cy="276999"/>
          </a:xfrm>
          <a:prstGeom prst="rect">
            <a:avLst/>
          </a:prstGeom>
          <a:solidFill>
            <a:schemeClr val="bg1">
              <a:lumMod val="75000"/>
            </a:schemeClr>
          </a:solidFill>
          <a:ln>
            <a:solidFill>
              <a:schemeClr val="tx1"/>
            </a:solidFill>
          </a:ln>
        </p:spPr>
        <p:txBody>
          <a:bodyPr wrap="none" rtlCol="0">
            <a:spAutoFit/>
          </a:bodyPr>
          <a:lstStyle/>
          <a:p>
            <a:r>
              <a:rPr lang="fr-FR" sz="1200" dirty="0">
                <a:latin typeface="Calibri" panose="020F0502020204030204" pitchFamily="34" charset="0"/>
                <a:cs typeface="Calibri" panose="020F0502020204030204" pitchFamily="34" charset="0"/>
              </a:rPr>
              <a:t>Les quantités de bitume consommées sont estimées de juin à décembre.</a:t>
            </a:r>
          </a:p>
        </p:txBody>
      </p:sp>
      <p:graphicFrame>
        <p:nvGraphicFramePr>
          <p:cNvPr id="9" name="Tableau 8">
            <a:extLst>
              <a:ext uri="{FF2B5EF4-FFF2-40B4-BE49-F238E27FC236}">
                <a16:creationId xmlns:a16="http://schemas.microsoft.com/office/drawing/2014/main" id="{4D551791-68E0-41D9-BE75-B9A53DB06097}"/>
              </a:ext>
            </a:extLst>
          </p:cNvPr>
          <p:cNvGraphicFramePr>
            <a:graphicFrameLocks noGrp="1"/>
          </p:cNvGraphicFramePr>
          <p:nvPr>
            <p:extLst>
              <p:ext uri="{D42A27DB-BD31-4B8C-83A1-F6EECF244321}">
                <p14:modId xmlns:p14="http://schemas.microsoft.com/office/powerpoint/2010/main" val="1962759225"/>
              </p:ext>
            </p:extLst>
          </p:nvPr>
        </p:nvGraphicFramePr>
        <p:xfrm>
          <a:off x="48364" y="1152628"/>
          <a:ext cx="9041632" cy="4696696"/>
        </p:xfrm>
        <a:graphic>
          <a:graphicData uri="http://schemas.openxmlformats.org/drawingml/2006/table">
            <a:tbl>
              <a:tblPr/>
              <a:tblGrid>
                <a:gridCol w="645893">
                  <a:extLst>
                    <a:ext uri="{9D8B030D-6E8A-4147-A177-3AD203B41FA5}">
                      <a16:colId xmlns:a16="http://schemas.microsoft.com/office/drawing/2014/main" val="2545932815"/>
                    </a:ext>
                  </a:extLst>
                </a:gridCol>
                <a:gridCol w="1111369">
                  <a:extLst>
                    <a:ext uri="{9D8B030D-6E8A-4147-A177-3AD203B41FA5}">
                      <a16:colId xmlns:a16="http://schemas.microsoft.com/office/drawing/2014/main" val="2980413830"/>
                    </a:ext>
                  </a:extLst>
                </a:gridCol>
                <a:gridCol w="555684">
                  <a:extLst>
                    <a:ext uri="{9D8B030D-6E8A-4147-A177-3AD203B41FA5}">
                      <a16:colId xmlns:a16="http://schemas.microsoft.com/office/drawing/2014/main" val="729233576"/>
                    </a:ext>
                  </a:extLst>
                </a:gridCol>
                <a:gridCol w="555684">
                  <a:extLst>
                    <a:ext uri="{9D8B030D-6E8A-4147-A177-3AD203B41FA5}">
                      <a16:colId xmlns:a16="http://schemas.microsoft.com/office/drawing/2014/main" val="2071155411"/>
                    </a:ext>
                  </a:extLst>
                </a:gridCol>
                <a:gridCol w="555684">
                  <a:extLst>
                    <a:ext uri="{9D8B030D-6E8A-4147-A177-3AD203B41FA5}">
                      <a16:colId xmlns:a16="http://schemas.microsoft.com/office/drawing/2014/main" val="3211838278"/>
                    </a:ext>
                  </a:extLst>
                </a:gridCol>
                <a:gridCol w="555684">
                  <a:extLst>
                    <a:ext uri="{9D8B030D-6E8A-4147-A177-3AD203B41FA5}">
                      <a16:colId xmlns:a16="http://schemas.microsoft.com/office/drawing/2014/main" val="215484856"/>
                    </a:ext>
                  </a:extLst>
                </a:gridCol>
                <a:gridCol w="555684">
                  <a:extLst>
                    <a:ext uri="{9D8B030D-6E8A-4147-A177-3AD203B41FA5}">
                      <a16:colId xmlns:a16="http://schemas.microsoft.com/office/drawing/2014/main" val="816150265"/>
                    </a:ext>
                  </a:extLst>
                </a:gridCol>
                <a:gridCol w="555684">
                  <a:extLst>
                    <a:ext uri="{9D8B030D-6E8A-4147-A177-3AD203B41FA5}">
                      <a16:colId xmlns:a16="http://schemas.microsoft.com/office/drawing/2014/main" val="3343857240"/>
                    </a:ext>
                  </a:extLst>
                </a:gridCol>
                <a:gridCol w="555684">
                  <a:extLst>
                    <a:ext uri="{9D8B030D-6E8A-4147-A177-3AD203B41FA5}">
                      <a16:colId xmlns:a16="http://schemas.microsoft.com/office/drawing/2014/main" val="3600425946"/>
                    </a:ext>
                  </a:extLst>
                </a:gridCol>
                <a:gridCol w="555684">
                  <a:extLst>
                    <a:ext uri="{9D8B030D-6E8A-4147-A177-3AD203B41FA5}">
                      <a16:colId xmlns:a16="http://schemas.microsoft.com/office/drawing/2014/main" val="2542029031"/>
                    </a:ext>
                  </a:extLst>
                </a:gridCol>
                <a:gridCol w="555684">
                  <a:extLst>
                    <a:ext uri="{9D8B030D-6E8A-4147-A177-3AD203B41FA5}">
                      <a16:colId xmlns:a16="http://schemas.microsoft.com/office/drawing/2014/main" val="2888838447"/>
                    </a:ext>
                  </a:extLst>
                </a:gridCol>
                <a:gridCol w="555684">
                  <a:extLst>
                    <a:ext uri="{9D8B030D-6E8A-4147-A177-3AD203B41FA5}">
                      <a16:colId xmlns:a16="http://schemas.microsoft.com/office/drawing/2014/main" val="1645352305"/>
                    </a:ext>
                  </a:extLst>
                </a:gridCol>
                <a:gridCol w="555684">
                  <a:extLst>
                    <a:ext uri="{9D8B030D-6E8A-4147-A177-3AD203B41FA5}">
                      <a16:colId xmlns:a16="http://schemas.microsoft.com/office/drawing/2014/main" val="2807922369"/>
                    </a:ext>
                  </a:extLst>
                </a:gridCol>
                <a:gridCol w="555684">
                  <a:extLst>
                    <a:ext uri="{9D8B030D-6E8A-4147-A177-3AD203B41FA5}">
                      <a16:colId xmlns:a16="http://schemas.microsoft.com/office/drawing/2014/main" val="3236521708"/>
                    </a:ext>
                  </a:extLst>
                </a:gridCol>
                <a:gridCol w="60478">
                  <a:extLst>
                    <a:ext uri="{9D8B030D-6E8A-4147-A177-3AD203B41FA5}">
                      <a16:colId xmlns:a16="http://schemas.microsoft.com/office/drawing/2014/main" val="3687395093"/>
                    </a:ext>
                  </a:extLst>
                </a:gridCol>
                <a:gridCol w="555684">
                  <a:extLst>
                    <a:ext uri="{9D8B030D-6E8A-4147-A177-3AD203B41FA5}">
                      <a16:colId xmlns:a16="http://schemas.microsoft.com/office/drawing/2014/main" val="2306462585"/>
                    </a:ext>
                  </a:extLst>
                </a:gridCol>
              </a:tblGrid>
              <a:tr h="474847">
                <a:tc>
                  <a:txBody>
                    <a:bodyPr/>
                    <a:lstStyle/>
                    <a:p>
                      <a:pPr algn="ctr" fontAlgn="ctr"/>
                      <a:r>
                        <a:rPr lang="fr-FR" sz="900" b="1" i="0" u="none" strike="noStrike" dirty="0">
                          <a:solidFill>
                            <a:srgbClr val="000000"/>
                          </a:solidFill>
                          <a:effectLst/>
                          <a:latin typeface="Calibri" panose="020F0502020204030204" pitchFamily="34" charset="0"/>
                        </a:rPr>
                        <a:t> Subsidiaries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dirty="0">
                          <a:solidFill>
                            <a:srgbClr val="000000"/>
                          </a:solidFill>
                          <a:effectLst/>
                          <a:latin typeface="Calibri" panose="020F0502020204030204" pitchFamily="34" charset="0"/>
                        </a:rPr>
                        <a:t> Quantity in MT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a:solidFill>
                            <a:srgbClr val="000000"/>
                          </a:solidFill>
                          <a:effectLst/>
                          <a:latin typeface="Calibri" panose="020F0502020204030204" pitchFamily="34" charset="0"/>
                        </a:rPr>
                        <a:t> January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February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March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April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May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June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July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August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September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October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November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December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900" b="1" i="0" u="none" strike="noStrike" dirty="0">
                          <a:solidFill>
                            <a:srgbClr val="000000"/>
                          </a:solidFill>
                          <a:effectLst/>
                          <a:latin typeface="Calibri" panose="020F0502020204030204" pitchFamily="34" charset="0"/>
                        </a:rPr>
                        <a:t> Total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4198254623"/>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4549255"/>
                  </a:ext>
                </a:extLst>
              </a:tr>
              <a:tr h="180000">
                <a:tc rowSpan="3">
                  <a:txBody>
                    <a:bodyPr/>
                    <a:lstStyle/>
                    <a:p>
                      <a:pPr algn="ctr" fontAlgn="ctr"/>
                      <a:r>
                        <a:rPr lang="fr-FR" sz="900" b="0" i="0" u="none" strike="noStrike">
                          <a:solidFill>
                            <a:srgbClr val="FFFFFF"/>
                          </a:solidFill>
                          <a:effectLst/>
                          <a:latin typeface="Calibri" panose="020F0502020204030204" pitchFamily="34" charset="0"/>
                        </a:rPr>
                        <a:t> RUSSIA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2 971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3 017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1 618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2 683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3 256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2 881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2 974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2 968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2 721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1 462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26 551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38021777"/>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147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221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1 534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27303198"/>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55390107"/>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35874778"/>
                  </a:ext>
                </a:extLst>
              </a:tr>
              <a:tr h="180000">
                <a:tc rowSpan="3">
                  <a:txBody>
                    <a:bodyPr/>
                    <a:lstStyle/>
                    <a:p>
                      <a:pPr algn="ctr" fontAlgn="ctr"/>
                      <a:r>
                        <a:rPr lang="fr-FR" sz="900" b="0" i="0" u="none" strike="noStrike">
                          <a:solidFill>
                            <a:srgbClr val="FFFFFF"/>
                          </a:solidFill>
                          <a:effectLst/>
                          <a:latin typeface="Calibri" panose="020F0502020204030204" pitchFamily="34" charset="0"/>
                        </a:rPr>
                        <a:t> TURKEY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2 064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1 789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2 695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2 841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2 193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2 151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1 600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1 567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2 221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2 111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2 286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24 848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25811880"/>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1 226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30149033"/>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29174351"/>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454061"/>
                  </a:ext>
                </a:extLst>
              </a:tr>
              <a:tr h="180000">
                <a:tc rowSpan="3">
                  <a:txBody>
                    <a:bodyPr/>
                    <a:lstStyle/>
                    <a:p>
                      <a:pPr algn="ctr" fontAlgn="ctr"/>
                      <a:r>
                        <a:rPr lang="fr-FR" sz="900" b="0" i="0" u="none" strike="noStrike">
                          <a:solidFill>
                            <a:srgbClr val="FFFFFF"/>
                          </a:solidFill>
                          <a:effectLst/>
                          <a:latin typeface="Calibri" panose="020F0502020204030204" pitchFamily="34" charset="0"/>
                        </a:rPr>
                        <a:t>POLAND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945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1 083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1 236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1 415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876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1 268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1 280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1 140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13 001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49872301"/>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727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20765343"/>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0351725"/>
                  </a:ext>
                </a:extLst>
              </a:tr>
              <a:tr h="65751">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15877670"/>
                  </a:ext>
                </a:extLst>
              </a:tr>
              <a:tr h="180000">
                <a:tc rowSpan="3">
                  <a:txBody>
                    <a:bodyPr/>
                    <a:lstStyle/>
                    <a:p>
                      <a:pPr algn="ctr" fontAlgn="ctr"/>
                      <a:r>
                        <a:rPr lang="fr-FR" sz="900" b="0" i="0" u="none" strike="noStrike">
                          <a:solidFill>
                            <a:srgbClr val="FFFFFF"/>
                          </a:solidFill>
                          <a:effectLst/>
                          <a:latin typeface="Calibri" panose="020F0502020204030204" pitchFamily="34" charset="0"/>
                        </a:rPr>
                        <a:t>SPAIN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738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816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732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6 762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61668085"/>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29533855"/>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dirty="0">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2934622"/>
                  </a:ext>
                </a:extLst>
              </a:tr>
              <a:tr h="65751">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0333207"/>
                  </a:ext>
                </a:extLst>
              </a:tr>
              <a:tr h="180000">
                <a:tc rowSpan="3">
                  <a:txBody>
                    <a:bodyPr/>
                    <a:lstStyle/>
                    <a:p>
                      <a:pPr algn="ctr" fontAlgn="ctr"/>
                      <a:r>
                        <a:rPr lang="fr-FR" sz="900" b="0" i="0" u="none" strike="noStrike">
                          <a:solidFill>
                            <a:srgbClr val="FFFFFF"/>
                          </a:solidFill>
                          <a:effectLst/>
                          <a:latin typeface="Calibri" panose="020F0502020204030204" pitchFamily="34" charset="0"/>
                        </a:rPr>
                        <a:t> MALAYSIA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520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634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406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592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6 764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19058706"/>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79053716"/>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dirty="0">
                          <a:solidFill>
                            <a:srgbClr val="000000"/>
                          </a:solidFill>
                          <a:effectLst/>
                          <a:latin typeface="Calibri" panose="020F050202020403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11196143"/>
                  </a:ext>
                </a:extLst>
              </a:tr>
              <a:tr h="65751">
                <a:tc>
                  <a:txBody>
                    <a:bodyPr/>
                    <a:lstStyle/>
                    <a:p>
                      <a:pPr algn="l" fontAlgn="b"/>
                      <a:endParaRPr lang="fr-FR" sz="100" b="0" i="0" u="none" strike="noStrike" dirty="0">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44737544"/>
                  </a:ext>
                </a:extLst>
              </a:tr>
              <a:tr h="180000">
                <a:tc rowSpan="3">
                  <a:txBody>
                    <a:bodyPr/>
                    <a:lstStyle/>
                    <a:p>
                      <a:pPr algn="ctr" fontAlgn="ctr"/>
                      <a:r>
                        <a:rPr lang="fr-FR" sz="900" b="0" i="0" u="none" strike="noStrike">
                          <a:solidFill>
                            <a:srgbClr val="FFFFFF"/>
                          </a:solidFill>
                          <a:effectLst/>
                          <a:latin typeface="Calibri" panose="020F0502020204030204" pitchFamily="34" charset="0"/>
                        </a:rPr>
                        <a:t>BRAZIL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614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280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288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4 042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72605964"/>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76979248"/>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32766607"/>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64587452"/>
                  </a:ext>
                </a:extLst>
              </a:tr>
              <a:tr h="180000">
                <a:tc rowSpan="3">
                  <a:txBody>
                    <a:bodyPr/>
                    <a:lstStyle/>
                    <a:p>
                      <a:pPr algn="ctr" fontAlgn="ctr"/>
                      <a:r>
                        <a:rPr lang="fr-FR" sz="900" b="1" i="0" u="none" strike="noStrike">
                          <a:solidFill>
                            <a:srgbClr val="FFFFFF"/>
                          </a:solidFill>
                          <a:effectLst/>
                          <a:latin typeface="Calibri" panose="020F0502020204030204" pitchFamily="34" charset="0"/>
                        </a:rPr>
                        <a:t>TOTAL GROUP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1"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0" u="none" strike="noStrike">
                          <a:solidFill>
                            <a:srgbClr val="000000"/>
                          </a:solidFill>
                          <a:effectLst/>
                          <a:latin typeface="Calibri" panose="020F0502020204030204" pitchFamily="34" charset="0"/>
                        </a:rPr>
                        <a:t>7 852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7 377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7 360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8 185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0" u="none" strike="noStrike" dirty="0">
                          <a:solidFill>
                            <a:srgbClr val="000000"/>
                          </a:solidFill>
                          <a:effectLst/>
                          <a:latin typeface="Calibri" panose="020F0502020204030204" pitchFamily="34" charset="0"/>
                        </a:rPr>
                        <a:t>8 367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0" u="none" strike="noStrike">
                          <a:solidFill>
                            <a:srgbClr val="000000"/>
                          </a:solidFill>
                          <a:effectLst/>
                          <a:latin typeface="Calibri" panose="020F0502020204030204" pitchFamily="34" charset="0"/>
                        </a:rPr>
                        <a:t>7 520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7 445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6 975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7 733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6 408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4 864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1 883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81 967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65306998"/>
                  </a:ext>
                </a:extLst>
              </a:tr>
              <a:tr h="180000">
                <a:tc vMerge="1">
                  <a:txBody>
                    <a:bodyPr/>
                    <a:lstStyle/>
                    <a:p>
                      <a:endParaRPr lang="fr-FR"/>
                    </a:p>
                  </a:txBody>
                  <a:tcPr/>
                </a:tc>
                <a:tc>
                  <a:txBody>
                    <a:bodyPr/>
                    <a:lstStyle/>
                    <a:p>
                      <a:pPr algn="l" fontAlgn="ctr"/>
                      <a:r>
                        <a:rPr lang="fr-FR" sz="900" b="1"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0" u="none" strike="noStrike">
                          <a:solidFill>
                            <a:srgbClr val="000000"/>
                          </a:solidFill>
                          <a:effectLst/>
                          <a:latin typeface="Calibri" panose="020F0502020204030204" pitchFamily="34" charset="0"/>
                        </a:rPr>
                        <a:t>386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386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0" u="none" strike="noStrike" dirty="0">
                          <a:solidFill>
                            <a:srgbClr val="000000"/>
                          </a:solidFill>
                          <a:effectLst/>
                          <a:latin typeface="Calibri" panose="020F0502020204030204" pitchFamily="34" charset="0"/>
                        </a:rPr>
                        <a:t>403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605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504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4 200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26649799"/>
                  </a:ext>
                </a:extLst>
              </a:tr>
              <a:tr h="180000">
                <a:tc vMerge="1">
                  <a:txBody>
                    <a:bodyPr/>
                    <a:lstStyle/>
                    <a:p>
                      <a:endParaRPr lang="fr-FR"/>
                    </a:p>
                  </a:txBody>
                  <a:tcPr/>
                </a:tc>
                <a:tc>
                  <a:txBody>
                    <a:bodyPr/>
                    <a:lstStyle/>
                    <a:p>
                      <a:pPr algn="l" fontAlgn="ctr"/>
                      <a:r>
                        <a:rPr lang="fr-FR" sz="900" b="1"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865077440"/>
                  </a:ext>
                </a:extLst>
              </a:tr>
            </a:tbl>
          </a:graphicData>
        </a:graphic>
      </p:graphicFrame>
    </p:spTree>
    <p:extLst>
      <p:ext uri="{BB962C8B-B14F-4D97-AF65-F5344CB8AC3E}">
        <p14:creationId xmlns:p14="http://schemas.microsoft.com/office/powerpoint/2010/main" val="217557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Bitumen/RUB - Synthesis</a:t>
            </a:r>
          </a:p>
        </p:txBody>
      </p:sp>
      <p:sp>
        <p:nvSpPr>
          <p:cNvPr id="9" name="ZoneTexte 8">
            <a:extLst>
              <a:ext uri="{FF2B5EF4-FFF2-40B4-BE49-F238E27FC236}">
                <a16:creationId xmlns:a16="http://schemas.microsoft.com/office/drawing/2014/main" id="{47D17D5A-9BB4-48F9-9C35-BF9562E689F1}"/>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6" name="Image 5">
            <a:extLst>
              <a:ext uri="{FF2B5EF4-FFF2-40B4-BE49-F238E27FC236}">
                <a16:creationId xmlns:a16="http://schemas.microsoft.com/office/drawing/2014/main" id="{B707166A-B475-B5AB-C66B-0A6B634DF73B}"/>
              </a:ext>
            </a:extLst>
          </p:cNvPr>
          <p:cNvPicPr>
            <a:picLocks noChangeAspect="1"/>
          </p:cNvPicPr>
          <p:nvPr/>
        </p:nvPicPr>
        <p:blipFill>
          <a:blip r:embed="rId2"/>
          <a:stretch>
            <a:fillRect/>
          </a:stretch>
        </p:blipFill>
        <p:spPr>
          <a:xfrm>
            <a:off x="731186" y="1286265"/>
            <a:ext cx="7681626" cy="5023537"/>
          </a:xfrm>
          <a:prstGeom prst="rect">
            <a:avLst/>
          </a:prstGeom>
        </p:spPr>
      </p:pic>
    </p:spTree>
    <p:extLst>
      <p:ext uri="{BB962C8B-B14F-4D97-AF65-F5344CB8AC3E}">
        <p14:creationId xmlns:p14="http://schemas.microsoft.com/office/powerpoint/2010/main" val="246597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- 2022</a:t>
            </a:r>
          </a:p>
        </p:txBody>
      </p:sp>
      <p:pic>
        <p:nvPicPr>
          <p:cNvPr id="6" name="Image 5">
            <a:extLst>
              <a:ext uri="{FF2B5EF4-FFF2-40B4-BE49-F238E27FC236}">
                <a16:creationId xmlns:a16="http://schemas.microsoft.com/office/drawing/2014/main" id="{C6785DE9-DE24-A6B6-4C49-15281DCE37CD}"/>
              </a:ext>
            </a:extLst>
          </p:cNvPr>
          <p:cNvPicPr>
            <a:picLocks noChangeAspect="1"/>
          </p:cNvPicPr>
          <p:nvPr/>
        </p:nvPicPr>
        <p:blipFill>
          <a:blip r:embed="rId2"/>
          <a:stretch>
            <a:fillRect/>
          </a:stretch>
        </p:blipFill>
        <p:spPr>
          <a:xfrm>
            <a:off x="1735921" y="1499838"/>
            <a:ext cx="5672154" cy="4471191"/>
          </a:xfrm>
          <a:prstGeom prst="rect">
            <a:avLst/>
          </a:prstGeom>
        </p:spPr>
      </p:pic>
    </p:spTree>
    <p:extLst>
      <p:ext uri="{BB962C8B-B14F-4D97-AF65-F5344CB8AC3E}">
        <p14:creationId xmlns:p14="http://schemas.microsoft.com/office/powerpoint/2010/main" val="2541419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Turkish subsidiary - Synthesis</a:t>
            </a:r>
          </a:p>
        </p:txBody>
      </p:sp>
      <p:sp>
        <p:nvSpPr>
          <p:cNvPr id="6" name="ZoneTexte 5">
            <a:extLst>
              <a:ext uri="{FF2B5EF4-FFF2-40B4-BE49-F238E27FC236}">
                <a16:creationId xmlns:a16="http://schemas.microsoft.com/office/drawing/2014/main" id="{38978136-FD87-4DCB-B22C-DE8796008846}"/>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9" name="Image 8">
            <a:extLst>
              <a:ext uri="{FF2B5EF4-FFF2-40B4-BE49-F238E27FC236}">
                <a16:creationId xmlns:a16="http://schemas.microsoft.com/office/drawing/2014/main" id="{24DE7807-F78C-7C79-890F-B3B0ACE281E4}"/>
              </a:ext>
            </a:extLst>
          </p:cNvPr>
          <p:cNvPicPr>
            <a:picLocks noChangeAspect="1"/>
          </p:cNvPicPr>
          <p:nvPr/>
        </p:nvPicPr>
        <p:blipFill>
          <a:blip r:embed="rId2"/>
          <a:stretch>
            <a:fillRect/>
          </a:stretch>
        </p:blipFill>
        <p:spPr>
          <a:xfrm>
            <a:off x="734236" y="1280158"/>
            <a:ext cx="7675528" cy="5023539"/>
          </a:xfrm>
          <a:prstGeom prst="rect">
            <a:avLst/>
          </a:prstGeom>
        </p:spPr>
      </p:pic>
    </p:spTree>
    <p:extLst>
      <p:ext uri="{BB962C8B-B14F-4D97-AF65-F5344CB8AC3E}">
        <p14:creationId xmlns:p14="http://schemas.microsoft.com/office/powerpoint/2010/main" val="2922509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- 2022</a:t>
            </a:r>
          </a:p>
        </p:txBody>
      </p:sp>
      <p:pic>
        <p:nvPicPr>
          <p:cNvPr id="6" name="Image 5">
            <a:extLst>
              <a:ext uri="{FF2B5EF4-FFF2-40B4-BE49-F238E27FC236}">
                <a16:creationId xmlns:a16="http://schemas.microsoft.com/office/drawing/2014/main" id="{AF74347C-D1D7-3ABB-100A-FE16389AB104}"/>
              </a:ext>
            </a:extLst>
          </p:cNvPr>
          <p:cNvPicPr>
            <a:picLocks noChangeAspect="1"/>
          </p:cNvPicPr>
          <p:nvPr/>
        </p:nvPicPr>
        <p:blipFill>
          <a:blip r:embed="rId2"/>
          <a:stretch>
            <a:fillRect/>
          </a:stretch>
        </p:blipFill>
        <p:spPr>
          <a:xfrm>
            <a:off x="1703427" y="1499839"/>
            <a:ext cx="5737132" cy="4471192"/>
          </a:xfrm>
          <a:prstGeom prst="rect">
            <a:avLst/>
          </a:prstGeom>
        </p:spPr>
      </p:pic>
    </p:spTree>
    <p:extLst>
      <p:ext uri="{BB962C8B-B14F-4D97-AF65-F5344CB8AC3E}">
        <p14:creationId xmlns:p14="http://schemas.microsoft.com/office/powerpoint/2010/main" val="261068963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15493</TotalTime>
  <Words>2021</Words>
  <Application>Microsoft Office PowerPoint</Application>
  <PresentationFormat>Affichage à l'écran (4:3)</PresentationFormat>
  <Paragraphs>950</Paragraphs>
  <Slides>29</Slides>
  <Notes>4</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29</vt:i4>
      </vt:variant>
    </vt:vector>
  </HeadingPairs>
  <TitlesOfParts>
    <vt:vector size="36" baseType="lpstr">
      <vt:lpstr>Arial</vt:lpstr>
      <vt:lpstr>Calibri</vt:lpstr>
      <vt:lpstr>News Gothic MT</vt:lpstr>
      <vt:lpstr>Verdana</vt:lpstr>
      <vt:lpstr>Wingdings</vt:lpstr>
      <vt:lpstr>Inspiration</vt:lpstr>
      <vt:lpstr>1_Inspiration</vt:lpstr>
      <vt:lpstr> Global Hedge Position</vt:lpstr>
      <vt:lpstr>Contents</vt:lpstr>
      <vt:lpstr> </vt:lpstr>
      <vt:lpstr> </vt:lpstr>
      <vt:lpstr> </vt:lpstr>
      <vt:lpstr>Bitumen/RUB - Synthesis</vt:lpstr>
      <vt:lpstr>Russian subsidiary - 2022</vt:lpstr>
      <vt:lpstr>Turkish subsidiary - Synthesis</vt:lpstr>
      <vt:lpstr>Turkish subsidiary - 2022</vt:lpstr>
      <vt:lpstr>Polish subsidiary - Synthesis</vt:lpstr>
      <vt:lpstr>Polish subsidiary - 2022</vt:lpstr>
      <vt:lpstr>Spanish subsidiary - Synthesis</vt:lpstr>
      <vt:lpstr>Spanish subsidiary - 2022</vt:lpstr>
      <vt:lpstr>Malaysian subsidiary - Synthesis</vt:lpstr>
      <vt:lpstr>Malaysian subsidiary - 2022</vt:lpstr>
      <vt:lpstr>Bitumen/BRL - Synthesis</vt:lpstr>
      <vt:lpstr>Présentation PowerPoint</vt:lpstr>
      <vt:lpstr>Historical Purchase Prices</vt:lpstr>
      <vt:lpstr>Historical prices: Brent</vt:lpstr>
      <vt:lpstr>Historical prices: FO vs BRENT</vt:lpstr>
      <vt:lpstr>Annexes</vt:lpstr>
      <vt:lpstr>Turkish subsidiary - 2021</vt:lpstr>
      <vt:lpstr>Polish subsidiary - 2021</vt:lpstr>
      <vt:lpstr>Spanish subsidiary - 2021</vt:lpstr>
      <vt:lpstr>Malaysian subsidiary - 2021</vt:lpstr>
      <vt:lpstr>Russian subsidiary - 2021</vt:lpstr>
      <vt:lpstr>Historical prices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Aloïs Fagnon</cp:lastModifiedBy>
  <cp:revision>1429</cp:revision>
  <cp:lastPrinted>2019-02-12T13:53:47Z</cp:lastPrinted>
  <dcterms:created xsi:type="dcterms:W3CDTF">2010-04-23T15:09:35Z</dcterms:created>
  <dcterms:modified xsi:type="dcterms:W3CDTF">2022-06-21T13:17:27Z</dcterms:modified>
</cp:coreProperties>
</file>