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6"/>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35" r:id="rId30"/>
    <p:sldId id="436" r:id="rId31"/>
    <p:sldId id="437" r:id="rId32"/>
    <p:sldId id="438" r:id="rId33"/>
    <p:sldId id="412" r:id="rId34"/>
    <p:sldId id="413" r:id="rId35"/>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04" d="100"/>
          <a:sy n="104" d="100"/>
        </p:scale>
        <p:origin x="1314"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Kerius-Interne\Clients\Orpea\2022-02-28%20-%20ORPEA%20Taux%20moyen%20de%20couverture%20semestriel.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845453141886674E-2"/>
          <c:y val="0.10411352630217"/>
          <c:w val="0.86683032268025317"/>
          <c:h val="0.69415677793796904"/>
        </c:manualLayout>
      </c:layout>
      <c:barChart>
        <c:barDir val="col"/>
        <c:grouping val="clustered"/>
        <c:varyColors val="0"/>
        <c:ser>
          <c:idx val="3"/>
          <c:order val="0"/>
          <c:tx>
            <c:strRef>
              <c:f>Graphes!$F$4</c:f>
              <c:strCache>
                <c:ptCount val="1"/>
                <c:pt idx="0">
                  <c:v>Montant Couvert au 31/12/2020</c:v>
                </c:pt>
              </c:strCache>
            </c:strRef>
          </c:tx>
          <c:spPr>
            <a:solidFill>
              <a:schemeClr val="accent3">
                <a:lumMod val="60000"/>
                <a:lumOff val="40000"/>
              </a:schemeClr>
            </a:solidFill>
            <a:ln w="38100">
              <a:noFill/>
              <a:prstDash val="solid"/>
            </a:ln>
          </c:spPr>
          <c:invertIfNegative val="0"/>
          <c:dLbls>
            <c:numFmt formatCode="#,##0_ ;\-#,##0\ " sourceLinked="0"/>
            <c:spPr>
              <a:noFill/>
              <a:ln w="25400">
                <a:noFill/>
              </a:ln>
            </c:spPr>
            <c:txPr>
              <a:bodyPr rot="-5400000" vert="horz"/>
              <a:lstStyle/>
              <a:p>
                <a:pPr algn="ctr">
                  <a:defRPr sz="1100" b="1" i="0" u="none" strike="noStrike" baseline="0">
                    <a:solidFill>
                      <a:srgbClr val="808000"/>
                    </a:solidFill>
                    <a:latin typeface="+mn-lt"/>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Graphes!$B$5:$B$26</c:f>
              <c:strCache>
                <c:ptCount val="22"/>
                <c:pt idx="0">
                  <c:v>S1 2018</c:v>
                </c:pt>
                <c:pt idx="1">
                  <c:v>S2 2018</c:v>
                </c:pt>
                <c:pt idx="2">
                  <c:v>S1 2019</c:v>
                </c:pt>
                <c:pt idx="3">
                  <c:v>S2 2019</c:v>
                </c:pt>
                <c:pt idx="4">
                  <c:v>S1 2020</c:v>
                </c:pt>
                <c:pt idx="5">
                  <c:v>S2 2020</c:v>
                </c:pt>
                <c:pt idx="6">
                  <c:v>S1 2021</c:v>
                </c:pt>
                <c:pt idx="7">
                  <c:v>S2 2021</c:v>
                </c:pt>
                <c:pt idx="8">
                  <c:v>S1 2022</c:v>
                </c:pt>
                <c:pt idx="9">
                  <c:v>S2 2022</c:v>
                </c:pt>
                <c:pt idx="10">
                  <c:v>S1 2023</c:v>
                </c:pt>
                <c:pt idx="11">
                  <c:v>S2 2023</c:v>
                </c:pt>
                <c:pt idx="12">
                  <c:v>S1 2024</c:v>
                </c:pt>
                <c:pt idx="13">
                  <c:v>S2 2024</c:v>
                </c:pt>
                <c:pt idx="14">
                  <c:v>S1 2025</c:v>
                </c:pt>
                <c:pt idx="15">
                  <c:v>S2 2025</c:v>
                </c:pt>
                <c:pt idx="16">
                  <c:v>S1 2026</c:v>
                </c:pt>
                <c:pt idx="17">
                  <c:v>S2 2026</c:v>
                </c:pt>
                <c:pt idx="18">
                  <c:v>S1 2027</c:v>
                </c:pt>
                <c:pt idx="19">
                  <c:v>S2 2027</c:v>
                </c:pt>
                <c:pt idx="20">
                  <c:v>S1 2028</c:v>
                </c:pt>
                <c:pt idx="21">
                  <c:v>S2 2028</c:v>
                </c:pt>
              </c:strCache>
            </c:strRef>
          </c:cat>
          <c:val>
            <c:numRef>
              <c:f>Graphes!$F$5:$F$26</c:f>
              <c:numCache>
                <c:formatCode>#\ ##0.00_ ;\-#\ ##0.00\ </c:formatCode>
                <c:ptCount val="22"/>
                <c:pt idx="0">
                  <c:v>2331.5013394077755</c:v>
                </c:pt>
                <c:pt idx="1">
                  <c:v>2415.8023664475068</c:v>
                </c:pt>
                <c:pt idx="2">
                  <c:v>3029.8764426384105</c:v>
                </c:pt>
                <c:pt idx="3">
                  <c:v>3027.8181425672637</c:v>
                </c:pt>
                <c:pt idx="4">
                  <c:v>3381.7615629715287</c:v>
                </c:pt>
                <c:pt idx="5">
                  <c:v>3026.6689167016921</c:v>
                </c:pt>
                <c:pt idx="6">
                  <c:v>3525.07218076668</c:v>
                </c:pt>
                <c:pt idx="7">
                  <c:v>3531.3264433147397</c:v>
                </c:pt>
                <c:pt idx="8">
                  <c:v>3527.5369065287091</c:v>
                </c:pt>
                <c:pt idx="9">
                  <c:v>3524.6772221429173</c:v>
                </c:pt>
                <c:pt idx="10">
                  <c:v>3510.4309026062842</c:v>
                </c:pt>
                <c:pt idx="11">
                  <c:v>3511.0147280510923</c:v>
                </c:pt>
                <c:pt idx="12">
                  <c:v>3519.3895229673326</c:v>
                </c:pt>
                <c:pt idx="13">
                  <c:v>3510.4514187808672</c:v>
                </c:pt>
                <c:pt idx="14">
                  <c:v>2981.0714507263606</c:v>
                </c:pt>
                <c:pt idx="15">
                  <c:v>2284.9598247658228</c:v>
                </c:pt>
                <c:pt idx="16">
                  <c:v>625.03967551795483</c:v>
                </c:pt>
                <c:pt idx="17">
                  <c:v>18.340750387552571</c:v>
                </c:pt>
                <c:pt idx="18">
                  <c:v>21</c:v>
                </c:pt>
                <c:pt idx="19">
                  <c:v>20</c:v>
                </c:pt>
                <c:pt idx="20">
                  <c:v>19</c:v>
                </c:pt>
                <c:pt idx="21">
                  <c:v>17</c:v>
                </c:pt>
              </c:numCache>
            </c:numRef>
          </c:val>
          <c:extLst>
            <c:ext xmlns:c16="http://schemas.microsoft.com/office/drawing/2014/chart" uri="{C3380CC4-5D6E-409C-BE32-E72D297353CC}">
              <c16:uniqueId val="{00000000-A762-4D4D-AC80-4B899E3C77A4}"/>
            </c:ext>
          </c:extLst>
        </c:ser>
        <c:ser>
          <c:idx val="0"/>
          <c:order val="1"/>
          <c:tx>
            <c:strRef>
              <c:f>Graphes!$D$4</c:f>
              <c:strCache>
                <c:ptCount val="1"/>
                <c:pt idx="0">
                  <c:v>Montant Couvert au 28.02.2022</c:v>
                </c:pt>
              </c:strCache>
            </c:strRef>
          </c:tx>
          <c:spPr>
            <a:solidFill>
              <a:schemeClr val="accent1">
                <a:lumMod val="60000"/>
                <a:lumOff val="40000"/>
              </a:schemeClr>
            </a:solidFill>
            <a:ln w="12700">
              <a:solidFill>
                <a:srgbClr val="969696"/>
              </a:solidFill>
              <a:prstDash val="solid"/>
            </a:ln>
          </c:spPr>
          <c:invertIfNegative val="0"/>
          <c:dLbls>
            <c:numFmt formatCode="#,##0_ ;\-#,##0\ " sourceLinked="0"/>
            <c:spPr>
              <a:noFill/>
              <a:ln w="25400">
                <a:noFill/>
              </a:ln>
            </c:spPr>
            <c:txPr>
              <a:bodyPr rot="-5400000" vert="horz"/>
              <a:lstStyle/>
              <a:p>
                <a:pPr algn="ctr">
                  <a:defRPr sz="1000" b="1" i="0" u="none" strike="noStrike" baseline="0">
                    <a:solidFill>
                      <a:srgbClr val="003300"/>
                    </a:solidFill>
                    <a:latin typeface="Arial"/>
                    <a:ea typeface="Arial"/>
                    <a:cs typeface="Aria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Graphes!$B$5:$B$26</c:f>
              <c:strCache>
                <c:ptCount val="22"/>
                <c:pt idx="0">
                  <c:v>S1 2018</c:v>
                </c:pt>
                <c:pt idx="1">
                  <c:v>S2 2018</c:v>
                </c:pt>
                <c:pt idx="2">
                  <c:v>S1 2019</c:v>
                </c:pt>
                <c:pt idx="3">
                  <c:v>S2 2019</c:v>
                </c:pt>
                <c:pt idx="4">
                  <c:v>S1 2020</c:v>
                </c:pt>
                <c:pt idx="5">
                  <c:v>S2 2020</c:v>
                </c:pt>
                <c:pt idx="6">
                  <c:v>S1 2021</c:v>
                </c:pt>
                <c:pt idx="7">
                  <c:v>S2 2021</c:v>
                </c:pt>
                <c:pt idx="8">
                  <c:v>S1 2022</c:v>
                </c:pt>
                <c:pt idx="9">
                  <c:v>S2 2022</c:v>
                </c:pt>
                <c:pt idx="10">
                  <c:v>S1 2023</c:v>
                </c:pt>
                <c:pt idx="11">
                  <c:v>S2 2023</c:v>
                </c:pt>
                <c:pt idx="12">
                  <c:v>S1 2024</c:v>
                </c:pt>
                <c:pt idx="13">
                  <c:v>S2 2024</c:v>
                </c:pt>
                <c:pt idx="14">
                  <c:v>S1 2025</c:v>
                </c:pt>
                <c:pt idx="15">
                  <c:v>S2 2025</c:v>
                </c:pt>
                <c:pt idx="16">
                  <c:v>S1 2026</c:v>
                </c:pt>
                <c:pt idx="17">
                  <c:v>S2 2026</c:v>
                </c:pt>
                <c:pt idx="18">
                  <c:v>S1 2027</c:v>
                </c:pt>
                <c:pt idx="19">
                  <c:v>S2 2027</c:v>
                </c:pt>
                <c:pt idx="20">
                  <c:v>S1 2028</c:v>
                </c:pt>
                <c:pt idx="21">
                  <c:v>S2 2028</c:v>
                </c:pt>
              </c:strCache>
            </c:strRef>
          </c:cat>
          <c:val>
            <c:numRef>
              <c:f>Graphes!$D$5:$D$26</c:f>
              <c:numCache>
                <c:formatCode>#\ ##0.00_ ;\-#\ ##0.00\ </c:formatCode>
                <c:ptCount val="22"/>
                <c:pt idx="0">
                  <c:v>2331.5013294885634</c:v>
                </c:pt>
                <c:pt idx="1">
                  <c:v>2415.8023664475068</c:v>
                </c:pt>
                <c:pt idx="2">
                  <c:v>3029.8764426384105</c:v>
                </c:pt>
                <c:pt idx="3">
                  <c:v>3027.8181425672637</c:v>
                </c:pt>
                <c:pt idx="4">
                  <c:v>3385.9350316077926</c:v>
                </c:pt>
                <c:pt idx="5">
                  <c:v>3037.7547862895917</c:v>
                </c:pt>
                <c:pt idx="6">
                  <c:v>3536.7694183969884</c:v>
                </c:pt>
                <c:pt idx="7">
                  <c:v>3542.6242694652678</c:v>
                </c:pt>
                <c:pt idx="8">
                  <c:v>3538.4341441601891</c:v>
                </c:pt>
                <c:pt idx="9">
                  <c:v>3535.1739613325758</c:v>
                </c:pt>
                <c:pt idx="10">
                  <c:v>3520.5281402333376</c:v>
                </c:pt>
                <c:pt idx="11">
                  <c:v>3520.7092933233594</c:v>
                </c:pt>
                <c:pt idx="12">
                  <c:v>3528.6829296140063</c:v>
                </c:pt>
                <c:pt idx="13">
                  <c:v>3519.3492449183309</c:v>
                </c:pt>
                <c:pt idx="14">
                  <c:v>2989.568688344581</c:v>
                </c:pt>
                <c:pt idx="15">
                  <c:v>2293.0576508989602</c:v>
                </c:pt>
                <c:pt idx="16">
                  <c:v>632.73691313175493</c:v>
                </c:pt>
                <c:pt idx="17">
                  <c:v>25.638576516341903</c:v>
                </c:pt>
                <c:pt idx="18">
                  <c:v>21.417884196014224</c:v>
                </c:pt>
                <c:pt idx="19">
                  <c:v>20.060570960205883</c:v>
                </c:pt>
                <c:pt idx="20">
                  <c:v>18.733344556156972</c:v>
                </c:pt>
                <c:pt idx="21">
                  <c:v>17.392845440072517</c:v>
                </c:pt>
              </c:numCache>
            </c:numRef>
          </c:val>
          <c:extLst>
            <c:ext xmlns:c16="http://schemas.microsoft.com/office/drawing/2014/chart" uri="{C3380CC4-5D6E-409C-BE32-E72D297353CC}">
              <c16:uniqueId val="{00000001-A762-4D4D-AC80-4B899E3C77A4}"/>
            </c:ext>
          </c:extLst>
        </c:ser>
        <c:dLbls>
          <c:showLegendKey val="0"/>
          <c:showVal val="0"/>
          <c:showCatName val="0"/>
          <c:showSerName val="0"/>
          <c:showPercent val="0"/>
          <c:showBubbleSize val="0"/>
        </c:dLbls>
        <c:gapWidth val="60"/>
        <c:overlap val="-20"/>
        <c:axId val="50819456"/>
        <c:axId val="50820992"/>
      </c:barChart>
      <c:lineChart>
        <c:grouping val="standard"/>
        <c:varyColors val="0"/>
        <c:ser>
          <c:idx val="2"/>
          <c:order val="2"/>
          <c:tx>
            <c:strRef>
              <c:f>Graphes!$E$4</c:f>
              <c:strCache>
                <c:ptCount val="1"/>
                <c:pt idx="0">
                  <c:v>Taux Couvert au 31/12/2020</c:v>
                </c:pt>
              </c:strCache>
            </c:strRef>
          </c:tx>
          <c:spPr>
            <a:ln w="28575">
              <a:solidFill>
                <a:srgbClr val="9BBB59">
                  <a:lumMod val="75000"/>
                </a:srgbClr>
              </a:solidFill>
              <a:prstDash val="solid"/>
            </a:ln>
          </c:spPr>
          <c:marker>
            <c:symbol val="none"/>
          </c:marker>
          <c:cat>
            <c:strRef>
              <c:f>Graphes!$B$5:$B$26</c:f>
              <c:strCache>
                <c:ptCount val="22"/>
                <c:pt idx="0">
                  <c:v>S1 2018</c:v>
                </c:pt>
                <c:pt idx="1">
                  <c:v>S2 2018</c:v>
                </c:pt>
                <c:pt idx="2">
                  <c:v>S1 2019</c:v>
                </c:pt>
                <c:pt idx="3">
                  <c:v>S2 2019</c:v>
                </c:pt>
                <c:pt idx="4">
                  <c:v>S1 2020</c:v>
                </c:pt>
                <c:pt idx="5">
                  <c:v>S2 2020</c:v>
                </c:pt>
                <c:pt idx="6">
                  <c:v>S1 2021</c:v>
                </c:pt>
                <c:pt idx="7">
                  <c:v>S2 2021</c:v>
                </c:pt>
                <c:pt idx="8">
                  <c:v>S1 2022</c:v>
                </c:pt>
                <c:pt idx="9">
                  <c:v>S2 2022</c:v>
                </c:pt>
                <c:pt idx="10">
                  <c:v>S1 2023</c:v>
                </c:pt>
                <c:pt idx="11">
                  <c:v>S2 2023</c:v>
                </c:pt>
                <c:pt idx="12">
                  <c:v>S1 2024</c:v>
                </c:pt>
                <c:pt idx="13">
                  <c:v>S2 2024</c:v>
                </c:pt>
                <c:pt idx="14">
                  <c:v>S1 2025</c:v>
                </c:pt>
                <c:pt idx="15">
                  <c:v>S2 2025</c:v>
                </c:pt>
                <c:pt idx="16">
                  <c:v>S1 2026</c:v>
                </c:pt>
                <c:pt idx="17">
                  <c:v>S2 2026</c:v>
                </c:pt>
                <c:pt idx="18">
                  <c:v>S1 2027</c:v>
                </c:pt>
                <c:pt idx="19">
                  <c:v>S2 2027</c:v>
                </c:pt>
                <c:pt idx="20">
                  <c:v>S1 2028</c:v>
                </c:pt>
                <c:pt idx="21">
                  <c:v>S2 2028</c:v>
                </c:pt>
              </c:strCache>
            </c:strRef>
          </c:cat>
          <c:val>
            <c:numRef>
              <c:f>Graphes!$E$5:$E$26</c:f>
              <c:numCache>
                <c:formatCode>0.0000%</c:formatCode>
                <c:ptCount val="22"/>
                <c:pt idx="0">
                  <c:v>7.0854064169578622E-3</c:v>
                </c:pt>
                <c:pt idx="1">
                  <c:v>7.3029962537501311E-3</c:v>
                </c:pt>
                <c:pt idx="2">
                  <c:v>5.997550019130121E-3</c:v>
                </c:pt>
                <c:pt idx="3">
                  <c:v>4.7050158355644153E-3</c:v>
                </c:pt>
                <c:pt idx="4">
                  <c:v>3.8549390867100926E-3</c:v>
                </c:pt>
                <c:pt idx="5">
                  <c:v>4.5754928294772686E-3</c:v>
                </c:pt>
                <c:pt idx="6">
                  <c:v>5.1002817190153142E-3</c:v>
                </c:pt>
                <c:pt idx="7">
                  <c:v>6.4400119343050889E-3</c:v>
                </c:pt>
                <c:pt idx="8">
                  <c:v>6.3821794259877372E-3</c:v>
                </c:pt>
                <c:pt idx="9">
                  <c:v>6.2910783037183598E-3</c:v>
                </c:pt>
                <c:pt idx="10">
                  <c:v>6.374978500026867E-3</c:v>
                </c:pt>
                <c:pt idx="11">
                  <c:v>6.8536071342884235E-3</c:v>
                </c:pt>
                <c:pt idx="12">
                  <c:v>8.6151631067944746E-3</c:v>
                </c:pt>
                <c:pt idx="13">
                  <c:v>1.0054087550709832E-2</c:v>
                </c:pt>
                <c:pt idx="14">
                  <c:v>1.0390842988032859E-2</c:v>
                </c:pt>
                <c:pt idx="15">
                  <c:v>1.0964105588748314E-2</c:v>
                </c:pt>
                <c:pt idx="16">
                  <c:v>1.4657464230987207E-2</c:v>
                </c:pt>
                <c:pt idx="17">
                  <c:v>3.504187115023627E-2</c:v>
                </c:pt>
                <c:pt idx="18">
                  <c:v>2.6599999999999999E-2</c:v>
                </c:pt>
                <c:pt idx="19">
                  <c:v>2.6599999999999999E-2</c:v>
                </c:pt>
                <c:pt idx="20">
                  <c:v>2.6599999999999999E-2</c:v>
                </c:pt>
                <c:pt idx="21">
                  <c:v>2.6599999999999999E-2</c:v>
                </c:pt>
              </c:numCache>
            </c:numRef>
          </c:val>
          <c:smooth val="0"/>
          <c:extLst>
            <c:ext xmlns:c16="http://schemas.microsoft.com/office/drawing/2014/chart" uri="{C3380CC4-5D6E-409C-BE32-E72D297353CC}">
              <c16:uniqueId val="{00000002-A762-4D4D-AC80-4B899E3C77A4}"/>
            </c:ext>
          </c:extLst>
        </c:ser>
        <c:ser>
          <c:idx val="1"/>
          <c:order val="3"/>
          <c:tx>
            <c:strRef>
              <c:f>Graphes!$C$4</c:f>
              <c:strCache>
                <c:ptCount val="1"/>
                <c:pt idx="0">
                  <c:v>Taux Couvert au 28.02.2022</c:v>
                </c:pt>
              </c:strCache>
            </c:strRef>
          </c:tx>
          <c:spPr>
            <a:ln w="38100">
              <a:solidFill>
                <a:srgbClr val="000080"/>
              </a:solidFill>
              <a:prstDash val="dash"/>
            </a:ln>
          </c:spPr>
          <c:marker>
            <c:symbol val="none"/>
          </c:marker>
          <c:dLbls>
            <c:dLbl>
              <c:idx val="0"/>
              <c:layout>
                <c:manualLayout>
                  <c:x val="-3.0724985596312655E-2"/>
                  <c:y val="-5.8098591549295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62-4D4D-AC80-4B899E3C77A4}"/>
                </c:ext>
              </c:extLst>
            </c:dLbl>
            <c:dLbl>
              <c:idx val="1"/>
              <c:layout>
                <c:manualLayout>
                  <c:x val="-3.0724985596312655E-2"/>
                  <c:y val="-5.80985915492957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62-4D4D-AC80-4B899E3C77A4}"/>
                </c:ext>
              </c:extLst>
            </c:dLbl>
            <c:dLbl>
              <c:idx val="2"/>
              <c:layout>
                <c:manualLayout>
                  <c:x val="-3.0724985596312607E-2"/>
                  <c:y val="-5.1056338028169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762-4D4D-AC80-4B899E3C77A4}"/>
                </c:ext>
              </c:extLst>
            </c:dLbl>
            <c:dLbl>
              <c:idx val="3"/>
              <c:layout>
                <c:manualLayout>
                  <c:x val="-3.0724985596312655E-2"/>
                  <c:y val="-3.93192488262910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62-4D4D-AC80-4B899E3C77A4}"/>
                </c:ext>
              </c:extLst>
            </c:dLbl>
            <c:numFmt formatCode="0.00%" sourceLinked="0"/>
            <c:spPr>
              <a:noFill/>
              <a:ln w="25400">
                <a:noFill/>
              </a:ln>
            </c:spPr>
            <c:txPr>
              <a:bodyPr/>
              <a:lstStyle/>
              <a:p>
                <a:pPr>
                  <a:defRPr sz="800" b="1" i="0" u="none" strike="noStrike" baseline="0">
                    <a:solidFill>
                      <a:srgbClr val="000080"/>
                    </a:solidFill>
                    <a:latin typeface="+mn-lt"/>
                    <a:ea typeface="Arial"/>
                    <a:cs typeface="Aria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Graphes!$B$5:$B$26</c:f>
              <c:strCache>
                <c:ptCount val="22"/>
                <c:pt idx="0">
                  <c:v>S1 2018</c:v>
                </c:pt>
                <c:pt idx="1">
                  <c:v>S2 2018</c:v>
                </c:pt>
                <c:pt idx="2">
                  <c:v>S1 2019</c:v>
                </c:pt>
                <c:pt idx="3">
                  <c:v>S2 2019</c:v>
                </c:pt>
                <c:pt idx="4">
                  <c:v>S1 2020</c:v>
                </c:pt>
                <c:pt idx="5">
                  <c:v>S2 2020</c:v>
                </c:pt>
                <c:pt idx="6">
                  <c:v>S1 2021</c:v>
                </c:pt>
                <c:pt idx="7">
                  <c:v>S2 2021</c:v>
                </c:pt>
                <c:pt idx="8">
                  <c:v>S1 2022</c:v>
                </c:pt>
                <c:pt idx="9">
                  <c:v>S2 2022</c:v>
                </c:pt>
                <c:pt idx="10">
                  <c:v>S1 2023</c:v>
                </c:pt>
                <c:pt idx="11">
                  <c:v>S2 2023</c:v>
                </c:pt>
                <c:pt idx="12">
                  <c:v>S1 2024</c:v>
                </c:pt>
                <c:pt idx="13">
                  <c:v>S2 2024</c:v>
                </c:pt>
                <c:pt idx="14">
                  <c:v>S1 2025</c:v>
                </c:pt>
                <c:pt idx="15">
                  <c:v>S2 2025</c:v>
                </c:pt>
                <c:pt idx="16">
                  <c:v>S1 2026</c:v>
                </c:pt>
                <c:pt idx="17">
                  <c:v>S2 2026</c:v>
                </c:pt>
                <c:pt idx="18">
                  <c:v>S1 2027</c:v>
                </c:pt>
                <c:pt idx="19">
                  <c:v>S2 2027</c:v>
                </c:pt>
                <c:pt idx="20">
                  <c:v>S1 2028</c:v>
                </c:pt>
                <c:pt idx="21">
                  <c:v>S2 2028</c:v>
                </c:pt>
              </c:strCache>
            </c:strRef>
          </c:cat>
          <c:val>
            <c:numRef>
              <c:f>Graphes!$C$5:$C$26</c:f>
              <c:numCache>
                <c:formatCode>0.0000%</c:formatCode>
                <c:ptCount val="22"/>
                <c:pt idx="0">
                  <c:v>7.0854064471022361E-3</c:v>
                </c:pt>
                <c:pt idx="1">
                  <c:v>7.3029962537501311E-3</c:v>
                </c:pt>
                <c:pt idx="2">
                  <c:v>5.997550019130121E-3</c:v>
                </c:pt>
                <c:pt idx="3">
                  <c:v>4.7050570296702024E-3</c:v>
                </c:pt>
                <c:pt idx="4">
                  <c:v>3.8798263614403168E-3</c:v>
                </c:pt>
                <c:pt idx="5">
                  <c:v>4.5724566907110811E-3</c:v>
                </c:pt>
                <c:pt idx="6">
                  <c:v>2.5702046802901475E-3</c:v>
                </c:pt>
                <c:pt idx="7">
                  <c:v>2.414913424492703E-3</c:v>
                </c:pt>
                <c:pt idx="8">
                  <c:v>4.172523338815631E-3</c:v>
                </c:pt>
                <c:pt idx="9">
                  <c:v>6.2723986548812319E-3</c:v>
                </c:pt>
                <c:pt idx="10">
                  <c:v>6.3566944045110553E-3</c:v>
                </c:pt>
                <c:pt idx="11">
                  <c:v>6.8347351581670678E-3</c:v>
                </c:pt>
                <c:pt idx="12">
                  <c:v>8.5924735606731899E-3</c:v>
                </c:pt>
                <c:pt idx="13">
                  <c:v>1.0028668214130426E-2</c:v>
                </c:pt>
                <c:pt idx="14">
                  <c:v>1.0361309141807093E-2</c:v>
                </c:pt>
                <c:pt idx="15">
                  <c:v>1.0925386361288753E-2</c:v>
                </c:pt>
                <c:pt idx="16">
                  <c:v>1.4479156339254975E-2</c:v>
                </c:pt>
                <c:pt idx="17">
                  <c:v>2.5067468604179837E-2</c:v>
                </c:pt>
                <c:pt idx="18">
                  <c:v>2.6546410432462857E-2</c:v>
                </c:pt>
                <c:pt idx="19">
                  <c:v>2.6571919199790787E-2</c:v>
                </c:pt>
                <c:pt idx="20">
                  <c:v>2.6563831111134226E-2</c:v>
                </c:pt>
                <c:pt idx="21">
                  <c:v>2.6557004195262208E-2</c:v>
                </c:pt>
              </c:numCache>
            </c:numRef>
          </c:val>
          <c:smooth val="0"/>
          <c:extLst>
            <c:ext xmlns:c16="http://schemas.microsoft.com/office/drawing/2014/chart" uri="{C3380CC4-5D6E-409C-BE32-E72D297353CC}">
              <c16:uniqueId val="{00000007-A762-4D4D-AC80-4B899E3C77A4}"/>
            </c:ext>
          </c:extLst>
        </c:ser>
        <c:dLbls>
          <c:showLegendKey val="0"/>
          <c:showVal val="0"/>
          <c:showCatName val="0"/>
          <c:showSerName val="0"/>
          <c:showPercent val="0"/>
          <c:showBubbleSize val="0"/>
        </c:dLbls>
        <c:marker val="1"/>
        <c:smooth val="0"/>
        <c:axId val="50822528"/>
        <c:axId val="50836608"/>
      </c:lineChart>
      <c:catAx>
        <c:axId val="50819456"/>
        <c:scaling>
          <c:orientation val="minMax"/>
        </c:scaling>
        <c:delete val="0"/>
        <c:axPos val="b"/>
        <c:majorGridlines>
          <c:spPr>
            <a:ln w="3175">
              <a:solidFill>
                <a:srgbClr val="C0C0C0"/>
              </a:solidFill>
              <a:prstDash val="sysDash"/>
            </a:ln>
          </c:spPr>
        </c:majorGridlines>
        <c:numFmt formatCode="General" sourceLinked="1"/>
        <c:majorTickMark val="out"/>
        <c:minorTickMark val="none"/>
        <c:tickLblPos val="nextTo"/>
        <c:spPr>
          <a:ln w="3175">
            <a:solidFill>
              <a:srgbClr val="000000"/>
            </a:solidFill>
            <a:prstDash val="solid"/>
          </a:ln>
        </c:spPr>
        <c:txPr>
          <a:bodyPr rot="-2700000" vert="horz"/>
          <a:lstStyle/>
          <a:p>
            <a:pPr>
              <a:defRPr sz="1100" b="0" i="0" u="none" strike="noStrike" baseline="0">
                <a:solidFill>
                  <a:srgbClr val="000000"/>
                </a:solidFill>
                <a:latin typeface="+mn-lt"/>
                <a:ea typeface="Arial"/>
                <a:cs typeface="Arial"/>
              </a:defRPr>
            </a:pPr>
            <a:endParaRPr lang="fr-FR"/>
          </a:p>
        </c:txPr>
        <c:crossAx val="50820992"/>
        <c:crosses val="autoZero"/>
        <c:auto val="1"/>
        <c:lblAlgn val="ctr"/>
        <c:lblOffset val="100"/>
        <c:tickLblSkip val="1"/>
        <c:tickMarkSkip val="1"/>
        <c:noMultiLvlLbl val="0"/>
      </c:catAx>
      <c:valAx>
        <c:axId val="50820992"/>
        <c:scaling>
          <c:orientation val="minMax"/>
          <c:min val="0.02"/>
        </c:scaling>
        <c:delete val="0"/>
        <c:axPos val="l"/>
        <c:majorGridlines>
          <c:spPr>
            <a:ln w="3175">
              <a:solidFill>
                <a:srgbClr val="C0C0C0"/>
              </a:solidFill>
              <a:prstDash val="sysDash"/>
            </a:ln>
          </c:spPr>
        </c:majorGridlines>
        <c:numFmt formatCode="#,##0_ ;\-#,##0\ " sourceLinked="0"/>
        <c:majorTickMark val="out"/>
        <c:minorTickMark val="none"/>
        <c:tickLblPos val="nextTo"/>
        <c:spPr>
          <a:ln w="3175">
            <a:solidFill>
              <a:srgbClr val="000000"/>
            </a:solidFill>
            <a:prstDash val="solid"/>
          </a:ln>
        </c:spPr>
        <c:txPr>
          <a:bodyPr rot="0" vert="horz"/>
          <a:lstStyle/>
          <a:p>
            <a:pPr>
              <a:defRPr sz="1100" b="1" i="0" u="none" strike="noStrike" baseline="0">
                <a:solidFill>
                  <a:srgbClr val="000080"/>
                </a:solidFill>
                <a:latin typeface="+mn-lt"/>
                <a:ea typeface="Arial"/>
                <a:cs typeface="Arial"/>
              </a:defRPr>
            </a:pPr>
            <a:endParaRPr lang="fr-FR"/>
          </a:p>
        </c:txPr>
        <c:crossAx val="50819456"/>
        <c:crosses val="autoZero"/>
        <c:crossBetween val="between"/>
      </c:valAx>
      <c:catAx>
        <c:axId val="50822528"/>
        <c:scaling>
          <c:orientation val="minMax"/>
        </c:scaling>
        <c:delete val="1"/>
        <c:axPos val="b"/>
        <c:numFmt formatCode="General" sourceLinked="1"/>
        <c:majorTickMark val="out"/>
        <c:minorTickMark val="none"/>
        <c:tickLblPos val="nextTo"/>
        <c:crossAx val="50836608"/>
        <c:crosses val="autoZero"/>
        <c:auto val="1"/>
        <c:lblAlgn val="ctr"/>
        <c:lblOffset val="100"/>
        <c:noMultiLvlLbl val="0"/>
      </c:catAx>
      <c:valAx>
        <c:axId val="50836608"/>
        <c:scaling>
          <c:orientation val="minMax"/>
          <c:min val="0"/>
        </c:scaling>
        <c:delete val="0"/>
        <c:axPos val="r"/>
        <c:numFmt formatCode="0.00%" sourceLinked="0"/>
        <c:majorTickMark val="cross"/>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mn-lt"/>
                <a:ea typeface="Arial"/>
                <a:cs typeface="Arial"/>
              </a:defRPr>
            </a:pPr>
            <a:endParaRPr lang="fr-FR"/>
          </a:p>
        </c:txPr>
        <c:crossAx val="50822528"/>
        <c:crosses val="max"/>
        <c:crossBetween val="between"/>
        <c:majorUnit val="2.5000000000000001E-3"/>
      </c:valAx>
      <c:spPr>
        <a:solidFill>
          <a:srgbClr val="FFFFFF"/>
        </a:solidFill>
        <a:ln w="3175">
          <a:solidFill>
            <a:srgbClr val="C0C0C0"/>
          </a:solidFill>
          <a:prstDash val="sysDash"/>
        </a:ln>
      </c:spPr>
    </c:plotArea>
    <c:legend>
      <c:legendPos val="r"/>
      <c:layout>
        <c:manualLayout>
          <c:xMode val="edge"/>
          <c:yMode val="edge"/>
          <c:x val="9.2787114845938379E-2"/>
          <c:y val="0.90610402572917825"/>
          <c:w val="0.80357186969275896"/>
          <c:h val="7.9812206572769953E-2"/>
        </c:manualLayout>
      </c:layout>
      <c:overlay val="0"/>
      <c:spPr>
        <a:solidFill>
          <a:srgbClr val="FFFFFF"/>
        </a:solidFill>
        <a:ln w="3175">
          <a:solidFill>
            <a:srgbClr val="969696"/>
          </a:solidFill>
          <a:prstDash val="solid"/>
        </a:ln>
      </c:spPr>
      <c:txPr>
        <a:bodyPr/>
        <a:lstStyle/>
        <a:p>
          <a:pPr>
            <a:defRPr sz="1100" b="0" i="0" u="none" strike="noStrike" baseline="0">
              <a:solidFill>
                <a:srgbClr val="000000"/>
              </a:solidFill>
              <a:latin typeface="+mn-lt"/>
              <a:ea typeface="Arial"/>
              <a:cs typeface="Arial"/>
            </a:defRPr>
          </a:pPr>
          <a:endParaRPr lang="fr-FR"/>
        </a:p>
      </c:txPr>
    </c:legend>
    <c:plotVisOnly val="1"/>
    <c:dispBlanksAs val="gap"/>
    <c:showDLblsOverMax val="0"/>
  </c:chart>
  <c:spPr>
    <a:solidFill>
      <a:srgbClr val="F8F8F8"/>
    </a:solidFill>
    <a:ln w="12700">
      <a:solidFill>
        <a:srgbClr val="C0C0C0"/>
      </a:solidFill>
      <a:prstDash val="solid"/>
    </a:ln>
  </c:spPr>
  <c:txPr>
    <a:bodyPr/>
    <a:lstStyle/>
    <a:p>
      <a:pPr>
        <a:defRPr sz="800" b="0" i="0" u="none" strike="noStrike" baseline="0">
          <a:solidFill>
            <a:srgbClr val="000000"/>
          </a:solidFill>
          <a:latin typeface="Arial"/>
          <a:ea typeface="Arial"/>
          <a:cs typeface="Arial"/>
        </a:defRPr>
      </a:pPr>
      <a:endParaRPr lang="fr-FR"/>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0.2605</cdr:x>
      <cdr:y>0.01408</cdr:y>
    </cdr:from>
    <cdr:to>
      <cdr:x>0.83929</cdr:x>
      <cdr:y>0.07746</cdr:y>
    </cdr:to>
    <cdr:sp macro="" textlink="">
      <cdr:nvSpPr>
        <cdr:cNvPr id="2" name="ZoneTexte 1"/>
        <cdr:cNvSpPr txBox="1"/>
      </cdr:nvSpPr>
      <cdr:spPr>
        <a:xfrm xmlns:a="http://schemas.openxmlformats.org/drawingml/2006/main">
          <a:off x="2362200" y="76200"/>
          <a:ext cx="5248275" cy="3429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400" b="1"/>
            <a:t>Notionnel des couvertures EUR</a:t>
          </a:r>
        </a:p>
      </cdr:txBody>
    </cdr:sp>
  </cdr:relSizeAnchor>
  <cdr:relSizeAnchor xmlns:cdr="http://schemas.openxmlformats.org/drawingml/2006/chartDrawing">
    <cdr:from>
      <cdr:x>0.01681</cdr:x>
      <cdr:y>0.02289</cdr:y>
    </cdr:from>
    <cdr:to>
      <cdr:x>0.07248</cdr:x>
      <cdr:y>0.07923</cdr:y>
    </cdr:to>
    <cdr:sp macro="" textlink="">
      <cdr:nvSpPr>
        <cdr:cNvPr id="3" name="ZoneTexte 2"/>
        <cdr:cNvSpPr txBox="1"/>
      </cdr:nvSpPr>
      <cdr:spPr>
        <a:xfrm xmlns:a="http://schemas.openxmlformats.org/drawingml/2006/main">
          <a:off x="152400" y="123825"/>
          <a:ext cx="504825" cy="3048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a:t>EUR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07/03/2022</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3/7/2022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3/7/2022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3/7/2022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3/7/2022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3/7/2022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3/7/2022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3/7/2022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3/7/2022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3/7/2022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3/7/2022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3/7/2022</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3/7/2022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3/7/2022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3/7/2022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3/7/2022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3/7/2022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3/7/2022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3/7/2022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3/7/2022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3/7/2022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28 Février 2022</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28 Février 2022</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377D9F8D-CF18-4D4A-B08D-B987F6A625C1}"/>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E1BADFC6-203E-4703-8576-96FC44AD4CF4}"/>
              </a:ext>
            </a:extLst>
          </p:cNvPr>
          <p:cNvPicPr>
            <a:picLocks noChangeAspect="1"/>
          </p:cNvPicPr>
          <p:nvPr/>
        </p:nvPicPr>
        <p:blipFill>
          <a:blip r:embed="rId2"/>
          <a:stretch>
            <a:fillRect/>
          </a:stretch>
        </p:blipFill>
        <p:spPr>
          <a:xfrm>
            <a:off x="355600" y="1143000"/>
            <a:ext cx="8128000" cy="46938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4C4C7438-2DFF-4A80-9F3D-E256EA67E32E}"/>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7BE7F674-4E00-4B2E-B98C-73D289B02CE1}"/>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E5AA314A-E4D0-4BDE-8147-08BA129940FF}"/>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a:t>
            </a:r>
            <a:r>
              <a:rPr lang="fr-FR" sz="1400">
                <a:latin typeface="Calibri" panose="020F0502020204030204" pitchFamily="34" charset="0"/>
              </a:rPr>
              <a:t>28 Février 2022</a:t>
            </a:r>
            <a:endParaRPr lang="fr-FR" sz="1400" dirty="0">
              <a:latin typeface="Calibri" panose="020F0502020204030204" pitchFamily="34" charset="0"/>
            </a:endParaRPr>
          </a:p>
        </p:txBody>
      </p:sp>
      <p:pic>
        <p:nvPicPr>
          <p:cNvPr id="1026" name="Picture 2">
            <a:extLst>
              <a:ext uri="{FF2B5EF4-FFF2-40B4-BE49-F238E27FC236}">
                <a16:creationId xmlns:a16="http://schemas.microsoft.com/office/drawing/2014/main" id="{4482E712-7377-4331-9F72-D8F1231EF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672" y="1242436"/>
            <a:ext cx="8418456" cy="5010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899434FD-B9BC-4B10-A67A-E6D6DD9CA9F0}"/>
              </a:ext>
            </a:extLst>
          </p:cNvPr>
          <p:cNvPicPr>
            <a:picLocks noChangeAspect="1"/>
          </p:cNvPicPr>
          <p:nvPr/>
        </p:nvPicPr>
        <p:blipFill>
          <a:blip r:embed="rId2"/>
          <a:stretch>
            <a:fillRect/>
          </a:stretch>
        </p:blipFill>
        <p:spPr>
          <a:xfrm>
            <a:off x="355600" y="1143000"/>
            <a:ext cx="8255000" cy="3820584"/>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7DAC6DC0-25D9-405A-9754-B4CD182AACD4}"/>
              </a:ext>
            </a:extLst>
          </p:cNvPr>
          <p:cNvPicPr>
            <a:picLocks noChangeAspect="1"/>
          </p:cNvPicPr>
          <p:nvPr/>
        </p:nvPicPr>
        <p:blipFill>
          <a:blip r:embed="rId2"/>
          <a:stretch>
            <a:fillRect/>
          </a:stretch>
        </p:blipFill>
        <p:spPr>
          <a:xfrm>
            <a:off x="355600" y="1143001"/>
            <a:ext cx="8255000" cy="2927403"/>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C48D6F4D-8698-4269-AAC6-DEB9E678F99E}"/>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64730DBC-A3F0-45CB-8082-EB4F48772EC5}"/>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53FDA485-AEFF-484E-B5BC-013D2E38D0F6}"/>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ABDD6ACB-52D2-4220-9400-EC78852CBA59}"/>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F1E43F62-CA7C-4E72-83AB-B57EC09DEC6C}"/>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39D4738F-1D28-4875-9BE5-A84495E2AC50}"/>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(1/6)</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(2/6)</a:t>
            </a:r>
            <a:endParaRPr lang="en-US" dirty="0"/>
          </a:p>
        </p:txBody>
      </p:sp>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(3/6)</a:t>
            </a:r>
            <a:endParaRPr lang="en-US" dirty="0"/>
          </a:p>
        </p:txBody>
      </p:sp>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(4/6)</a:t>
            </a:r>
            <a:endParaRPr lang="en-US" dirty="0"/>
          </a:p>
        </p:txBody>
      </p:sp>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(5/6)</a:t>
            </a:r>
            <a:endParaRPr lang="en-US" dirty="0"/>
          </a:p>
        </p:txBody>
      </p:sp>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6"/>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1586318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7"/>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495471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4B3B5129-F8F5-452E-9572-FCC50F438C79}"/>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8"/>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2245064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DTFE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0" y="1247775"/>
            <a:ext cx="902182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etail Dette Taux Fixe Tab 9"/>
          <p:cNvSpPr txBox="1"/>
          <p:nvPr/>
        </p:nvSpPr>
        <p:spPr>
          <a:xfrm>
            <a:off x="2324100" y="527566"/>
            <a:ext cx="4895850" cy="369332"/>
          </a:xfrm>
          <a:prstGeom prst="rect">
            <a:avLst/>
          </a:prstGeom>
          <a:noFill/>
        </p:spPr>
        <p:txBody>
          <a:bodyPr wrap="square" rtlCol="0">
            <a:spAutoFit/>
          </a:bodyPr>
          <a:lstStyle/>
          <a:p>
            <a:pPr algn="ctr"/>
            <a:r>
              <a:rPr lang="fr-FR" dirty="0"/>
              <a:t>Détail de la dette à taux fixe (6/6)</a:t>
            </a:r>
            <a:endParaRPr lang="en-US" dirty="0"/>
          </a:p>
        </p:txBody>
      </p:sp>
    </p:spTree>
    <p:extLst>
      <p:ext uri="{BB962C8B-B14F-4D97-AF65-F5344CB8AC3E}">
        <p14:creationId xmlns:p14="http://schemas.microsoft.com/office/powerpoint/2010/main" val="4074680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968783B3-637F-4619-8930-038DE8D8B98E}"/>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F8B7D998-C444-4348-9DA8-268105AA69F6}"/>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1614863C-5E8B-4FEB-82FE-02BD46AA91CF}"/>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B1DEED3A-8841-4F1D-A179-E3EBF835674A}"/>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CA6580DA-5930-4FA0-BB0A-A4376C6CF18E}"/>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graphicFrame>
        <p:nvGraphicFramePr>
          <p:cNvPr id="5" name="TMC_EUR">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3959484932"/>
              </p:ext>
            </p:extLst>
          </p:nvPr>
        </p:nvGraphicFramePr>
        <p:xfrm>
          <a:off x="215552" y="1073024"/>
          <a:ext cx="8585548" cy="520770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Inspiration.thmx</Template>
  <TotalTime>6896</TotalTime>
  <Words>778</Words>
  <Application>Microsoft Office PowerPoint</Application>
  <PresentationFormat>Affichage à l'écran (4:3)</PresentationFormat>
  <Paragraphs>77</Paragraphs>
  <Slides>33</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33</vt:i4>
      </vt:variant>
    </vt:vector>
  </HeadingPairs>
  <TitlesOfParts>
    <vt:vector size="40"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Marius NGUENA</cp:lastModifiedBy>
  <cp:revision>771</cp:revision>
  <cp:lastPrinted>2012-02-20T10:18:09Z</cp:lastPrinted>
  <dcterms:created xsi:type="dcterms:W3CDTF">2010-04-23T15:09:35Z</dcterms:created>
  <dcterms:modified xsi:type="dcterms:W3CDTF">2022-03-07T10:00:12Z</dcterms:modified>
</cp:coreProperties>
</file>