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88371" r:id="rId2"/>
  </p:sldMasterIdLst>
  <p:notesMasterIdLst>
    <p:notesMasterId r:id="rId36"/>
  </p:notesMasterIdLst>
  <p:sldIdLst>
    <p:sldId id="315" r:id="rId3"/>
    <p:sldId id="415" r:id="rId4"/>
    <p:sldId id="416" r:id="rId5"/>
    <p:sldId id="417" r:id="rId6"/>
    <p:sldId id="433" r:id="rId7"/>
    <p:sldId id="434" r:id="rId8"/>
    <p:sldId id="418" r:id="rId9"/>
    <p:sldId id="419" r:id="rId10"/>
    <p:sldId id="410" r:id="rId11"/>
    <p:sldId id="403" r:id="rId12"/>
    <p:sldId id="409" r:id="rId13"/>
    <p:sldId id="405" r:id="rId14"/>
    <p:sldId id="404" r:id="rId15"/>
    <p:sldId id="414" r:id="rId16"/>
    <p:sldId id="423" r:id="rId17"/>
    <p:sldId id="424" r:id="rId18"/>
    <p:sldId id="425" r:id="rId19"/>
    <p:sldId id="420" r:id="rId20"/>
    <p:sldId id="421" r:id="rId21"/>
    <p:sldId id="422" r:id="rId22"/>
    <p:sldId id="426" r:id="rId23"/>
    <p:sldId id="427" r:id="rId24"/>
    <p:sldId id="428" r:id="rId25"/>
    <p:sldId id="429" r:id="rId26"/>
    <p:sldId id="430" r:id="rId27"/>
    <p:sldId id="431" r:id="rId28"/>
    <p:sldId id="432" r:id="rId29"/>
    <p:sldId id="435" r:id="rId30"/>
    <p:sldId id="436" r:id="rId31"/>
    <p:sldId id="437" r:id="rId32"/>
    <p:sldId id="438" r:id="rId33"/>
    <p:sldId id="412" r:id="rId34"/>
    <p:sldId id="413" r:id="rId35"/>
  </p:sldIdLst>
  <p:sldSz cx="9144000" cy="6858000" type="screen4x3"/>
  <p:notesSz cx="6805613" cy="9939338"/>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C402C"/>
    <a:srgbClr val="FF9933"/>
    <a:srgbClr val="1051B0"/>
    <a:srgbClr val="747E68"/>
    <a:srgbClr val="663228"/>
    <a:srgbClr val="302421"/>
    <a:srgbClr val="5109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13" autoAdjust="0"/>
    <p:restoredTop sz="98133" autoAdjust="0"/>
  </p:normalViewPr>
  <p:slideViewPr>
    <p:cSldViewPr snapToGrid="0" snapToObjects="1">
      <p:cViewPr varScale="1">
        <p:scale>
          <a:sx n="104" d="100"/>
          <a:sy n="104" d="100"/>
        </p:scale>
        <p:origin x="2094"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71" d="100"/>
          <a:sy n="71" d="100"/>
        </p:scale>
        <p:origin x="-3252" y="-120"/>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575" cy="496888"/>
          </a:xfrm>
          <a:prstGeom prst="rect">
            <a:avLst/>
          </a:prstGeom>
        </p:spPr>
        <p:txBody>
          <a:bodyPr vert="horz" lIns="134473" tIns="67236" rIns="134473" bIns="67236" rtlCol="0"/>
          <a:lstStyle>
            <a:lvl1pPr algn="l" fontAlgn="auto">
              <a:spcBef>
                <a:spcPts val="0"/>
              </a:spcBef>
              <a:spcAft>
                <a:spcPts val="0"/>
              </a:spcAft>
              <a:defRPr sz="1800">
                <a:latin typeface="+mn-lt"/>
              </a:defRPr>
            </a:lvl1pPr>
          </a:lstStyle>
          <a:p>
            <a:pPr>
              <a:defRPr/>
            </a:pPr>
            <a:endParaRPr lang="fr-FR"/>
          </a:p>
        </p:txBody>
      </p:sp>
      <p:sp>
        <p:nvSpPr>
          <p:cNvPr id="3" name="Espace réservé de la date 2"/>
          <p:cNvSpPr>
            <a:spLocks noGrp="1"/>
          </p:cNvSpPr>
          <p:nvPr>
            <p:ph type="dt" idx="1"/>
          </p:nvPr>
        </p:nvSpPr>
        <p:spPr>
          <a:xfrm>
            <a:off x="3852863" y="0"/>
            <a:ext cx="2949575" cy="496888"/>
          </a:xfrm>
          <a:prstGeom prst="rect">
            <a:avLst/>
          </a:prstGeom>
        </p:spPr>
        <p:txBody>
          <a:bodyPr vert="horz" lIns="134473" tIns="67236" rIns="134473" bIns="67236" rtlCol="0"/>
          <a:lstStyle>
            <a:lvl1pPr algn="r" fontAlgn="auto">
              <a:spcBef>
                <a:spcPts val="0"/>
              </a:spcBef>
              <a:spcAft>
                <a:spcPts val="0"/>
              </a:spcAft>
              <a:defRPr sz="1800">
                <a:latin typeface="+mn-lt"/>
              </a:defRPr>
            </a:lvl1pPr>
          </a:lstStyle>
          <a:p>
            <a:pPr>
              <a:defRPr/>
            </a:pPr>
            <a:fld id="{7226BD0B-C343-49BF-8EEC-658B972D051B}" type="datetimeFigureOut">
              <a:rPr lang="fr-FR"/>
              <a:pPr>
                <a:defRPr/>
              </a:pPr>
              <a:t>25/04/2023</a:t>
            </a:fld>
            <a:endParaRPr lang="fr-FR" dirty="0"/>
          </a:p>
        </p:txBody>
      </p:sp>
      <p:sp>
        <p:nvSpPr>
          <p:cNvPr id="4" name="Espace réservé de l'image des diapositives 3"/>
          <p:cNvSpPr>
            <a:spLocks noGrp="1" noRot="1" noChangeAspect="1"/>
          </p:cNvSpPr>
          <p:nvPr>
            <p:ph type="sldImg" idx="2"/>
          </p:nvPr>
        </p:nvSpPr>
        <p:spPr>
          <a:xfrm>
            <a:off x="919163" y="746125"/>
            <a:ext cx="4967287" cy="3725863"/>
          </a:xfrm>
          <a:prstGeom prst="rect">
            <a:avLst/>
          </a:prstGeom>
          <a:noFill/>
          <a:ln w="12700">
            <a:solidFill>
              <a:prstClr val="black"/>
            </a:solidFill>
          </a:ln>
        </p:spPr>
        <p:txBody>
          <a:bodyPr vert="horz" lIns="134473" tIns="67236" rIns="134473" bIns="67236" rtlCol="0" anchor="ctr"/>
          <a:lstStyle/>
          <a:p>
            <a:pPr lvl="0"/>
            <a:endParaRPr lang="fr-FR" noProof="0" dirty="0"/>
          </a:p>
        </p:txBody>
      </p:sp>
      <p:sp>
        <p:nvSpPr>
          <p:cNvPr id="5" name="Espace réservé des commentaires 4"/>
          <p:cNvSpPr>
            <a:spLocks noGrp="1"/>
          </p:cNvSpPr>
          <p:nvPr>
            <p:ph type="body" sz="quarter" idx="3"/>
          </p:nvPr>
        </p:nvSpPr>
        <p:spPr>
          <a:xfrm>
            <a:off x="681038" y="4721225"/>
            <a:ext cx="5443537" cy="4471988"/>
          </a:xfrm>
          <a:prstGeom prst="rect">
            <a:avLst/>
          </a:prstGeom>
        </p:spPr>
        <p:txBody>
          <a:bodyPr vert="horz" lIns="134473" tIns="67236" rIns="134473" bIns="67236"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40863"/>
            <a:ext cx="2949575" cy="495300"/>
          </a:xfrm>
          <a:prstGeom prst="rect">
            <a:avLst/>
          </a:prstGeom>
        </p:spPr>
        <p:txBody>
          <a:bodyPr vert="horz" lIns="134473" tIns="67236" rIns="134473" bIns="67236" rtlCol="0" anchor="b"/>
          <a:lstStyle>
            <a:lvl1pPr algn="l" fontAlgn="auto">
              <a:spcBef>
                <a:spcPts val="0"/>
              </a:spcBef>
              <a:spcAft>
                <a:spcPts val="0"/>
              </a:spcAft>
              <a:defRPr sz="18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52863" y="9440863"/>
            <a:ext cx="2949575" cy="495300"/>
          </a:xfrm>
          <a:prstGeom prst="rect">
            <a:avLst/>
          </a:prstGeom>
        </p:spPr>
        <p:txBody>
          <a:bodyPr vert="horz" lIns="134473" tIns="67236" rIns="134473" bIns="67236" rtlCol="0" anchor="b"/>
          <a:lstStyle>
            <a:lvl1pPr algn="r" fontAlgn="auto">
              <a:spcBef>
                <a:spcPts val="0"/>
              </a:spcBef>
              <a:spcAft>
                <a:spcPts val="0"/>
              </a:spcAft>
              <a:defRPr sz="1800">
                <a:latin typeface="+mn-lt"/>
              </a:defRPr>
            </a:lvl1pPr>
          </a:lstStyle>
          <a:p>
            <a:pPr>
              <a:defRPr/>
            </a:pPr>
            <a:fld id="{07082D3B-2AA9-471F-BE3E-4705B6CE833A}" type="slidenum">
              <a:rPr lang="fr-FR"/>
              <a:pPr>
                <a:defRPr/>
              </a:pPr>
              <a:t>‹N°›</a:t>
            </a:fld>
            <a:endParaRPr lang="fr-FR" dirty="0"/>
          </a:p>
        </p:txBody>
      </p:sp>
    </p:spTree>
    <p:extLst>
      <p:ext uri="{BB962C8B-B14F-4D97-AF65-F5344CB8AC3E}">
        <p14:creationId xmlns:p14="http://schemas.microsoft.com/office/powerpoint/2010/main" val="2311205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07082D3B-2AA9-471F-BE3E-4705B6CE833A}" type="slidenum">
              <a:rPr lang="fr-FR" smtClean="0"/>
              <a:pPr>
                <a:defRPr/>
              </a:pPr>
              <a:t>1</a:t>
            </a:fld>
            <a:endParaRPr lang="fr-FR" dirty="0"/>
          </a:p>
        </p:txBody>
      </p:sp>
    </p:spTree>
    <p:extLst>
      <p:ext uri="{BB962C8B-B14F-4D97-AF65-F5344CB8AC3E}">
        <p14:creationId xmlns:p14="http://schemas.microsoft.com/office/powerpoint/2010/main" val="11518318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lstStyle/>
          <a:p>
            <a:pPr algn="ct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6692CC00-A8A1-479C-BC53-5844791DED3D}" type="datetimeFigureOut">
              <a:rPr lang="en-US"/>
              <a:pPr>
                <a:defRPr/>
              </a:pPr>
              <a:t>4/25/2023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1108110B-92F1-4A79-9186-0A9C1421B4CF}" type="slidenum">
              <a:rPr lang="en-US"/>
              <a:pPr>
                <a:defRPr/>
              </a:pPr>
              <a:t>‹N°›</a:t>
            </a:fld>
            <a:endParaRPr lang="en-US"/>
          </a:p>
        </p:txBody>
      </p:sp>
    </p:spTree>
    <p:extLst>
      <p:ext uri="{BB962C8B-B14F-4D97-AF65-F5344CB8AC3E}">
        <p14:creationId xmlns:p14="http://schemas.microsoft.com/office/powerpoint/2010/main" val="2130064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88E65868-5C9C-4F7D-8AE1-8BAEFACE6BBE}" type="datetimeFigureOut">
              <a:rPr lang="en-US"/>
              <a:pPr>
                <a:defRPr/>
              </a:pPr>
              <a:t>4/25/2023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2EA25487-8188-4CC5-A9B6-6211BBE9C2AA}" type="slidenum">
              <a:rPr lang="en-US"/>
              <a:pPr>
                <a:defRPr/>
              </a:pPr>
              <a:t>‹N°›</a:t>
            </a:fld>
            <a:endParaRPr lang="en-US" dirty="0"/>
          </a:p>
        </p:txBody>
      </p:sp>
    </p:spTree>
    <p:extLst>
      <p:ext uri="{BB962C8B-B14F-4D97-AF65-F5344CB8AC3E}">
        <p14:creationId xmlns:p14="http://schemas.microsoft.com/office/powerpoint/2010/main" val="2156300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9A65D0E-6A69-4F70-A7C8-06275FE6AB79}" type="datetimeFigureOut">
              <a:rPr lang="en-US"/>
              <a:pPr>
                <a:defRPr/>
              </a:pPr>
              <a:t>4/25/2023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BBB3188-CB4C-4DD6-B0ED-C170A572D7B0}" type="slidenum">
              <a:rPr lang="en-US"/>
              <a:pPr>
                <a:defRPr/>
              </a:pPr>
              <a:t>‹N°›</a:t>
            </a:fld>
            <a:endParaRPr lang="en-US" dirty="0"/>
          </a:p>
        </p:txBody>
      </p:sp>
    </p:spTree>
    <p:extLst>
      <p:ext uri="{BB962C8B-B14F-4D97-AF65-F5344CB8AC3E}">
        <p14:creationId xmlns:p14="http://schemas.microsoft.com/office/powerpoint/2010/main" val="251603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48CC5029-2D02-4417-A0AD-0F09E81B881C}" type="datetimeFigureOut">
              <a:rPr lang="en-US"/>
              <a:pPr>
                <a:defRPr/>
              </a:pPr>
              <a:t>4/25/2023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2ADDD39A-09DF-4B3B-B283-271A870DEFC2}" type="slidenum">
              <a:rPr lang="en-US"/>
              <a:pPr>
                <a:defRPr/>
              </a:pPr>
              <a:t>‹N°›</a:t>
            </a:fld>
            <a:endParaRPr lang="en-US" dirty="0"/>
          </a:p>
        </p:txBody>
      </p:sp>
    </p:spTree>
    <p:extLst>
      <p:ext uri="{BB962C8B-B14F-4D97-AF65-F5344CB8AC3E}">
        <p14:creationId xmlns:p14="http://schemas.microsoft.com/office/powerpoint/2010/main" val="2680118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04419EDA-805F-4695-AA0B-FD6BE9F2012F}" type="datetimeFigureOut">
              <a:rPr lang="en-US"/>
              <a:pPr>
                <a:defRPr/>
              </a:pPr>
              <a:t>4/25/2023</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8058AB0-1FA0-4235-B34F-EB795EFDF7DB}" type="slidenum">
              <a:rPr lang="en-US"/>
              <a:pPr>
                <a:defRPr/>
              </a:pPr>
              <a:t>‹N°›</a:t>
            </a:fld>
            <a:endParaRPr lang="en-US" dirty="0"/>
          </a:p>
        </p:txBody>
      </p:sp>
    </p:spTree>
    <p:extLst>
      <p:ext uri="{BB962C8B-B14F-4D97-AF65-F5344CB8AC3E}">
        <p14:creationId xmlns:p14="http://schemas.microsoft.com/office/powerpoint/2010/main" val="266279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1057C715-F83C-462B-B6E4-3894594869D2}" type="datetimeFigureOut">
              <a:rPr lang="en-US"/>
              <a:pPr>
                <a:defRPr/>
              </a:pPr>
              <a:t>4/25/2023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FAC9808C-5507-4E6A-9B12-E4F7F062C64E}" type="slidenum">
              <a:rPr lang="en-US"/>
              <a:pPr>
                <a:defRPr/>
              </a:pPr>
              <a:t>‹N°›</a:t>
            </a:fld>
            <a:endParaRPr lang="en-US" dirty="0"/>
          </a:p>
        </p:txBody>
      </p:sp>
    </p:spTree>
    <p:extLst>
      <p:ext uri="{BB962C8B-B14F-4D97-AF65-F5344CB8AC3E}">
        <p14:creationId xmlns:p14="http://schemas.microsoft.com/office/powerpoint/2010/main" val="283267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FC139215-8F22-4AE9-AECB-65CE7B5C87AC}" type="datetimeFigureOut">
              <a:rPr lang="en-US"/>
              <a:pPr>
                <a:defRPr/>
              </a:pPr>
              <a:t>4/25/2023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F89CF847-2546-47B2-AF86-427300D87B30}" type="slidenum">
              <a:rPr lang="en-US"/>
              <a:pPr>
                <a:defRPr/>
              </a:pPr>
              <a:t>‹N°›</a:t>
            </a:fld>
            <a:endParaRPr lang="en-US" dirty="0"/>
          </a:p>
        </p:txBody>
      </p:sp>
    </p:spTree>
    <p:extLst>
      <p:ext uri="{BB962C8B-B14F-4D97-AF65-F5344CB8AC3E}">
        <p14:creationId xmlns:p14="http://schemas.microsoft.com/office/powerpoint/2010/main" val="2478592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74809EA5-6812-4D86-A937-0FAC4853C7B1}" type="datetimeFigureOut">
              <a:rPr lang="en-US"/>
              <a:pPr>
                <a:defRPr/>
              </a:pPr>
              <a:t>4/25/2023</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17D001C-3985-4CF1-B4DE-BEE6551153D1}" type="slidenum">
              <a:rPr lang="en-US"/>
              <a:pPr>
                <a:defRPr/>
              </a:pPr>
              <a:t>‹N°›</a:t>
            </a:fld>
            <a:endParaRPr lang="en-US" dirty="0"/>
          </a:p>
        </p:txBody>
      </p:sp>
    </p:spTree>
    <p:extLst>
      <p:ext uri="{BB962C8B-B14F-4D97-AF65-F5344CB8AC3E}">
        <p14:creationId xmlns:p14="http://schemas.microsoft.com/office/powerpoint/2010/main" val="1899351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E111CFB-4B17-495B-A4E5-4D2550ABB361}" type="datetimeFigureOut">
              <a:rPr lang="en-US"/>
              <a:pPr>
                <a:defRPr/>
              </a:pPr>
              <a:t>4/25/2023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F83F2281-072A-4846-9BF8-FB10409D78D7}" type="slidenum">
              <a:rPr lang="en-US"/>
              <a:pPr>
                <a:defRPr/>
              </a:pPr>
              <a:t>‹N°›</a:t>
            </a:fld>
            <a:endParaRPr lang="en-US" dirty="0"/>
          </a:p>
        </p:txBody>
      </p:sp>
    </p:spTree>
    <p:extLst>
      <p:ext uri="{BB962C8B-B14F-4D97-AF65-F5344CB8AC3E}">
        <p14:creationId xmlns:p14="http://schemas.microsoft.com/office/powerpoint/2010/main" val="3847788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BEDFE901-93DD-4ADE-A3BA-1B2B39BA2829}" type="datetimeFigureOut">
              <a:rPr lang="en-US"/>
              <a:pPr>
                <a:defRPr/>
              </a:pPr>
              <a:t>4/25/2023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29F188EE-FE22-401D-83E4-6C6DFBB40087}" type="slidenum">
              <a:rPr lang="en-US"/>
              <a:pPr>
                <a:defRPr/>
              </a:pPr>
              <a:t>‹N°›</a:t>
            </a:fld>
            <a:endParaRPr lang="en-US" dirty="0"/>
          </a:p>
        </p:txBody>
      </p:sp>
    </p:spTree>
    <p:extLst>
      <p:ext uri="{BB962C8B-B14F-4D97-AF65-F5344CB8AC3E}">
        <p14:creationId xmlns:p14="http://schemas.microsoft.com/office/powerpoint/2010/main" val="2728791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4/25/2023</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1759447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14638"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7D6C88B2-1D57-41EB-825E-C5ACBC2DDE55}" type="slidenum">
              <a:rPr lang="fr-FR" sz="1200" smtClean="0"/>
              <a:pPr algn="r" defTabSz="914400" eaLnBrk="1" hangingPunct="1">
                <a:defRPr/>
              </a:pPr>
              <a:t>‹N°›</a:t>
            </a:fld>
            <a:endParaRPr lang="fr-FR" sz="1200"/>
          </a:p>
        </p:txBody>
      </p:sp>
      <p:sp>
        <p:nvSpPr>
          <p:cNvPr id="7" name="Rectangle 2"/>
          <p:cNvSpPr>
            <a:spLocks noChangeArrowheads="1"/>
          </p:cNvSpPr>
          <p:nvPr userDrawn="1"/>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FR"/>
          </a:p>
        </p:txBody>
      </p:sp>
      <p:pic>
        <p:nvPicPr>
          <p:cNvPr id="8" name="Picture 1" descr="LOGO ORPEA"/>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45413" y="449263"/>
            <a:ext cx="12573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9" name="Date Placeholder 3"/>
          <p:cNvSpPr>
            <a:spLocks noGrp="1"/>
          </p:cNvSpPr>
          <p:nvPr>
            <p:ph type="dt" sz="half" idx="10"/>
          </p:nvPr>
        </p:nvSpPr>
        <p:spPr/>
        <p:txBody>
          <a:bodyPr/>
          <a:lstStyle>
            <a:lvl1pPr>
              <a:defRPr/>
            </a:lvl1pPr>
          </a:lstStyle>
          <a:p>
            <a:pPr>
              <a:defRPr/>
            </a:pPr>
            <a:fld id="{375788B0-DBB1-4BCA-8BE2-0C81C6B15F04}" type="datetimeFigureOut">
              <a:rPr lang="en-US"/>
              <a:pPr>
                <a:defRPr/>
              </a:pPr>
              <a:t>4/25/2023</a:t>
            </a:fld>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105172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4/25/2023</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36236155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4/25/2023</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386266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4/25/2023</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21054651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4/25/2023</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964789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4/25/2023</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1092744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4/25/2023</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9557183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4/25/2023</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072699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4/25/2023</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1693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4/25/2023</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22430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4/25/2023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04584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BF2ABE01-2BDF-42DF-80A8-DA087AEB8629}" type="datetimeFigureOut">
              <a:rPr lang="en-US"/>
              <a:pPr>
                <a:defRPr/>
              </a:pPr>
              <a:t>4/25/2023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7208636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4/25/2023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303492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4/25/2023</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4509162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4/25/2023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0308673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4/25/2023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870792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4/25/2023</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8450561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4/25/2023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4950906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4/25/2023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04997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D558AC8E-7850-4F4F-AC0B-30CC5D463643}" type="datetimeFigureOut">
              <a:rPr lang="en-US"/>
              <a:pPr>
                <a:defRPr/>
              </a:pPr>
              <a:t>4/25/2023</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D0719BB-B9A8-4CB5-AB4A-DD7349E84E07}" type="slidenum">
              <a:rPr/>
              <a:pPr>
                <a:defRPr/>
              </a:pPr>
              <a:t>‹N°›</a:t>
            </a:fld>
            <a:endParaRPr/>
          </a:p>
        </p:txBody>
      </p:sp>
    </p:spTree>
    <p:extLst>
      <p:ext uri="{BB962C8B-B14F-4D97-AF65-F5344CB8AC3E}">
        <p14:creationId xmlns:p14="http://schemas.microsoft.com/office/powerpoint/2010/main" val="332370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4AA9F217-9E30-4350-87FB-2F8C8965FE77}" type="datetimeFigureOut">
              <a:rPr lang="en-US"/>
              <a:pPr>
                <a:defRPr/>
              </a:pPr>
              <a:t>4/25/2023</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982F3DA-D83D-4DA0-A441-758B3945F595}" type="slidenum">
              <a:rPr lang="en-US"/>
              <a:pPr>
                <a:defRPr/>
              </a:pPr>
              <a:t>‹N°›</a:t>
            </a:fld>
            <a:endParaRPr lang="en-US"/>
          </a:p>
        </p:txBody>
      </p:sp>
    </p:spTree>
    <p:extLst>
      <p:ext uri="{BB962C8B-B14F-4D97-AF65-F5344CB8AC3E}">
        <p14:creationId xmlns:p14="http://schemas.microsoft.com/office/powerpoint/2010/main" val="3005426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4BB5856D-71D5-4890-A719-036448676BB2}" type="datetimeFigureOut">
              <a:rPr lang="en-US"/>
              <a:pPr>
                <a:defRPr/>
              </a:pPr>
              <a:t>4/25/2023</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0BD95215-E681-4844-B7D3-999464EF1C84}" type="slidenum">
              <a:rPr lang="en-US"/>
              <a:pPr>
                <a:defRPr/>
              </a:pPr>
              <a:t>‹N°›</a:t>
            </a:fld>
            <a:endParaRPr lang="en-US" dirty="0"/>
          </a:p>
        </p:txBody>
      </p:sp>
    </p:spTree>
    <p:extLst>
      <p:ext uri="{BB962C8B-B14F-4D97-AF65-F5344CB8AC3E}">
        <p14:creationId xmlns:p14="http://schemas.microsoft.com/office/powerpoint/2010/main" val="1752808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717A752E-8134-4271-BAD2-A3EDC053DDF1}" type="datetimeFigureOut">
              <a:rPr lang="en-US"/>
              <a:pPr>
                <a:defRPr/>
              </a:pPr>
              <a:t>4/25/2023</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04600869-F838-4E27-B11F-FFB166EBD7DC}" type="slidenum">
              <a:rPr lang="en-US"/>
              <a:pPr>
                <a:defRPr/>
              </a:pPr>
              <a:t>‹N°›</a:t>
            </a:fld>
            <a:endParaRPr lang="en-US"/>
          </a:p>
        </p:txBody>
      </p:sp>
    </p:spTree>
    <p:extLst>
      <p:ext uri="{BB962C8B-B14F-4D97-AF65-F5344CB8AC3E}">
        <p14:creationId xmlns:p14="http://schemas.microsoft.com/office/powerpoint/2010/main" val="2404814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61F4C5E2-271D-4972-95E5-7090BE311C65}" type="datetimeFigureOut">
              <a:rPr lang="en-US"/>
              <a:pPr>
                <a:defRPr/>
              </a:pPr>
              <a:t>4/25/2023</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1CC8AE9-80D1-4452-A655-0B09E51353C0}" type="slidenum">
              <a:rPr lang="en-US"/>
              <a:pPr>
                <a:defRPr/>
              </a:pPr>
              <a:t>‹N°›</a:t>
            </a:fld>
            <a:endParaRPr lang="en-US" dirty="0"/>
          </a:p>
        </p:txBody>
      </p:sp>
    </p:spTree>
    <p:extLst>
      <p:ext uri="{BB962C8B-B14F-4D97-AF65-F5344CB8AC3E}">
        <p14:creationId xmlns:p14="http://schemas.microsoft.com/office/powerpoint/2010/main" val="2097339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DC40102F-97A1-4CEA-9610-D5A317EC2083}" type="datetimeFigureOut">
              <a:rPr lang="en-US"/>
              <a:pPr>
                <a:defRPr/>
              </a:pPr>
              <a:t>4/25/2023</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A885D037-C301-4ECC-AE10-AC5368E6E4C4}" type="slidenum">
              <a:rPr lang="en-US"/>
              <a:pPr>
                <a:defRPr/>
              </a:pPr>
              <a:t>‹N°›</a:t>
            </a:fld>
            <a:endParaRPr lang="en-US" dirty="0"/>
          </a:p>
        </p:txBody>
      </p:sp>
    </p:spTree>
    <p:extLst>
      <p:ext uri="{BB962C8B-B14F-4D97-AF65-F5344CB8AC3E}">
        <p14:creationId xmlns:p14="http://schemas.microsoft.com/office/powerpoint/2010/main" val="255622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3A8439A3-7C86-4B38-A60A-15D23274E6A0}" type="datetimeFigureOut">
              <a:rPr lang="en-US"/>
              <a:pPr>
                <a:defRPr/>
              </a:pPr>
              <a:t>4/25/2023</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8353" r:id="rId1"/>
    <p:sldLayoutId id="2147488354" r:id="rId2"/>
    <p:sldLayoutId id="2147488355" r:id="rId3"/>
    <p:sldLayoutId id="2147488356" r:id="rId4"/>
    <p:sldLayoutId id="2147488357" r:id="rId5"/>
    <p:sldLayoutId id="2147488358" r:id="rId6"/>
    <p:sldLayoutId id="2147488359" r:id="rId7"/>
    <p:sldLayoutId id="2147488360" r:id="rId8"/>
    <p:sldLayoutId id="2147488361" r:id="rId9"/>
    <p:sldLayoutId id="2147488362" r:id="rId10"/>
    <p:sldLayoutId id="2147488363" r:id="rId11"/>
    <p:sldLayoutId id="2147488364" r:id="rId12"/>
    <p:sldLayoutId id="2147488365" r:id="rId13"/>
    <p:sldLayoutId id="2147488366" r:id="rId14"/>
    <p:sldLayoutId id="2147488367" r:id="rId15"/>
    <p:sldLayoutId id="2147488368" r:id="rId16"/>
    <p:sldLayoutId id="2147488369" r:id="rId17"/>
    <p:sldLayoutId id="214748837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4/25/2023</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4067939459"/>
      </p:ext>
    </p:extLst>
  </p:cSld>
  <p:clrMap bg1="lt1" tx1="dk1" bg2="lt2" tx2="dk2" accent1="accent1" accent2="accent2" accent3="accent3" accent4="accent4" accent5="accent5" accent6="accent6" hlink="hlink" folHlink="folHlink"/>
  <p:sldLayoutIdLst>
    <p:sldLayoutId id="2147488372" r:id="rId1"/>
    <p:sldLayoutId id="2147488373" r:id="rId2"/>
    <p:sldLayoutId id="2147488374" r:id="rId3"/>
    <p:sldLayoutId id="2147488375" r:id="rId4"/>
    <p:sldLayoutId id="2147488376" r:id="rId5"/>
    <p:sldLayoutId id="2147488377" r:id="rId6"/>
    <p:sldLayoutId id="2147488378" r:id="rId7"/>
    <p:sldLayoutId id="2147488379" r:id="rId8"/>
    <p:sldLayoutId id="2147488380" r:id="rId9"/>
    <p:sldLayoutId id="2147488381" r:id="rId10"/>
    <p:sldLayoutId id="2147488382" r:id="rId11"/>
    <p:sldLayoutId id="2147488383" r:id="rId12"/>
    <p:sldLayoutId id="2147488384" r:id="rId13"/>
    <p:sldLayoutId id="2147488385" r:id="rId14"/>
    <p:sldLayoutId id="2147488386" r:id="rId15"/>
    <p:sldLayoutId id="2147488387" r:id="rId16"/>
    <p:sldLayoutId id="2147488388" r:id="rId17"/>
    <p:sldLayoutId id="2147488389"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Kerius" descr="node-1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3850481" y="1242219"/>
            <a:ext cx="1547813"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20484" name="Titre"/>
          <p:cNvSpPr>
            <a:spLocks noGrp="1"/>
          </p:cNvSpPr>
          <p:nvPr>
            <p:ph type="ctrTitle"/>
          </p:nvPr>
        </p:nvSpPr>
        <p:spPr>
          <a:xfrm>
            <a:off x="1327150" y="4005263"/>
            <a:ext cx="6742113" cy="495300"/>
          </a:xfrm>
        </p:spPr>
        <p:txBody>
          <a:bodyPr anchor="ctr"/>
          <a:lstStyle/>
          <a:p>
            <a:pPr>
              <a:lnSpc>
                <a:spcPts val="3500"/>
              </a:lnSpc>
            </a:pPr>
            <a:r>
              <a:rPr lang="fr-CH" dirty="0">
                <a:solidFill>
                  <a:srgbClr val="302421"/>
                </a:solidFill>
                <a:latin typeface="Calibri" pitchFamily="34" charset="0"/>
                <a:cs typeface="Arial" pitchFamily="34" charset="0"/>
              </a:rPr>
              <a:t>Cartographie des couvertures</a:t>
            </a:r>
            <a:endParaRPr lang="fr-CH" sz="1200" dirty="0">
              <a:solidFill>
                <a:srgbClr val="302421"/>
              </a:solidFill>
              <a:latin typeface="Calibri" pitchFamily="34" charset="0"/>
              <a:cs typeface="Arial" pitchFamily="34" charset="0"/>
            </a:endParaRPr>
          </a:p>
        </p:txBody>
      </p:sp>
      <p:pic>
        <p:nvPicPr>
          <p:cNvPr id="20486" name="Logo Corpo" descr="LOGO ORPEA.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35288" y="2425700"/>
            <a:ext cx="34004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Date de valeur rapport 2"/>
          <p:cNvSpPr txBox="1">
            <a:spLocks/>
          </p:cNvSpPr>
          <p:nvPr/>
        </p:nvSpPr>
        <p:spPr bwMode="auto">
          <a:xfrm>
            <a:off x="6977063" y="6194425"/>
            <a:ext cx="18891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lnSpc>
                <a:spcPts val="3500"/>
              </a:lnSpc>
            </a:pPr>
            <a:r>
              <a:rPr lang="fr-CH" sz="1200" b="1">
                <a:solidFill>
                  <a:srgbClr val="302421"/>
                </a:solidFill>
                <a:latin typeface="Calibri" pitchFamily="34" charset="0"/>
                <a:cs typeface="Arial" pitchFamily="34" charset="0"/>
              </a:rPr>
              <a:t>31 Mars 2023</a:t>
            </a:r>
            <a:endParaRPr lang="fr-CH" sz="1200" b="1" dirty="0">
              <a:solidFill>
                <a:srgbClr val="302421"/>
              </a:solidFill>
              <a:latin typeface="Calibri" pitchFamily="34" charset="0"/>
              <a:cs typeface="Arial" pitchFamily="34" charset="0"/>
            </a:endParaRPr>
          </a:p>
        </p:txBody>
      </p:sp>
      <p:sp>
        <p:nvSpPr>
          <p:cNvPr id="20488" name="Date de valeur rapport 1"/>
          <p:cNvSpPr txBox="1">
            <a:spLocks/>
          </p:cNvSpPr>
          <p:nvPr/>
        </p:nvSpPr>
        <p:spPr bwMode="auto">
          <a:xfrm>
            <a:off x="1333500" y="4495800"/>
            <a:ext cx="67421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lnSpc>
                <a:spcPts val="3500"/>
              </a:lnSpc>
            </a:pPr>
            <a:r>
              <a:rPr lang="fr-CH" sz="2400" b="1">
                <a:solidFill>
                  <a:srgbClr val="302421"/>
                </a:solidFill>
                <a:latin typeface="Calibri" pitchFamily="34" charset="0"/>
                <a:cs typeface="Arial" pitchFamily="34" charset="0"/>
              </a:rPr>
              <a:t>31 Mars 2023</a:t>
            </a:r>
            <a:endParaRPr lang="fr-CH" sz="1200" b="1" dirty="0">
              <a:solidFill>
                <a:srgbClr val="302421"/>
              </a:solidFill>
              <a:latin typeface="Calibri" pitchFamily="34" charset="0"/>
              <a:cs typeface="Arial" pitchFamily="34" charset="0"/>
            </a:endParaRPr>
          </a:p>
        </p:txBody>
      </p:sp>
      <p:sp>
        <p:nvSpPr>
          <p:cNvPr id="10"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rtoParDate">
            <a:extLst>
              <a:ext uri="{FF2B5EF4-FFF2-40B4-BE49-F238E27FC236}">
                <a16:creationId xmlns:a16="http://schemas.microsoft.com/office/drawing/2014/main" id="{370D34C4-BC65-6E63-2E66-8D5A9E425D86}"/>
              </a:ext>
            </a:extLst>
          </p:cNvPr>
          <p:cNvPicPr>
            <a:picLocks noChangeAspect="1"/>
          </p:cNvPicPr>
          <p:nvPr/>
        </p:nvPicPr>
        <p:blipFill>
          <a:blip r:embed="rId2"/>
          <a:stretch>
            <a:fillRect/>
          </a:stretch>
        </p:blipFill>
        <p:spPr>
          <a:xfrm>
            <a:off x="355600" y="1143000"/>
            <a:ext cx="8128000" cy="513612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FVSDC">
            <a:extLst>
              <a:ext uri="{FF2B5EF4-FFF2-40B4-BE49-F238E27FC236}">
                <a16:creationId xmlns:a16="http://schemas.microsoft.com/office/drawing/2014/main" id="{CDC21FE4-7E97-DFEF-3207-CF02F19813F6}"/>
              </a:ext>
            </a:extLst>
          </p:cNvPr>
          <p:cNvPicPr>
            <a:picLocks noChangeAspect="1"/>
          </p:cNvPicPr>
          <p:nvPr/>
        </p:nvPicPr>
        <p:blipFill>
          <a:blip r:embed="rId2"/>
          <a:stretch>
            <a:fillRect/>
          </a:stretch>
        </p:blipFill>
        <p:spPr>
          <a:xfrm>
            <a:off x="355600" y="1143000"/>
            <a:ext cx="8128000" cy="469384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rtoBF">
            <a:extLst>
              <a:ext uri="{FF2B5EF4-FFF2-40B4-BE49-F238E27FC236}">
                <a16:creationId xmlns:a16="http://schemas.microsoft.com/office/drawing/2014/main" id="{E9727EC2-ECB7-69B2-8243-9E42EA10EC80}"/>
              </a:ext>
            </a:extLst>
          </p:cNvPr>
          <p:cNvPicPr>
            <a:picLocks noChangeAspect="1"/>
          </p:cNvPicPr>
          <p:nvPr/>
        </p:nvPicPr>
        <p:blipFill>
          <a:blip r:embed="rId2"/>
          <a:stretch>
            <a:fillRect/>
          </a:stretch>
        </p:blipFill>
        <p:spPr>
          <a:xfrm>
            <a:off x="355600" y="1143000"/>
            <a:ext cx="8128000" cy="525521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rtoBG">
            <a:extLst>
              <a:ext uri="{FF2B5EF4-FFF2-40B4-BE49-F238E27FC236}">
                <a16:creationId xmlns:a16="http://schemas.microsoft.com/office/drawing/2014/main" id="{A9DDDBC6-60F5-150D-7C76-BB65F72D9EAA}"/>
              </a:ext>
            </a:extLst>
          </p:cNvPr>
          <p:cNvPicPr>
            <a:picLocks noChangeAspect="1"/>
          </p:cNvPicPr>
          <p:nvPr/>
        </p:nvPicPr>
        <p:blipFill>
          <a:blip r:embed="rId2"/>
          <a:stretch>
            <a:fillRect/>
          </a:stretch>
        </p:blipFill>
        <p:spPr>
          <a:xfrm>
            <a:off x="355600" y="1143000"/>
            <a:ext cx="8128000" cy="5198991"/>
          </a:xfrm>
          <a:prstGeom prst="rect">
            <a:avLst/>
          </a:prstGeom>
        </p:spPr>
      </p:pic>
      <p:sp>
        <p:nvSpPr>
          <p:cNvPr id="6" name="ZoneTexte 4"/>
          <p:cNvSpPr txBox="1">
            <a:spLocks noChangeArrowheads="1"/>
          </p:cNvSpPr>
          <p:nvPr/>
        </p:nvSpPr>
        <p:spPr bwMode="auto">
          <a:xfrm>
            <a:off x="6689725" y="1731963"/>
            <a:ext cx="2073275" cy="739775"/>
          </a:xfrm>
          <a:prstGeom prst="rect">
            <a:avLst/>
          </a:prstGeom>
          <a:solidFill>
            <a:schemeClr val="bg1">
              <a:lumMod val="95000"/>
            </a:schemeClr>
          </a:solidFill>
          <a:ln w="9525">
            <a:solidFill>
              <a:schemeClr val="bg1">
                <a:lumMod val="50000"/>
              </a:schemeClr>
            </a:solidFill>
            <a:miter lim="800000"/>
            <a:headEnd/>
            <a:tailEnd/>
          </a:ln>
        </p:spPr>
        <p:txBody>
          <a:bodyPr>
            <a:spAutoFit/>
          </a:bodyPr>
          <a:lstStyle/>
          <a:p>
            <a:pPr algn="ctr">
              <a:defRPr/>
            </a:pPr>
            <a:r>
              <a:rPr lang="fr-FR" sz="1400" dirty="0">
                <a:solidFill>
                  <a:srgbClr val="000000"/>
                </a:solidFill>
                <a:latin typeface="Calibri" pitchFamily="34" charset="0"/>
                <a:cs typeface="Calibri" pitchFamily="34" charset="0"/>
              </a:rPr>
              <a:t>Evolution de la maturité moyenne du portefeuille dans le temps.</a:t>
            </a:r>
          </a:p>
        </p:txBody>
      </p:sp>
      <p:pic>
        <p:nvPicPr>
          <p:cNvPr id="3" name="DurationEUR">
            <a:extLst>
              <a:ext uri="{FF2B5EF4-FFF2-40B4-BE49-F238E27FC236}">
                <a16:creationId xmlns:a16="http://schemas.microsoft.com/office/drawing/2014/main" id="{D59C030E-2C6D-9602-E85B-BA642058E5D9}"/>
              </a:ext>
            </a:extLst>
          </p:cNvPr>
          <p:cNvPicPr>
            <a:picLocks noChangeAspect="1"/>
          </p:cNvPicPr>
          <p:nvPr/>
        </p:nvPicPr>
        <p:blipFill>
          <a:blip r:embed="rId3"/>
          <a:stretch>
            <a:fillRect/>
          </a:stretch>
        </p:blipFill>
        <p:spPr>
          <a:xfrm>
            <a:off x="6471920" y="2571751"/>
            <a:ext cx="2540000" cy="179674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557337" y="3198167"/>
            <a:ext cx="6029325" cy="646331"/>
          </a:xfrm>
          <a:prstGeom prst="rect">
            <a:avLst/>
          </a:prstGeom>
          <a:noFill/>
        </p:spPr>
        <p:txBody>
          <a:bodyPr wrap="square" rtlCol="0">
            <a:spAutoFit/>
          </a:bodyPr>
          <a:lstStyle/>
          <a:p>
            <a:pPr algn="ctr"/>
            <a:r>
              <a:rPr lang="fr-FR" sz="3600" b="1" dirty="0">
                <a:latin typeface="Calibri" panose="020F0502020204030204" pitchFamily="34" charset="0"/>
              </a:rPr>
              <a:t>Annexes</a:t>
            </a:r>
          </a:p>
        </p:txBody>
      </p:sp>
    </p:spTree>
    <p:extLst>
      <p:ext uri="{BB962C8B-B14F-4D97-AF65-F5344CB8AC3E}">
        <p14:creationId xmlns:p14="http://schemas.microsoft.com/office/powerpoint/2010/main" val="1717577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647950" y="419100"/>
            <a:ext cx="4524375" cy="461665"/>
          </a:xfrm>
          <a:prstGeom prst="rect">
            <a:avLst/>
          </a:prstGeom>
          <a:noFill/>
        </p:spPr>
        <p:txBody>
          <a:bodyPr wrap="square" rtlCol="0">
            <a:spAutoFit/>
          </a:bodyPr>
          <a:lstStyle/>
          <a:p>
            <a:pPr algn="ctr"/>
            <a:r>
              <a:rPr lang="fr-FR" sz="2400" b="1" dirty="0">
                <a:latin typeface="Calibri" panose="020F0502020204030204" pitchFamily="34" charset="0"/>
              </a:rPr>
              <a:t>Données de marché</a:t>
            </a:r>
          </a:p>
        </p:txBody>
      </p:sp>
      <p:sp>
        <p:nvSpPr>
          <p:cNvPr id="7" name="ZoneTexte 6">
            <a:extLst>
              <a:ext uri="{FF2B5EF4-FFF2-40B4-BE49-F238E27FC236}">
                <a16:creationId xmlns:a16="http://schemas.microsoft.com/office/drawing/2014/main" id="{418C2D67-FD9D-4638-AC93-F32B9E509C17}"/>
              </a:ext>
            </a:extLst>
          </p:cNvPr>
          <p:cNvSpPr txBox="1"/>
          <p:nvPr/>
        </p:nvSpPr>
        <p:spPr>
          <a:xfrm>
            <a:off x="5939670" y="6321776"/>
            <a:ext cx="2714458" cy="307777"/>
          </a:xfrm>
          <a:prstGeom prst="rect">
            <a:avLst/>
          </a:prstGeom>
          <a:solidFill>
            <a:schemeClr val="bg1">
              <a:lumMod val="95000"/>
            </a:schemeClr>
          </a:solidFill>
          <a:ln>
            <a:solidFill>
              <a:schemeClr val="bg1">
                <a:lumMod val="50000"/>
              </a:schemeClr>
            </a:solidFill>
          </a:ln>
        </p:spPr>
        <p:txBody>
          <a:bodyPr wrap="square" rtlCol="0">
            <a:spAutoFit/>
          </a:bodyPr>
          <a:lstStyle/>
          <a:p>
            <a:r>
              <a:rPr lang="fr-FR" sz="1400" dirty="0">
                <a:latin typeface="Calibri" panose="020F0502020204030204" pitchFamily="34" charset="0"/>
              </a:rPr>
              <a:t>Données au </a:t>
            </a:r>
            <a:r>
              <a:rPr lang="fr-FR" sz="1400">
                <a:latin typeface="Calibri" panose="020F0502020204030204" pitchFamily="34" charset="0"/>
              </a:rPr>
              <a:t>31 mars 2023</a:t>
            </a:r>
            <a:endParaRPr lang="fr-FR" sz="1400" dirty="0">
              <a:latin typeface="Calibri" panose="020F0502020204030204" pitchFamily="34" charset="0"/>
            </a:endParaRPr>
          </a:p>
        </p:txBody>
      </p:sp>
      <p:pic>
        <p:nvPicPr>
          <p:cNvPr id="2" name="Image 1">
            <a:extLst>
              <a:ext uri="{FF2B5EF4-FFF2-40B4-BE49-F238E27FC236}">
                <a16:creationId xmlns:a16="http://schemas.microsoft.com/office/drawing/2014/main" id="{A020895C-228E-AD83-9024-D6F6DC3021B9}"/>
              </a:ext>
            </a:extLst>
          </p:cNvPr>
          <p:cNvPicPr>
            <a:picLocks noChangeAspect="1"/>
          </p:cNvPicPr>
          <p:nvPr/>
        </p:nvPicPr>
        <p:blipFill>
          <a:blip r:embed="rId2"/>
          <a:stretch>
            <a:fillRect/>
          </a:stretch>
        </p:blipFill>
        <p:spPr>
          <a:xfrm>
            <a:off x="358890" y="1121776"/>
            <a:ext cx="8295238" cy="5200000"/>
          </a:xfrm>
          <a:prstGeom prst="rect">
            <a:avLst/>
          </a:prstGeom>
        </p:spPr>
      </p:pic>
    </p:spTree>
    <p:extLst>
      <p:ext uri="{BB962C8B-B14F-4D97-AF65-F5344CB8AC3E}">
        <p14:creationId xmlns:p14="http://schemas.microsoft.com/office/powerpoint/2010/main" val="2995247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VNA">
            <a:extLst>
              <a:ext uri="{FF2B5EF4-FFF2-40B4-BE49-F238E27FC236}">
                <a16:creationId xmlns:a16="http://schemas.microsoft.com/office/drawing/2014/main" id="{1BB20E3E-0E0D-5755-0D56-FEEC5F794D95}"/>
              </a:ext>
            </a:extLst>
          </p:cNvPr>
          <p:cNvPicPr>
            <a:picLocks noChangeAspect="1"/>
          </p:cNvPicPr>
          <p:nvPr/>
        </p:nvPicPr>
        <p:blipFill>
          <a:blip r:embed="rId2"/>
          <a:stretch>
            <a:fillRect/>
          </a:stretch>
        </p:blipFill>
        <p:spPr>
          <a:xfrm>
            <a:off x="355600" y="1143000"/>
            <a:ext cx="8255000" cy="4620241"/>
          </a:xfrm>
          <a:prstGeom prst="rect">
            <a:avLst/>
          </a:prstGeom>
        </p:spPr>
      </p:pic>
      <p:sp>
        <p:nvSpPr>
          <p:cNvPr id="3" name="Titre DTVNA"/>
          <p:cNvSpPr txBox="1"/>
          <p:nvPr/>
        </p:nvSpPr>
        <p:spPr>
          <a:xfrm>
            <a:off x="2324100" y="527566"/>
            <a:ext cx="4895850" cy="369332"/>
          </a:xfrm>
          <a:prstGeom prst="rect">
            <a:avLst/>
          </a:prstGeom>
          <a:noFill/>
        </p:spPr>
        <p:txBody>
          <a:bodyPr wrap="square" rtlCol="0">
            <a:spAutoFit/>
          </a:bodyPr>
          <a:lstStyle/>
          <a:p>
            <a:pPr algn="ctr"/>
            <a:r>
              <a:rPr lang="fr-FR" dirty="0"/>
              <a:t>Détail de la dette TV N/A</a:t>
            </a:r>
            <a:endParaRPr lang="en-US" dirty="0"/>
          </a:p>
        </p:txBody>
      </p:sp>
    </p:spTree>
    <p:extLst>
      <p:ext uri="{BB962C8B-B14F-4D97-AF65-F5344CB8AC3E}">
        <p14:creationId xmlns:p14="http://schemas.microsoft.com/office/powerpoint/2010/main" val="3893089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SYNTH">
            <a:extLst>
              <a:ext uri="{FF2B5EF4-FFF2-40B4-BE49-F238E27FC236}">
                <a16:creationId xmlns:a16="http://schemas.microsoft.com/office/drawing/2014/main" id="{B7026948-47E0-F4B1-8193-43BA2C0FFCA9}"/>
              </a:ext>
            </a:extLst>
          </p:cNvPr>
          <p:cNvPicPr>
            <a:picLocks noChangeAspect="1"/>
          </p:cNvPicPr>
          <p:nvPr/>
        </p:nvPicPr>
        <p:blipFill>
          <a:blip r:embed="rId2"/>
          <a:stretch>
            <a:fillRect/>
          </a:stretch>
        </p:blipFill>
        <p:spPr>
          <a:xfrm>
            <a:off x="355600" y="1143001"/>
            <a:ext cx="8255000" cy="2927403"/>
          </a:xfrm>
          <a:prstGeom prst="rect">
            <a:avLst/>
          </a:prstGeom>
        </p:spPr>
      </p:pic>
      <p:sp>
        <p:nvSpPr>
          <p:cNvPr id="3" name="Titre DTSYNTH"/>
          <p:cNvSpPr txBox="1"/>
          <p:nvPr/>
        </p:nvSpPr>
        <p:spPr>
          <a:xfrm>
            <a:off x="2324100" y="527566"/>
            <a:ext cx="4895850" cy="369332"/>
          </a:xfrm>
          <a:prstGeom prst="rect">
            <a:avLst/>
          </a:prstGeom>
          <a:noFill/>
        </p:spPr>
        <p:txBody>
          <a:bodyPr wrap="square" rtlCol="0">
            <a:spAutoFit/>
          </a:bodyPr>
          <a:lstStyle/>
          <a:p>
            <a:pPr algn="ctr"/>
            <a:r>
              <a:rPr lang="fr-FR" dirty="0"/>
              <a:t>Détail de la dette Synthétique</a:t>
            </a:r>
            <a:endParaRPr lang="en-US" dirty="0"/>
          </a:p>
        </p:txBody>
      </p:sp>
    </p:spTree>
    <p:extLst>
      <p:ext uri="{BB962C8B-B14F-4D97-AF65-F5344CB8AC3E}">
        <p14:creationId xmlns:p14="http://schemas.microsoft.com/office/powerpoint/2010/main" val="1817611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etteG0Index">
            <a:extLst>
              <a:ext uri="{FF2B5EF4-FFF2-40B4-BE49-F238E27FC236}">
                <a16:creationId xmlns:a16="http://schemas.microsoft.com/office/drawing/2014/main" id="{D0092398-A840-303E-5823-392445E2CD70}"/>
              </a:ext>
            </a:extLst>
          </p:cNvPr>
          <p:cNvPicPr>
            <a:picLocks noChangeAspect="1"/>
          </p:cNvPicPr>
          <p:nvPr/>
        </p:nvPicPr>
        <p:blipFill>
          <a:blip r:embed="rId2"/>
          <a:stretch>
            <a:fillRect/>
          </a:stretch>
        </p:blipFill>
        <p:spPr>
          <a:xfrm>
            <a:off x="355600" y="1143000"/>
            <a:ext cx="8128000" cy="4674026"/>
          </a:xfrm>
          <a:prstGeom prst="rect">
            <a:avLst/>
          </a:prstGeom>
        </p:spPr>
      </p:pic>
      <p:sp>
        <p:nvSpPr>
          <p:cNvPr id="3" name="ZoneTexte 2"/>
          <p:cNvSpPr txBox="1"/>
          <p:nvPr/>
        </p:nvSpPr>
        <p:spPr>
          <a:xfrm>
            <a:off x="1991293" y="421821"/>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G0 par index</a:t>
            </a:r>
          </a:p>
        </p:txBody>
      </p:sp>
    </p:spTree>
    <p:extLst>
      <p:ext uri="{BB962C8B-B14F-4D97-AF65-F5344CB8AC3E}">
        <p14:creationId xmlns:p14="http://schemas.microsoft.com/office/powerpoint/2010/main" val="3044237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G0FloorIndex">
            <a:extLst>
              <a:ext uri="{FF2B5EF4-FFF2-40B4-BE49-F238E27FC236}">
                <a16:creationId xmlns:a16="http://schemas.microsoft.com/office/drawing/2014/main" id="{D3DEAABA-6857-0D71-3D13-F6523821415F}"/>
              </a:ext>
            </a:extLst>
          </p:cNvPr>
          <p:cNvPicPr>
            <a:picLocks noChangeAspect="1"/>
          </p:cNvPicPr>
          <p:nvPr/>
        </p:nvPicPr>
        <p:blipFill>
          <a:blip r:embed="rId2"/>
          <a:stretch>
            <a:fillRect/>
          </a:stretch>
        </p:blipFill>
        <p:spPr>
          <a:xfrm>
            <a:off x="355600" y="1143001"/>
            <a:ext cx="8128000" cy="5564325"/>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avec </a:t>
            </a:r>
            <a:r>
              <a:rPr lang="fr-FR" sz="2400" b="1" dirty="0" err="1">
                <a:latin typeface="Calibri" panose="020F0502020204030204" pitchFamily="34" charset="0"/>
              </a:rPr>
              <a:t>Floor</a:t>
            </a:r>
            <a:endParaRPr lang="fr-FR" sz="2400" b="1" dirty="0">
              <a:latin typeface="Calibri" panose="020F0502020204030204" pitchFamily="34" charset="0"/>
            </a:endParaRPr>
          </a:p>
        </p:txBody>
      </p:sp>
    </p:spTree>
    <p:extLst>
      <p:ext uri="{BB962C8B-B14F-4D97-AF65-F5344CB8AC3E}">
        <p14:creationId xmlns:p14="http://schemas.microsoft.com/office/powerpoint/2010/main" val="2882065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AffDevCum">
            <a:extLst>
              <a:ext uri="{FF2B5EF4-FFF2-40B4-BE49-F238E27FC236}">
                <a16:creationId xmlns:a16="http://schemas.microsoft.com/office/drawing/2014/main" id="{0068313A-8B7B-EDBC-B20B-AC5CAAE00ACD}"/>
              </a:ext>
            </a:extLst>
          </p:cNvPr>
          <p:cNvPicPr>
            <a:picLocks noChangeAspect="1"/>
          </p:cNvPicPr>
          <p:nvPr/>
        </p:nvPicPr>
        <p:blipFill>
          <a:blip r:embed="rId2"/>
          <a:stretch>
            <a:fillRect/>
          </a:stretch>
        </p:blipFill>
        <p:spPr>
          <a:xfrm>
            <a:off x="355600" y="1143000"/>
            <a:ext cx="8128000" cy="5428164"/>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a:t>
            </a:r>
          </a:p>
        </p:txBody>
      </p:sp>
    </p:spTree>
    <p:extLst>
      <p:ext uri="{BB962C8B-B14F-4D97-AF65-F5344CB8AC3E}">
        <p14:creationId xmlns:p14="http://schemas.microsoft.com/office/powerpoint/2010/main" val="1380327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TVNAnoFloor">
            <a:extLst>
              <a:ext uri="{FF2B5EF4-FFF2-40B4-BE49-F238E27FC236}">
                <a16:creationId xmlns:a16="http://schemas.microsoft.com/office/drawing/2014/main" id="{0AE23408-A3A8-0F76-13A3-6FEA30A9B7DD}"/>
              </a:ext>
            </a:extLst>
          </p:cNvPr>
          <p:cNvPicPr>
            <a:picLocks noChangeAspect="1"/>
          </p:cNvPicPr>
          <p:nvPr/>
        </p:nvPicPr>
        <p:blipFill>
          <a:blip r:embed="rId2"/>
          <a:stretch>
            <a:fillRect/>
          </a:stretch>
        </p:blipFill>
        <p:spPr>
          <a:xfrm>
            <a:off x="355600" y="1143000"/>
            <a:ext cx="8128000" cy="4671598"/>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TV N/A</a:t>
            </a:r>
          </a:p>
        </p:txBody>
      </p:sp>
    </p:spTree>
    <p:extLst>
      <p:ext uri="{BB962C8B-B14F-4D97-AF65-F5344CB8AC3E}">
        <p14:creationId xmlns:p14="http://schemas.microsoft.com/office/powerpoint/2010/main" val="1699826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TVSYNTH1">
            <a:extLst>
              <a:ext uri="{FF2B5EF4-FFF2-40B4-BE49-F238E27FC236}">
                <a16:creationId xmlns:a16="http://schemas.microsoft.com/office/drawing/2014/main" id="{4DC3BD32-90EC-3F06-98E8-6D104D19296C}"/>
              </a:ext>
            </a:extLst>
          </p:cNvPr>
          <p:cNvPicPr>
            <a:picLocks noChangeAspect="1"/>
          </p:cNvPicPr>
          <p:nvPr/>
        </p:nvPicPr>
        <p:blipFill>
          <a:blip r:embed="rId2"/>
          <a:stretch>
            <a:fillRect/>
          </a:stretch>
        </p:blipFill>
        <p:spPr>
          <a:xfrm>
            <a:off x="355600" y="1143000"/>
            <a:ext cx="8128000" cy="5581322"/>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Synthétique</a:t>
            </a:r>
          </a:p>
        </p:txBody>
      </p:sp>
    </p:spTree>
    <p:extLst>
      <p:ext uri="{BB962C8B-B14F-4D97-AF65-F5344CB8AC3E}">
        <p14:creationId xmlns:p14="http://schemas.microsoft.com/office/powerpoint/2010/main" val="2262000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TVSYNTH2">
            <a:extLst>
              <a:ext uri="{FF2B5EF4-FFF2-40B4-BE49-F238E27FC236}">
                <a16:creationId xmlns:a16="http://schemas.microsoft.com/office/drawing/2014/main" id="{7636C738-3E63-978C-F6FB-9A2E92A0C350}"/>
              </a:ext>
            </a:extLst>
          </p:cNvPr>
          <p:cNvPicPr>
            <a:picLocks noChangeAspect="1"/>
          </p:cNvPicPr>
          <p:nvPr/>
        </p:nvPicPr>
        <p:blipFill>
          <a:blip r:embed="rId2"/>
          <a:stretch>
            <a:fillRect/>
          </a:stretch>
        </p:blipFill>
        <p:spPr>
          <a:xfrm>
            <a:off x="355600" y="1143000"/>
            <a:ext cx="8128000" cy="5577388"/>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Synthétique</a:t>
            </a:r>
          </a:p>
        </p:txBody>
      </p:sp>
    </p:spTree>
    <p:extLst>
      <p:ext uri="{BB962C8B-B14F-4D97-AF65-F5344CB8AC3E}">
        <p14:creationId xmlns:p14="http://schemas.microsoft.com/office/powerpoint/2010/main" val="3631695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FEUR">
            <a:extLst>
              <a:ext uri="{FF2B5EF4-FFF2-40B4-BE49-F238E27FC236}">
                <a16:creationId xmlns:a16="http://schemas.microsoft.com/office/drawing/2014/main" id="{357086D8-7490-4F79-B26F-49273F0AD102}"/>
              </a:ext>
            </a:extLst>
          </p:cNvPr>
          <p:cNvPicPr>
            <a:picLocks noChangeAspect="1"/>
          </p:cNvPicPr>
          <p:nvPr/>
        </p:nvPicPr>
        <p:blipFill>
          <a:blip r:embed="rId2"/>
          <a:stretch>
            <a:fillRect/>
          </a:stretch>
        </p:blipFill>
        <p:spPr>
          <a:xfrm>
            <a:off x="355600" y="1337310"/>
            <a:ext cx="7302500" cy="4455615"/>
          </a:xfrm>
          <a:prstGeom prst="rect">
            <a:avLst/>
          </a:prstGeom>
        </p:spPr>
      </p:pic>
      <p:sp>
        <p:nvSpPr>
          <p:cNvPr id="3" name="Detail Dette Taux Fixe Tab 1"/>
          <p:cNvSpPr txBox="1"/>
          <p:nvPr/>
        </p:nvSpPr>
        <p:spPr>
          <a:xfrm>
            <a:off x="2324100" y="527566"/>
            <a:ext cx="4895850" cy="369332"/>
          </a:xfrm>
          <a:prstGeom prst="rect">
            <a:avLst/>
          </a:prstGeom>
          <a:noFill/>
        </p:spPr>
        <p:txBody>
          <a:bodyPr wrap="square" rtlCol="0">
            <a:spAutoFit/>
          </a:bodyPr>
          <a:lstStyle/>
          <a:p>
            <a:pPr algn="ctr"/>
            <a:r>
              <a:rPr lang="fr-FR"/>
              <a:t>Detail Dette Taux Fixe (1/5)</a:t>
            </a:r>
            <a:endParaRPr lang="en-US" dirty="0"/>
          </a:p>
        </p:txBody>
      </p:sp>
    </p:spTree>
    <p:extLst>
      <p:ext uri="{BB962C8B-B14F-4D97-AF65-F5344CB8AC3E}">
        <p14:creationId xmlns:p14="http://schemas.microsoft.com/office/powerpoint/2010/main" val="356394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TFEUR">
            <a:extLst>
              <a:ext uri="{FF2B5EF4-FFF2-40B4-BE49-F238E27FC236}">
                <a16:creationId xmlns:a16="http://schemas.microsoft.com/office/drawing/2014/main" id="{59960EAA-8E02-2E25-A5F5-A79204B5FFE3}"/>
              </a:ext>
            </a:extLst>
          </p:cNvPr>
          <p:cNvPicPr>
            <a:picLocks noChangeAspect="1"/>
          </p:cNvPicPr>
          <p:nvPr/>
        </p:nvPicPr>
        <p:blipFill>
          <a:blip r:embed="rId2"/>
          <a:stretch>
            <a:fillRect/>
          </a:stretch>
        </p:blipFill>
        <p:spPr>
          <a:xfrm>
            <a:off x="355600" y="1337310"/>
            <a:ext cx="7302500" cy="4368421"/>
          </a:xfrm>
          <a:prstGeom prst="rect">
            <a:avLst/>
          </a:prstGeom>
        </p:spPr>
      </p:pic>
      <p:sp>
        <p:nvSpPr>
          <p:cNvPr id="3" name="Detail Dette Taux Fixe Tab 2"/>
          <p:cNvSpPr txBox="1"/>
          <p:nvPr/>
        </p:nvSpPr>
        <p:spPr>
          <a:xfrm>
            <a:off x="2324100" y="527566"/>
            <a:ext cx="4895850" cy="369332"/>
          </a:xfrm>
          <a:prstGeom prst="rect">
            <a:avLst/>
          </a:prstGeom>
          <a:noFill/>
        </p:spPr>
        <p:txBody>
          <a:bodyPr wrap="square" rtlCol="0">
            <a:spAutoFit/>
          </a:bodyPr>
          <a:lstStyle/>
          <a:p>
            <a:pPr algn="ctr"/>
            <a:r>
              <a:rPr lang="fr-FR"/>
              <a:t>Detail Dette Taux Fixe (2/5)</a:t>
            </a:r>
            <a:endParaRPr lang="en-US" dirty="0"/>
          </a:p>
        </p:txBody>
      </p:sp>
      <p:pic>
        <p:nvPicPr>
          <p:cNvPr id="2" name="Image 1">
            <a:extLst>
              <a:ext uri="{FF2B5EF4-FFF2-40B4-BE49-F238E27FC236}">
                <a16:creationId xmlns:a16="http://schemas.microsoft.com/office/drawing/2014/main" id="{45D1CA40-13AB-23F4-9998-1A36232F7A63}"/>
              </a:ext>
            </a:extLst>
          </p:cNvPr>
          <p:cNvPicPr>
            <a:picLocks noChangeAspect="1"/>
          </p:cNvPicPr>
          <p:nvPr/>
        </p:nvPicPr>
        <p:blipFill>
          <a:blip r:embed="rId3"/>
          <a:stretch>
            <a:fillRect/>
          </a:stretch>
        </p:blipFill>
        <p:spPr>
          <a:xfrm>
            <a:off x="355600" y="1143001"/>
            <a:ext cx="7302500" cy="183107"/>
          </a:xfrm>
          <a:prstGeom prst="rect">
            <a:avLst/>
          </a:prstGeom>
        </p:spPr>
      </p:pic>
    </p:spTree>
    <p:extLst>
      <p:ext uri="{BB962C8B-B14F-4D97-AF65-F5344CB8AC3E}">
        <p14:creationId xmlns:p14="http://schemas.microsoft.com/office/powerpoint/2010/main" val="3824880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TFEUR">
            <a:extLst>
              <a:ext uri="{FF2B5EF4-FFF2-40B4-BE49-F238E27FC236}">
                <a16:creationId xmlns:a16="http://schemas.microsoft.com/office/drawing/2014/main" id="{D827E79D-A055-AD94-C146-740E1498C767}"/>
              </a:ext>
            </a:extLst>
          </p:cNvPr>
          <p:cNvPicPr>
            <a:picLocks noChangeAspect="1"/>
          </p:cNvPicPr>
          <p:nvPr/>
        </p:nvPicPr>
        <p:blipFill>
          <a:blip r:embed="rId2"/>
          <a:stretch>
            <a:fillRect/>
          </a:stretch>
        </p:blipFill>
        <p:spPr>
          <a:xfrm>
            <a:off x="355600" y="1143000"/>
            <a:ext cx="7302500" cy="4368421"/>
          </a:xfrm>
          <a:prstGeom prst="rect">
            <a:avLst/>
          </a:prstGeom>
        </p:spPr>
      </p:pic>
      <p:sp>
        <p:nvSpPr>
          <p:cNvPr id="3" name="Detail Dette Taux Fixe Tab 3"/>
          <p:cNvSpPr txBox="1"/>
          <p:nvPr/>
        </p:nvSpPr>
        <p:spPr>
          <a:xfrm>
            <a:off x="2324100" y="527566"/>
            <a:ext cx="4895850" cy="369332"/>
          </a:xfrm>
          <a:prstGeom prst="rect">
            <a:avLst/>
          </a:prstGeom>
          <a:noFill/>
        </p:spPr>
        <p:txBody>
          <a:bodyPr wrap="square" rtlCol="0">
            <a:spAutoFit/>
          </a:bodyPr>
          <a:lstStyle/>
          <a:p>
            <a:pPr algn="ctr"/>
            <a:r>
              <a:rPr lang="fr-FR"/>
              <a:t>Detail Dette Taux Fixe (3/5)</a:t>
            </a:r>
            <a:endParaRPr lang="en-US" dirty="0"/>
          </a:p>
        </p:txBody>
      </p:sp>
      <p:pic>
        <p:nvPicPr>
          <p:cNvPr id="2" name="Image 1">
            <a:extLst>
              <a:ext uri="{FF2B5EF4-FFF2-40B4-BE49-F238E27FC236}">
                <a16:creationId xmlns:a16="http://schemas.microsoft.com/office/drawing/2014/main" id="{684DE109-597A-389B-D2AC-CE6D602E037E}"/>
              </a:ext>
            </a:extLst>
          </p:cNvPr>
          <p:cNvPicPr>
            <a:picLocks noChangeAspect="1"/>
          </p:cNvPicPr>
          <p:nvPr/>
        </p:nvPicPr>
        <p:blipFill>
          <a:blip r:embed="rId3"/>
          <a:stretch>
            <a:fillRect/>
          </a:stretch>
        </p:blipFill>
        <p:spPr>
          <a:xfrm>
            <a:off x="355600" y="1143001"/>
            <a:ext cx="7302500" cy="183107"/>
          </a:xfrm>
          <a:prstGeom prst="rect">
            <a:avLst/>
          </a:prstGeom>
        </p:spPr>
      </p:pic>
    </p:spTree>
    <p:extLst>
      <p:ext uri="{BB962C8B-B14F-4D97-AF65-F5344CB8AC3E}">
        <p14:creationId xmlns:p14="http://schemas.microsoft.com/office/powerpoint/2010/main" val="2877409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TFEUR">
            <a:extLst>
              <a:ext uri="{FF2B5EF4-FFF2-40B4-BE49-F238E27FC236}">
                <a16:creationId xmlns:a16="http://schemas.microsoft.com/office/drawing/2014/main" id="{2CCCC00B-A3E0-0DB9-D731-0FA6A902CC35}"/>
              </a:ext>
            </a:extLst>
          </p:cNvPr>
          <p:cNvPicPr>
            <a:picLocks noChangeAspect="1"/>
          </p:cNvPicPr>
          <p:nvPr/>
        </p:nvPicPr>
        <p:blipFill>
          <a:blip r:embed="rId2"/>
          <a:stretch>
            <a:fillRect/>
          </a:stretch>
        </p:blipFill>
        <p:spPr>
          <a:xfrm>
            <a:off x="355600" y="1143000"/>
            <a:ext cx="7302500" cy="4368421"/>
          </a:xfrm>
          <a:prstGeom prst="rect">
            <a:avLst/>
          </a:prstGeom>
        </p:spPr>
      </p:pic>
      <p:sp>
        <p:nvSpPr>
          <p:cNvPr id="3" name="Detail Dette Taux Fixe Tab 4"/>
          <p:cNvSpPr txBox="1"/>
          <p:nvPr/>
        </p:nvSpPr>
        <p:spPr>
          <a:xfrm>
            <a:off x="2324100" y="527566"/>
            <a:ext cx="4895850" cy="369332"/>
          </a:xfrm>
          <a:prstGeom prst="rect">
            <a:avLst/>
          </a:prstGeom>
          <a:noFill/>
        </p:spPr>
        <p:txBody>
          <a:bodyPr wrap="square" rtlCol="0">
            <a:spAutoFit/>
          </a:bodyPr>
          <a:lstStyle/>
          <a:p>
            <a:pPr algn="ctr"/>
            <a:r>
              <a:rPr lang="fr-FR"/>
              <a:t>Detail Dette Taux Fixe (4/5)</a:t>
            </a:r>
            <a:endParaRPr lang="en-US" dirty="0"/>
          </a:p>
        </p:txBody>
      </p:sp>
      <p:pic>
        <p:nvPicPr>
          <p:cNvPr id="2" name="Image 1">
            <a:extLst>
              <a:ext uri="{FF2B5EF4-FFF2-40B4-BE49-F238E27FC236}">
                <a16:creationId xmlns:a16="http://schemas.microsoft.com/office/drawing/2014/main" id="{6F3E2E9B-B672-5E5F-E082-9A841A60E0D7}"/>
              </a:ext>
            </a:extLst>
          </p:cNvPr>
          <p:cNvPicPr>
            <a:picLocks noChangeAspect="1"/>
          </p:cNvPicPr>
          <p:nvPr/>
        </p:nvPicPr>
        <p:blipFill>
          <a:blip r:embed="rId3"/>
          <a:stretch>
            <a:fillRect/>
          </a:stretch>
        </p:blipFill>
        <p:spPr>
          <a:xfrm>
            <a:off x="355600" y="1143001"/>
            <a:ext cx="7302500" cy="183107"/>
          </a:xfrm>
          <a:prstGeom prst="rect">
            <a:avLst/>
          </a:prstGeom>
        </p:spPr>
      </p:pic>
    </p:spTree>
    <p:extLst>
      <p:ext uri="{BB962C8B-B14F-4D97-AF65-F5344CB8AC3E}">
        <p14:creationId xmlns:p14="http://schemas.microsoft.com/office/powerpoint/2010/main" val="1642826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TFEUR">
            <a:extLst>
              <a:ext uri="{FF2B5EF4-FFF2-40B4-BE49-F238E27FC236}">
                <a16:creationId xmlns:a16="http://schemas.microsoft.com/office/drawing/2014/main" id="{A1DC7557-DE47-B922-7A04-5936464E57D2}"/>
              </a:ext>
            </a:extLst>
          </p:cNvPr>
          <p:cNvPicPr>
            <a:picLocks noChangeAspect="1"/>
          </p:cNvPicPr>
          <p:nvPr/>
        </p:nvPicPr>
        <p:blipFill>
          <a:blip r:embed="rId2"/>
          <a:stretch>
            <a:fillRect/>
          </a:stretch>
        </p:blipFill>
        <p:spPr>
          <a:xfrm>
            <a:off x="355600" y="1143001"/>
            <a:ext cx="7302500" cy="3409287"/>
          </a:xfrm>
          <a:prstGeom prst="rect">
            <a:avLst/>
          </a:prstGeom>
        </p:spPr>
      </p:pic>
      <p:sp>
        <p:nvSpPr>
          <p:cNvPr id="3" name="Detail Dette Taux Fixe Tab 5"/>
          <p:cNvSpPr txBox="1"/>
          <p:nvPr/>
        </p:nvSpPr>
        <p:spPr>
          <a:xfrm>
            <a:off x="2324100" y="527566"/>
            <a:ext cx="4895850" cy="369332"/>
          </a:xfrm>
          <a:prstGeom prst="rect">
            <a:avLst/>
          </a:prstGeom>
          <a:noFill/>
        </p:spPr>
        <p:txBody>
          <a:bodyPr wrap="square" rtlCol="0">
            <a:spAutoFit/>
          </a:bodyPr>
          <a:lstStyle/>
          <a:p>
            <a:pPr algn="ctr"/>
            <a:r>
              <a:rPr lang="fr-FR"/>
              <a:t>Detail Dette Taux Fixe (5/5)</a:t>
            </a:r>
            <a:endParaRPr lang="en-US" dirty="0"/>
          </a:p>
        </p:txBody>
      </p:sp>
      <p:pic>
        <p:nvPicPr>
          <p:cNvPr id="2" name="Image 1">
            <a:extLst>
              <a:ext uri="{FF2B5EF4-FFF2-40B4-BE49-F238E27FC236}">
                <a16:creationId xmlns:a16="http://schemas.microsoft.com/office/drawing/2014/main" id="{5717DCC7-F2B8-D6CF-0B2B-C2F2D20417EF}"/>
              </a:ext>
            </a:extLst>
          </p:cNvPr>
          <p:cNvPicPr>
            <a:picLocks noChangeAspect="1"/>
          </p:cNvPicPr>
          <p:nvPr/>
        </p:nvPicPr>
        <p:blipFill>
          <a:blip r:embed="rId3"/>
          <a:stretch>
            <a:fillRect/>
          </a:stretch>
        </p:blipFill>
        <p:spPr>
          <a:xfrm>
            <a:off x="355600" y="1143001"/>
            <a:ext cx="7302500" cy="183107"/>
          </a:xfrm>
          <a:prstGeom prst="rect">
            <a:avLst/>
          </a:prstGeom>
        </p:spPr>
      </p:pic>
    </p:spTree>
    <p:extLst>
      <p:ext uri="{BB962C8B-B14F-4D97-AF65-F5344CB8AC3E}">
        <p14:creationId xmlns:p14="http://schemas.microsoft.com/office/powerpoint/2010/main" val="3456076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DTFE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80" y="1247775"/>
            <a:ext cx="9021827"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etail Dette Taux Fixe Tab 6"/>
          <p:cNvSpPr txBox="1"/>
          <p:nvPr/>
        </p:nvSpPr>
        <p:spPr>
          <a:xfrm>
            <a:off x="2324100" y="527566"/>
            <a:ext cx="4895850" cy="369332"/>
          </a:xfrm>
          <a:prstGeom prst="rect">
            <a:avLst/>
          </a:prstGeom>
          <a:noFill/>
        </p:spPr>
        <p:txBody>
          <a:bodyPr wrap="square" rtlCol="0">
            <a:spAutoFit/>
          </a:bodyPr>
          <a:lstStyle/>
          <a:p>
            <a:pPr algn="ctr"/>
            <a:r>
              <a:rPr lang="fr-FR" dirty="0"/>
              <a:t>Détail de la dette à taux fixe (6/6)</a:t>
            </a:r>
            <a:endParaRPr lang="en-US" dirty="0"/>
          </a:p>
        </p:txBody>
      </p:sp>
    </p:spTree>
    <p:extLst>
      <p:ext uri="{BB962C8B-B14F-4D97-AF65-F5344CB8AC3E}">
        <p14:creationId xmlns:p14="http://schemas.microsoft.com/office/powerpoint/2010/main" val="15863182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DTFE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80" y="1247775"/>
            <a:ext cx="9021827"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etail Dette Taux Fixe Tab 7"/>
          <p:cNvSpPr txBox="1"/>
          <p:nvPr/>
        </p:nvSpPr>
        <p:spPr>
          <a:xfrm>
            <a:off x="2324100" y="527566"/>
            <a:ext cx="4895850" cy="369332"/>
          </a:xfrm>
          <a:prstGeom prst="rect">
            <a:avLst/>
          </a:prstGeom>
          <a:noFill/>
        </p:spPr>
        <p:txBody>
          <a:bodyPr wrap="square" rtlCol="0">
            <a:spAutoFit/>
          </a:bodyPr>
          <a:lstStyle/>
          <a:p>
            <a:pPr algn="ctr"/>
            <a:r>
              <a:rPr lang="fr-FR" dirty="0"/>
              <a:t>Détail de la dette à taux fixe (6/6)</a:t>
            </a:r>
            <a:endParaRPr lang="en-US" dirty="0"/>
          </a:p>
        </p:txBody>
      </p:sp>
    </p:spTree>
    <p:extLst>
      <p:ext uri="{BB962C8B-B14F-4D97-AF65-F5344CB8AC3E}">
        <p14:creationId xmlns:p14="http://schemas.microsoft.com/office/powerpoint/2010/main" val="495471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AffDev">
            <a:extLst>
              <a:ext uri="{FF2B5EF4-FFF2-40B4-BE49-F238E27FC236}">
                <a16:creationId xmlns:a16="http://schemas.microsoft.com/office/drawing/2014/main" id="{7F854011-EBA5-79DB-19FB-589B4ED17FAD}"/>
              </a:ext>
            </a:extLst>
          </p:cNvPr>
          <p:cNvPicPr>
            <a:picLocks noChangeAspect="1"/>
          </p:cNvPicPr>
          <p:nvPr/>
        </p:nvPicPr>
        <p:blipFill>
          <a:blip r:embed="rId2"/>
          <a:stretch>
            <a:fillRect/>
          </a:stretch>
        </p:blipFill>
        <p:spPr>
          <a:xfrm>
            <a:off x="355600" y="1143000"/>
            <a:ext cx="8128000" cy="5543329"/>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a:t>
            </a:r>
          </a:p>
        </p:txBody>
      </p:sp>
    </p:spTree>
    <p:extLst>
      <p:ext uri="{BB962C8B-B14F-4D97-AF65-F5344CB8AC3E}">
        <p14:creationId xmlns:p14="http://schemas.microsoft.com/office/powerpoint/2010/main" val="8434009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DTFE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80" y="1247775"/>
            <a:ext cx="9021827"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etail Dette Taux Fixe Tab 8"/>
          <p:cNvSpPr txBox="1"/>
          <p:nvPr/>
        </p:nvSpPr>
        <p:spPr>
          <a:xfrm>
            <a:off x="2324100" y="527566"/>
            <a:ext cx="4895850" cy="369332"/>
          </a:xfrm>
          <a:prstGeom prst="rect">
            <a:avLst/>
          </a:prstGeom>
          <a:noFill/>
        </p:spPr>
        <p:txBody>
          <a:bodyPr wrap="square" rtlCol="0">
            <a:spAutoFit/>
          </a:bodyPr>
          <a:lstStyle/>
          <a:p>
            <a:pPr algn="ctr"/>
            <a:r>
              <a:rPr lang="fr-FR" dirty="0"/>
              <a:t>Détail de la dette à taux fixe (6/6)</a:t>
            </a:r>
            <a:endParaRPr lang="en-US" dirty="0"/>
          </a:p>
        </p:txBody>
      </p:sp>
    </p:spTree>
    <p:extLst>
      <p:ext uri="{BB962C8B-B14F-4D97-AF65-F5344CB8AC3E}">
        <p14:creationId xmlns:p14="http://schemas.microsoft.com/office/powerpoint/2010/main" val="22450640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DTFE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80" y="1247775"/>
            <a:ext cx="9021827"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etail Dette Taux Fixe Tab 9"/>
          <p:cNvSpPr txBox="1"/>
          <p:nvPr/>
        </p:nvSpPr>
        <p:spPr>
          <a:xfrm>
            <a:off x="2324100" y="527566"/>
            <a:ext cx="4895850" cy="369332"/>
          </a:xfrm>
          <a:prstGeom prst="rect">
            <a:avLst/>
          </a:prstGeom>
          <a:noFill/>
        </p:spPr>
        <p:txBody>
          <a:bodyPr wrap="square" rtlCol="0">
            <a:spAutoFit/>
          </a:bodyPr>
          <a:lstStyle/>
          <a:p>
            <a:pPr algn="ctr"/>
            <a:r>
              <a:rPr lang="fr-FR" dirty="0"/>
              <a:t>Détail de la dette à taux fixe (6/6)</a:t>
            </a:r>
            <a:endParaRPr lang="en-US" dirty="0"/>
          </a:p>
        </p:txBody>
      </p:sp>
    </p:spTree>
    <p:extLst>
      <p:ext uri="{BB962C8B-B14F-4D97-AF65-F5344CB8AC3E}">
        <p14:creationId xmlns:p14="http://schemas.microsoft.com/office/powerpoint/2010/main" val="40746806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42113875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1045185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Couv">
            <a:extLst>
              <a:ext uri="{FF2B5EF4-FFF2-40B4-BE49-F238E27FC236}">
                <a16:creationId xmlns:a16="http://schemas.microsoft.com/office/drawing/2014/main" id="{B5BE449C-4FCA-7449-3886-8B4ADC25E8E1}"/>
              </a:ext>
            </a:extLst>
          </p:cNvPr>
          <p:cNvPicPr>
            <a:picLocks noChangeAspect="1"/>
          </p:cNvPicPr>
          <p:nvPr/>
        </p:nvPicPr>
        <p:blipFill>
          <a:blip r:embed="rId2"/>
          <a:stretch>
            <a:fillRect/>
          </a:stretch>
        </p:blipFill>
        <p:spPr>
          <a:xfrm>
            <a:off x="355600" y="1143001"/>
            <a:ext cx="8128000" cy="4694043"/>
          </a:xfrm>
          <a:prstGeom prst="rect">
            <a:avLst/>
          </a:prstGeom>
        </p:spPr>
      </p:pic>
      <p:sp>
        <p:nvSpPr>
          <p:cNvPr id="4" name="ZoneTexte 3"/>
          <p:cNvSpPr txBox="1"/>
          <p:nvPr/>
        </p:nvSpPr>
        <p:spPr>
          <a:xfrm>
            <a:off x="1885950" y="419100"/>
            <a:ext cx="6029325" cy="400110"/>
          </a:xfrm>
          <a:prstGeom prst="rect">
            <a:avLst/>
          </a:prstGeom>
          <a:noFill/>
        </p:spPr>
        <p:txBody>
          <a:bodyPr wrap="square" rtlCol="0">
            <a:spAutoFit/>
          </a:bodyPr>
          <a:lstStyle/>
          <a:p>
            <a:pPr algn="ctr"/>
            <a:r>
              <a:rPr lang="fr-FR" sz="2000" b="1" dirty="0">
                <a:latin typeface="Calibri" panose="020F0502020204030204" pitchFamily="34" charset="0"/>
              </a:rPr>
              <a:t>Cartographie des dettes et des couvertures</a:t>
            </a:r>
          </a:p>
        </p:txBody>
      </p:sp>
    </p:spTree>
    <p:extLst>
      <p:ext uri="{BB962C8B-B14F-4D97-AF65-F5344CB8AC3E}">
        <p14:creationId xmlns:p14="http://schemas.microsoft.com/office/powerpoint/2010/main" val="797896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FloorCap">
            <a:extLst>
              <a:ext uri="{FF2B5EF4-FFF2-40B4-BE49-F238E27FC236}">
                <a16:creationId xmlns:a16="http://schemas.microsoft.com/office/drawing/2014/main" id="{4C333D12-C46C-E17A-A788-C2D144E5015A}"/>
              </a:ext>
            </a:extLst>
          </p:cNvPr>
          <p:cNvPicPr>
            <a:picLocks noChangeAspect="1"/>
          </p:cNvPicPr>
          <p:nvPr/>
        </p:nvPicPr>
        <p:blipFill>
          <a:blip r:embed="rId2"/>
          <a:stretch>
            <a:fillRect/>
          </a:stretch>
        </p:blipFill>
        <p:spPr>
          <a:xfrm>
            <a:off x="355600" y="1143000"/>
            <a:ext cx="8128000" cy="5542033"/>
          </a:xfrm>
          <a:prstGeom prst="rect">
            <a:avLst/>
          </a:prstGeom>
        </p:spPr>
      </p:pic>
      <p:sp>
        <p:nvSpPr>
          <p:cNvPr id="4" name="ZoneTexte 3"/>
          <p:cNvSpPr txBox="1"/>
          <p:nvPr/>
        </p:nvSpPr>
        <p:spPr>
          <a:xfrm>
            <a:off x="1885950" y="419100"/>
            <a:ext cx="6029325" cy="400110"/>
          </a:xfrm>
          <a:prstGeom prst="rect">
            <a:avLst/>
          </a:prstGeom>
          <a:noFill/>
        </p:spPr>
        <p:txBody>
          <a:bodyPr wrap="square" rtlCol="0">
            <a:spAutoFit/>
          </a:bodyPr>
          <a:lstStyle/>
          <a:p>
            <a:pPr algn="ctr"/>
            <a:r>
              <a:rPr lang="fr-FR" sz="2000" b="1" dirty="0">
                <a:latin typeface="Calibri" panose="020F0502020204030204" pitchFamily="34" charset="0"/>
              </a:rPr>
              <a:t>Cartographie des dettes et des couvertures</a:t>
            </a:r>
          </a:p>
        </p:txBody>
      </p:sp>
    </p:spTree>
    <p:extLst>
      <p:ext uri="{BB962C8B-B14F-4D97-AF65-F5344CB8AC3E}">
        <p14:creationId xmlns:p14="http://schemas.microsoft.com/office/powerpoint/2010/main" val="2794436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SwapNoFloor">
            <a:extLst>
              <a:ext uri="{FF2B5EF4-FFF2-40B4-BE49-F238E27FC236}">
                <a16:creationId xmlns:a16="http://schemas.microsoft.com/office/drawing/2014/main" id="{F507F982-D8E6-1862-25ED-54126A23DB94}"/>
              </a:ext>
            </a:extLst>
          </p:cNvPr>
          <p:cNvPicPr>
            <a:picLocks noChangeAspect="1"/>
          </p:cNvPicPr>
          <p:nvPr/>
        </p:nvPicPr>
        <p:blipFill>
          <a:blip r:embed="rId2"/>
          <a:stretch>
            <a:fillRect/>
          </a:stretch>
        </p:blipFill>
        <p:spPr>
          <a:xfrm>
            <a:off x="355600" y="1143000"/>
            <a:ext cx="8128000" cy="5439676"/>
          </a:xfrm>
          <a:prstGeom prst="rect">
            <a:avLst/>
          </a:prstGeom>
        </p:spPr>
      </p:pic>
      <p:sp>
        <p:nvSpPr>
          <p:cNvPr id="4" name="ZoneTexte 3"/>
          <p:cNvSpPr txBox="1"/>
          <p:nvPr/>
        </p:nvSpPr>
        <p:spPr>
          <a:xfrm>
            <a:off x="1885950" y="419100"/>
            <a:ext cx="6029325" cy="400110"/>
          </a:xfrm>
          <a:prstGeom prst="rect">
            <a:avLst/>
          </a:prstGeom>
          <a:noFill/>
        </p:spPr>
        <p:txBody>
          <a:bodyPr wrap="square" rtlCol="0">
            <a:spAutoFit/>
          </a:bodyPr>
          <a:lstStyle/>
          <a:p>
            <a:pPr algn="ctr"/>
            <a:r>
              <a:rPr lang="fr-FR" sz="2000" b="1" dirty="0">
                <a:latin typeface="Calibri" panose="020F0502020204030204" pitchFamily="34" charset="0"/>
              </a:rPr>
              <a:t>Cartographie des dettes et des couvertures</a:t>
            </a:r>
          </a:p>
        </p:txBody>
      </p:sp>
    </p:spTree>
    <p:extLst>
      <p:ext uri="{BB962C8B-B14F-4D97-AF65-F5344CB8AC3E}">
        <p14:creationId xmlns:p14="http://schemas.microsoft.com/office/powerpoint/2010/main" val="72939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TotalFloor">
            <a:extLst>
              <a:ext uri="{FF2B5EF4-FFF2-40B4-BE49-F238E27FC236}">
                <a16:creationId xmlns:a16="http://schemas.microsoft.com/office/drawing/2014/main" id="{756765B8-971A-F934-1724-204B64FB824C}"/>
              </a:ext>
            </a:extLst>
          </p:cNvPr>
          <p:cNvPicPr>
            <a:picLocks noChangeAspect="1"/>
          </p:cNvPicPr>
          <p:nvPr/>
        </p:nvPicPr>
        <p:blipFill>
          <a:blip r:embed="rId2"/>
          <a:stretch>
            <a:fillRect/>
          </a:stretch>
        </p:blipFill>
        <p:spPr>
          <a:xfrm>
            <a:off x="355600" y="1143001"/>
            <a:ext cx="8128000" cy="5533831"/>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a:t>
            </a:r>
          </a:p>
        </p:txBody>
      </p:sp>
    </p:spTree>
    <p:extLst>
      <p:ext uri="{BB962C8B-B14F-4D97-AF65-F5344CB8AC3E}">
        <p14:creationId xmlns:p14="http://schemas.microsoft.com/office/powerpoint/2010/main" val="2912853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uvG0">
            <a:extLst>
              <a:ext uri="{FF2B5EF4-FFF2-40B4-BE49-F238E27FC236}">
                <a16:creationId xmlns:a16="http://schemas.microsoft.com/office/drawing/2014/main" id="{C65D8C13-C4DA-7973-11E0-994B59EB66E1}"/>
              </a:ext>
            </a:extLst>
          </p:cNvPr>
          <p:cNvPicPr>
            <a:picLocks noChangeAspect="1"/>
          </p:cNvPicPr>
          <p:nvPr/>
        </p:nvPicPr>
        <p:blipFill>
          <a:blip r:embed="rId2"/>
          <a:stretch>
            <a:fillRect/>
          </a:stretch>
        </p:blipFill>
        <p:spPr>
          <a:xfrm>
            <a:off x="355601" y="1143000"/>
            <a:ext cx="7172379" cy="5080000"/>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couvertures</a:t>
            </a:r>
          </a:p>
        </p:txBody>
      </p:sp>
    </p:spTree>
    <p:extLst>
      <p:ext uri="{BB962C8B-B14F-4D97-AF65-F5344CB8AC3E}">
        <p14:creationId xmlns:p14="http://schemas.microsoft.com/office/powerpoint/2010/main" val="83213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MCEUR">
            <a:extLst>
              <a:ext uri="{FF2B5EF4-FFF2-40B4-BE49-F238E27FC236}">
                <a16:creationId xmlns:a16="http://schemas.microsoft.com/office/drawing/2014/main" id="{AD05FE54-B697-963F-57B7-5C1BDD9EE2C6}"/>
              </a:ext>
            </a:extLst>
          </p:cNvPr>
          <p:cNvPicPr>
            <a:picLocks noChangeAspect="1"/>
          </p:cNvPicPr>
          <p:nvPr/>
        </p:nvPicPr>
        <p:blipFill>
          <a:blip r:embed="rId2"/>
          <a:stretch>
            <a:fillRect/>
          </a:stretch>
        </p:blipFill>
        <p:spPr>
          <a:xfrm>
            <a:off x="355600" y="1143000"/>
            <a:ext cx="8128000" cy="4768172"/>
          </a:xfrm>
          <a:prstGeom prst="rect">
            <a:avLst/>
          </a:prstGeom>
        </p:spPr>
      </p:pic>
      <p:sp>
        <p:nvSpPr>
          <p:cNvPr id="3" name="ZoneTexte 2"/>
          <p:cNvSpPr txBox="1"/>
          <p:nvPr/>
        </p:nvSpPr>
        <p:spPr>
          <a:xfrm>
            <a:off x="355600" y="6444868"/>
            <a:ext cx="8445500" cy="261610"/>
          </a:xfrm>
          <a:prstGeom prst="rect">
            <a:avLst/>
          </a:prstGeom>
          <a:noFill/>
        </p:spPr>
        <p:txBody>
          <a:bodyPr wrap="square" rtlCol="0">
            <a:spAutoFit/>
          </a:bodyPr>
          <a:lstStyle/>
          <a:p>
            <a:r>
              <a:rPr lang="fr-FR" sz="1100" b="1" u="sng" dirty="0">
                <a:latin typeface="Calibri" pitchFamily="34" charset="0"/>
              </a:rPr>
              <a:t>Comptabilisation des options:</a:t>
            </a:r>
            <a:r>
              <a:rPr lang="fr-FR" sz="1100" b="1" dirty="0">
                <a:latin typeface="Calibri" pitchFamily="34" charset="0"/>
              </a:rPr>
              <a:t>	</a:t>
            </a:r>
            <a:r>
              <a:rPr lang="fr-FR" sz="1100" dirty="0">
                <a:latin typeface="Calibri" pitchFamily="34" charset="0"/>
              </a:rPr>
              <a:t>Périodes futures au cours du Strike; périodes passées au cours du fixing (s’il n’y a pas d’exercice).  </a:t>
            </a:r>
            <a:endParaRPr lang="en-US" sz="1100" dirty="0">
              <a:latin typeface="Calibri" pitchFamily="34" charset="0"/>
            </a:endParaRPr>
          </a:p>
        </p:txBody>
      </p:sp>
    </p:spTree>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6897</TotalTime>
  <Words>754</Words>
  <Application>Microsoft Office PowerPoint</Application>
  <PresentationFormat>Affichage à l'écran (4:3)</PresentationFormat>
  <Paragraphs>71</Paragraphs>
  <Slides>33</Slides>
  <Notes>1</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33</vt:i4>
      </vt:variant>
    </vt:vector>
  </HeadingPairs>
  <TitlesOfParts>
    <vt:vector size="40" baseType="lpstr">
      <vt:lpstr>Arial</vt:lpstr>
      <vt:lpstr>Calibri</vt:lpstr>
      <vt:lpstr>News Gothic MT</vt:lpstr>
      <vt:lpstr>Verdana</vt:lpstr>
      <vt:lpstr>Wingdings</vt:lpstr>
      <vt:lpstr>Inspiration</vt:lpstr>
      <vt:lpstr>1_Inspiration</vt:lpstr>
      <vt:lpstr>Cartographie des couvertures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Marius NGUENA</cp:lastModifiedBy>
  <cp:revision>769</cp:revision>
  <cp:lastPrinted>2012-02-20T10:18:09Z</cp:lastPrinted>
  <dcterms:created xsi:type="dcterms:W3CDTF">2010-04-23T15:09:35Z</dcterms:created>
  <dcterms:modified xsi:type="dcterms:W3CDTF">2023-04-25T06:25:24Z</dcterms:modified>
</cp:coreProperties>
</file>