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7"/>
  </p:notesMasterIdLst>
  <p:sldIdLst>
    <p:sldId id="256" r:id="rId3"/>
    <p:sldId id="466" r:id="rId4"/>
    <p:sldId id="476" r:id="rId5"/>
    <p:sldId id="493" r:id="rId6"/>
    <p:sldId id="494" r:id="rId7"/>
    <p:sldId id="504" r:id="rId8"/>
    <p:sldId id="470" r:id="rId9"/>
    <p:sldId id="456" r:id="rId10"/>
    <p:sldId id="497" r:id="rId11"/>
    <p:sldId id="501" r:id="rId12"/>
    <p:sldId id="502" r:id="rId13"/>
    <p:sldId id="503" r:id="rId14"/>
    <p:sldId id="409" r:id="rId15"/>
    <p:sldId id="410" r:id="rId16"/>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104" d="100"/>
          <a:sy n="104" d="100"/>
        </p:scale>
        <p:origin x="1374" y="10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file:///D:\Kerius-Interne\Clients\RAFAUT\2021-02-16%20-%20RAFAUT%20Global%20Hedge%20Position%20FX.xlsx" TargetMode="External"/><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0120009331467041"/>
          <c:y val="0.25812517361111109"/>
          <c:w val="0.78160701193094717"/>
          <c:h val="0.53955885416666671"/>
        </c:manualLayout>
      </c:layout>
      <c:barChart>
        <c:barDir val="col"/>
        <c:grouping val="stacked"/>
        <c:varyColors val="0"/>
        <c:ser>
          <c:idx val="0"/>
          <c:order val="0"/>
          <c:tx>
            <c:strRef>
              <c:f>'[2021-02-16 - RAFAUT Global Hedge Position FX.xlsx]EURUSD_2020-21-Blend'!$L$5</c:f>
              <c:strCache>
                <c:ptCount val="1"/>
                <c:pt idx="0">
                  <c:v>Purchased Options</c:v>
                </c:pt>
              </c:strCache>
            </c:strRef>
          </c:tx>
          <c:spPr>
            <a:solidFill>
              <a:srgbClr val="FEFEDE"/>
            </a:solidFill>
            <a:ln w="12700">
              <a:solidFill>
                <a:srgbClr val="969696"/>
              </a:solidFill>
              <a:prstDash val="solid"/>
            </a:ln>
          </c:spPr>
          <c:invertIfNegative val="0"/>
          <c:dPt>
            <c:idx val="0"/>
            <c:invertIfNegative val="0"/>
            <c:bubble3D val="0"/>
            <c:extLst>
              <c:ext xmlns:c16="http://schemas.microsoft.com/office/drawing/2014/chart" uri="{C3380CC4-5D6E-409C-BE32-E72D297353CC}">
                <c16:uniqueId val="{00000000-3300-4145-B08A-CCB2A40B1835}"/>
              </c:ext>
            </c:extLst>
          </c:dPt>
          <c:dPt>
            <c:idx val="1"/>
            <c:invertIfNegative val="0"/>
            <c:bubble3D val="0"/>
            <c:extLst>
              <c:ext xmlns:c16="http://schemas.microsoft.com/office/drawing/2014/chart" uri="{C3380CC4-5D6E-409C-BE32-E72D297353CC}">
                <c16:uniqueId val="{00000001-3300-4145-B08A-CCB2A40B1835}"/>
              </c:ext>
            </c:extLst>
          </c:dPt>
          <c:dPt>
            <c:idx val="2"/>
            <c:invertIfNegative val="0"/>
            <c:bubble3D val="0"/>
            <c:extLst>
              <c:ext xmlns:c16="http://schemas.microsoft.com/office/drawing/2014/chart" uri="{C3380CC4-5D6E-409C-BE32-E72D297353CC}">
                <c16:uniqueId val="{00000002-3300-4145-B08A-CCB2A40B1835}"/>
              </c:ext>
            </c:extLst>
          </c:dPt>
          <c:dLbls>
            <c:dLbl>
              <c:idx val="9"/>
              <c:delete val="1"/>
              <c:extLst>
                <c:ext xmlns:c15="http://schemas.microsoft.com/office/drawing/2012/chart" uri="{CE6537A1-D6FC-4f65-9D91-7224C49458BB}"/>
                <c:ext xmlns:c16="http://schemas.microsoft.com/office/drawing/2014/chart" uri="{C3380CC4-5D6E-409C-BE32-E72D297353CC}">
                  <c16:uniqueId val="{00000003-3300-4145-B08A-CCB2A40B1835}"/>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'[2021-02-16 - RAFAUT Global Hedge Position FX.xlsx]EURUSD_2020-21-Blend'!$D$6:$D$15</c:f>
              <c:strCache>
                <c:ptCount val="10"/>
                <c:pt idx="0">
                  <c:v> TOTAL </c:v>
                </c:pt>
                <c:pt idx="1">
                  <c:v> Settled </c:v>
                </c:pt>
                <c:pt idx="2">
                  <c:v> OutStanding </c:v>
                </c:pt>
                <c:pt idx="3">
                  <c:v> Feb 2021 </c:v>
                </c:pt>
                <c:pt idx="4">
                  <c:v> Mar 2021 </c:v>
                </c:pt>
                <c:pt idx="5">
                  <c:v> Apr 2021 </c:v>
                </c:pt>
                <c:pt idx="6">
                  <c:v> May 2021 </c:v>
                </c:pt>
                <c:pt idx="7">
                  <c:v> Jun 2021 </c:v>
                </c:pt>
                <c:pt idx="8">
                  <c:v> Jul 2021 </c:v>
                </c:pt>
                <c:pt idx="9">
                  <c:v> Aug 2021 </c:v>
                </c:pt>
              </c:strCache>
            </c:strRef>
          </c:cat>
          <c:val>
            <c:numRef>
              <c:f>'[2021-02-16 - RAFAUT Global Hedge Position FX.xlsx]EURUSD_2020-21-Blend'!$L$6:$L$15</c:f>
              <c:numCache>
                <c:formatCode>_ * #\ ##0.00_ ;_ * \-#\ ##0.00_ ;_ * "-"??_ ;_ @_ </c:formatCode>
                <c:ptCount val="10"/>
                <c:pt idx="0">
                  <c:v>0</c:v>
                </c:pt>
                <c:pt idx="1">
                  <c:v>0</c:v>
                </c:pt>
                <c:pt idx="2">
                  <c:v>0</c:v>
                </c:pt>
                <c:pt idx="3">
                  <c:v>0</c:v>
                </c:pt>
                <c:pt idx="4">
                  <c:v>0</c:v>
                </c:pt>
                <c:pt idx="5">
                  <c:v>0</c:v>
                </c:pt>
                <c:pt idx="6">
                  <c:v>0</c:v>
                </c:pt>
                <c:pt idx="7">
                  <c:v>0</c:v>
                </c:pt>
                <c:pt idx="8">
                  <c:v>0</c:v>
                </c:pt>
                <c:pt idx="9">
                  <c:v>0</c:v>
                </c:pt>
              </c:numCache>
            </c:numRef>
          </c:val>
          <c:extLst>
            <c:ext xmlns:c16="http://schemas.microsoft.com/office/drawing/2014/chart" uri="{C3380CC4-5D6E-409C-BE32-E72D297353CC}">
              <c16:uniqueId val="{00000004-3300-4145-B08A-CCB2A40B1835}"/>
            </c:ext>
          </c:extLst>
        </c:ser>
        <c:ser>
          <c:idx val="2"/>
          <c:order val="1"/>
          <c:tx>
            <c:strRef>
              <c:f>'[2021-02-16 - RAFAUT Global Hedge Position FX.xlsx]EURUSD_2020-21-Blend'!$M$5</c:f>
              <c:strCache>
                <c:ptCount val="1"/>
                <c:pt idx="0">
                  <c:v>Option Strategies</c:v>
                </c:pt>
              </c:strCache>
            </c:strRef>
          </c:tx>
          <c:spPr>
            <a:solidFill>
              <a:srgbClr val="FFA037"/>
            </a:solidFill>
            <a:ln w="12700">
              <a:solidFill>
                <a:srgbClr val="969696"/>
              </a:solidFill>
              <a:prstDash val="solid"/>
            </a:ln>
          </c:spPr>
          <c:invertIfNegative val="0"/>
          <c:dPt>
            <c:idx val="0"/>
            <c:invertIfNegative val="0"/>
            <c:bubble3D val="0"/>
            <c:extLst>
              <c:ext xmlns:c16="http://schemas.microsoft.com/office/drawing/2014/chart" uri="{C3380CC4-5D6E-409C-BE32-E72D297353CC}">
                <c16:uniqueId val="{00000005-3300-4145-B08A-CCB2A40B1835}"/>
              </c:ext>
            </c:extLst>
          </c:dPt>
          <c:dPt>
            <c:idx val="1"/>
            <c:invertIfNegative val="0"/>
            <c:bubble3D val="0"/>
            <c:extLst>
              <c:ext xmlns:c16="http://schemas.microsoft.com/office/drawing/2014/chart" uri="{C3380CC4-5D6E-409C-BE32-E72D297353CC}">
                <c16:uniqueId val="{00000006-3300-4145-B08A-CCB2A40B1835}"/>
              </c:ext>
            </c:extLst>
          </c:dPt>
          <c:dLbls>
            <c:dLbl>
              <c:idx val="9"/>
              <c:delete val="1"/>
              <c:extLst>
                <c:ext xmlns:c15="http://schemas.microsoft.com/office/drawing/2012/chart" uri="{CE6537A1-D6FC-4f65-9D91-7224C49458BB}"/>
                <c:ext xmlns:c16="http://schemas.microsoft.com/office/drawing/2014/chart" uri="{C3380CC4-5D6E-409C-BE32-E72D297353CC}">
                  <c16:uniqueId val="{00000007-3300-4145-B08A-CCB2A40B1835}"/>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'[2021-02-16 - RAFAUT Global Hedge Position FX.xlsx]EURUSD_2020-21-Blend'!$D$6:$D$15</c:f>
              <c:strCache>
                <c:ptCount val="10"/>
                <c:pt idx="0">
                  <c:v> TOTAL </c:v>
                </c:pt>
                <c:pt idx="1">
                  <c:v> Settled </c:v>
                </c:pt>
                <c:pt idx="2">
                  <c:v> OutStanding </c:v>
                </c:pt>
                <c:pt idx="3">
                  <c:v> Feb 2021 </c:v>
                </c:pt>
                <c:pt idx="4">
                  <c:v> Mar 2021 </c:v>
                </c:pt>
                <c:pt idx="5">
                  <c:v> Apr 2021 </c:v>
                </c:pt>
                <c:pt idx="6">
                  <c:v> May 2021 </c:v>
                </c:pt>
                <c:pt idx="7">
                  <c:v> Jun 2021 </c:v>
                </c:pt>
                <c:pt idx="8">
                  <c:v> Jul 2021 </c:v>
                </c:pt>
                <c:pt idx="9">
                  <c:v> Aug 2021 </c:v>
                </c:pt>
              </c:strCache>
            </c:strRef>
          </c:cat>
          <c:val>
            <c:numRef>
              <c:f>'[2021-02-16 - RAFAUT Global Hedge Position FX.xlsx]EURUSD_2020-21-Blend'!$M$6:$M$15</c:f>
              <c:numCache>
                <c:formatCode>_ * #\ ##0.00_ ;_ * \-#\ ##0.00_ ;_ * "-"??_ ;_ @_ </c:formatCode>
                <c:ptCount val="10"/>
                <c:pt idx="0">
                  <c:v>0</c:v>
                </c:pt>
                <c:pt idx="1">
                  <c:v>0</c:v>
                </c:pt>
                <c:pt idx="2">
                  <c:v>0</c:v>
                </c:pt>
                <c:pt idx="3">
                  <c:v>0</c:v>
                </c:pt>
                <c:pt idx="4">
                  <c:v>0</c:v>
                </c:pt>
                <c:pt idx="5">
                  <c:v>0</c:v>
                </c:pt>
                <c:pt idx="6">
                  <c:v>0</c:v>
                </c:pt>
                <c:pt idx="7">
                  <c:v>0</c:v>
                </c:pt>
                <c:pt idx="8">
                  <c:v>0</c:v>
                </c:pt>
                <c:pt idx="9">
                  <c:v>0</c:v>
                </c:pt>
              </c:numCache>
            </c:numRef>
          </c:val>
          <c:extLst>
            <c:ext xmlns:c16="http://schemas.microsoft.com/office/drawing/2014/chart" uri="{C3380CC4-5D6E-409C-BE32-E72D297353CC}">
              <c16:uniqueId val="{00000008-3300-4145-B08A-CCB2A40B1835}"/>
            </c:ext>
          </c:extLst>
        </c:ser>
        <c:ser>
          <c:idx val="3"/>
          <c:order val="2"/>
          <c:tx>
            <c:strRef>
              <c:f>'[2021-02-16 - RAFAUT Global Hedge Position FX.xlsx]EURUSD_2020-21-Blend'!$N$5</c:f>
              <c:strCache>
                <c:ptCount val="1"/>
                <c:pt idx="0">
                  <c:v>Forward/Spot</c:v>
                </c:pt>
              </c:strCache>
            </c:strRef>
          </c:tx>
          <c:spPr>
            <a:solidFill>
              <a:srgbClr val="8064A2">
                <a:lumMod val="40000"/>
                <a:lumOff val="60000"/>
              </a:srgbClr>
            </a:solidFill>
            <a:ln w="12700">
              <a:solidFill>
                <a:srgbClr val="969696"/>
              </a:solidFill>
              <a:prstDash val="solid"/>
            </a:ln>
          </c:spPr>
          <c:invertIfNegative val="0"/>
          <c:dPt>
            <c:idx val="0"/>
            <c:invertIfNegative val="0"/>
            <c:bubble3D val="0"/>
            <c:extLst>
              <c:ext xmlns:c16="http://schemas.microsoft.com/office/drawing/2014/chart" uri="{C3380CC4-5D6E-409C-BE32-E72D297353CC}">
                <c16:uniqueId val="{00000009-3300-4145-B08A-CCB2A40B1835}"/>
              </c:ext>
            </c:extLst>
          </c:dPt>
          <c:dPt>
            <c:idx val="1"/>
            <c:invertIfNegative val="0"/>
            <c:bubble3D val="0"/>
            <c:extLst>
              <c:ext xmlns:c16="http://schemas.microsoft.com/office/drawing/2014/chart" uri="{C3380CC4-5D6E-409C-BE32-E72D297353CC}">
                <c16:uniqueId val="{0000000A-3300-4145-B08A-CCB2A40B1835}"/>
              </c:ext>
            </c:extLst>
          </c:dPt>
          <c:dLbls>
            <c:dLbl>
              <c:idx val="0"/>
              <c:layout>
                <c:manualLayout>
                  <c:x val="-2.7780777856511795E-17"/>
                  <c:y val="-0.1333839353966447"/>
                </c:manualLayout>
              </c:layout>
              <c:tx>
                <c:rich>
                  <a:bodyPr rot="-5400000" vert="horz" wrap="square" lIns="38100" tIns="19050" rIns="38100" bIns="19050" anchor="ctr">
                    <a:spAutoFit/>
                  </a:bodyPr>
                  <a:lstStyle/>
                  <a:p>
                    <a:pPr>
                      <a:defRPr sz="900"/>
                    </a:pPr>
                    <a:r>
                      <a:rPr lang="en-US"/>
                      <a:t>100%</a:t>
                    </a:r>
                  </a:p>
                </c:rich>
              </c:tx>
              <c:numFmt formatCode="0%;[=0]&quot;&quot;;General" sourceLinked="0"/>
              <c:spPr>
                <a:noFill/>
                <a:ln>
                  <a:noFill/>
                </a:ln>
                <a:effectLst/>
              </c:spPr>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9-3300-4145-B08A-CCB2A40B1835}"/>
                </c:ext>
              </c:extLst>
            </c:dLbl>
            <c:dLbl>
              <c:idx val="1"/>
              <c:tx>
                <c:rich>
                  <a:bodyPr rot="-5400000" vert="horz" wrap="square" lIns="38100" tIns="19050" rIns="38100" bIns="19050" anchor="ctr">
                    <a:spAutoFit/>
                  </a:bodyPr>
                  <a:lstStyle/>
                  <a:p>
                    <a:pPr>
                      <a:defRPr sz="900"/>
                    </a:pPr>
                    <a:r>
                      <a:rPr lang="en-US"/>
                      <a:t>100%</a:t>
                    </a:r>
                  </a:p>
                </c:rich>
              </c:tx>
              <c:numFmt formatCode="0%;[=0]&quot;&quot;;General" sourceLinked="0"/>
              <c:spPr>
                <a:noFill/>
                <a:ln>
                  <a:noFill/>
                </a:ln>
                <a:effectLst/>
              </c:spPr>
              <c:dLblPos val="in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A-3300-4145-B08A-CCB2A40B1835}"/>
                </c:ext>
              </c:extLst>
            </c:dLbl>
            <c:dLbl>
              <c:idx val="2"/>
              <c:tx>
                <c:rich>
                  <a:bodyPr rot="-5400000" vert="horz" wrap="square" lIns="38100" tIns="19050" rIns="38100" bIns="19050" anchor="ctr">
                    <a:spAutoFit/>
                  </a:bodyPr>
                  <a:lstStyle/>
                  <a:p>
                    <a:pPr>
                      <a:defRPr sz="900"/>
                    </a:pPr>
                    <a:r>
                      <a:rPr lang="en-US"/>
                      <a:t>100%</a:t>
                    </a:r>
                  </a:p>
                </c:rich>
              </c:tx>
              <c:numFmt formatCode="0%;[=0]&quot;&quot;;General" sourceLinked="0"/>
              <c:spPr>
                <a:noFill/>
                <a:ln>
                  <a:noFill/>
                </a:ln>
                <a:effectLst/>
              </c:spPr>
              <c:dLblPos val="in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B-3300-4145-B08A-CCB2A40B1835}"/>
                </c:ext>
              </c:extLst>
            </c:dLbl>
            <c:dLbl>
              <c:idx val="3"/>
              <c:layout>
                <c:manualLayout>
                  <c:x val="-5.556155571302359E-17"/>
                  <c:y val="-7.5554235940541184E-2"/>
                </c:manualLayout>
              </c:layout>
              <c:tx>
                <c:rich>
                  <a:bodyPr rot="-5400000" vert="horz" wrap="square" lIns="38100" tIns="19050" rIns="38100" bIns="19050" anchor="ctr">
                    <a:spAutoFit/>
                  </a:bodyPr>
                  <a:lstStyle/>
                  <a:p>
                    <a:pPr>
                      <a:defRPr sz="900"/>
                    </a:pPr>
                    <a:r>
                      <a:rPr lang="en-US"/>
                      <a:t>100%</a:t>
                    </a:r>
                  </a:p>
                </c:rich>
              </c:tx>
              <c:numFmt formatCode="0%;[=0]&quot;&quot;;General" sourceLinked="0"/>
              <c:spPr>
                <a:noFill/>
                <a:ln>
                  <a:noFill/>
                </a:ln>
                <a:effectLst/>
              </c:spPr>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C-3300-4145-B08A-CCB2A40B1835}"/>
                </c:ext>
              </c:extLst>
            </c:dLbl>
            <c:dLbl>
              <c:idx val="4"/>
              <c:layout>
                <c:manualLayout>
                  <c:x val="5.556155571302359E-17"/>
                  <c:y val="-7.1949264713604841E-2"/>
                </c:manualLayout>
              </c:layout>
              <c:tx>
                <c:rich>
                  <a:bodyPr rot="-5400000" vert="horz" wrap="square" lIns="38100" tIns="19050" rIns="38100" bIns="19050" anchor="ctr">
                    <a:spAutoFit/>
                  </a:bodyPr>
                  <a:lstStyle/>
                  <a:p>
                    <a:pPr>
                      <a:defRPr sz="900"/>
                    </a:pPr>
                    <a:r>
                      <a:rPr lang="en-US"/>
                      <a:t>100%</a:t>
                    </a:r>
                  </a:p>
                </c:rich>
              </c:tx>
              <c:numFmt formatCode="0%;[=0]&quot;&quot;;General" sourceLinked="0"/>
              <c:spPr>
                <a:noFill/>
                <a:ln>
                  <a:noFill/>
                </a:ln>
                <a:effectLst/>
              </c:spPr>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D-3300-4145-B08A-CCB2A40B1835}"/>
                </c:ext>
              </c:extLst>
            </c:dLbl>
            <c:dLbl>
              <c:idx val="5"/>
              <c:layout>
                <c:manualLayout>
                  <c:x val="0"/>
                  <c:y val="-7.194898085760279E-2"/>
                </c:manualLayout>
              </c:layout>
              <c:tx>
                <c:rich>
                  <a:bodyPr rot="-5400000" vert="horz" wrap="square" lIns="38100" tIns="19050" rIns="38100" bIns="19050" anchor="ctr">
                    <a:spAutoFit/>
                  </a:bodyPr>
                  <a:lstStyle/>
                  <a:p>
                    <a:pPr>
                      <a:defRPr sz="900"/>
                    </a:pPr>
                    <a:r>
                      <a:rPr lang="en-US"/>
                      <a:t>100%</a:t>
                    </a:r>
                  </a:p>
                </c:rich>
              </c:tx>
              <c:numFmt formatCode="0%;[=0]&quot;&quot;;General" sourceLinked="0"/>
              <c:spPr>
                <a:noFill/>
                <a:ln>
                  <a:noFill/>
                </a:ln>
                <a:effectLst/>
              </c:spPr>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E-3300-4145-B08A-CCB2A40B1835}"/>
                </c:ext>
              </c:extLst>
            </c:dLbl>
            <c:dLbl>
              <c:idx val="6"/>
              <c:layout>
                <c:manualLayout>
                  <c:x val="0"/>
                  <c:y val="-5.5087934331617044E-2"/>
                </c:manualLayout>
              </c:layout>
              <c:tx>
                <c:rich>
                  <a:bodyPr rot="-5400000" vert="horz" wrap="square" lIns="38100" tIns="19050" rIns="38100" bIns="19050" anchor="ctr">
                    <a:spAutoFit/>
                  </a:bodyPr>
                  <a:lstStyle/>
                  <a:p>
                    <a:pPr>
                      <a:defRPr sz="900"/>
                    </a:pPr>
                    <a:r>
                      <a:rPr lang="en-US"/>
                      <a:t>100%</a:t>
                    </a:r>
                  </a:p>
                </c:rich>
              </c:tx>
              <c:numFmt formatCode="0%;[=0]&quot;&quot;;General" sourceLinked="0"/>
              <c:spPr>
                <a:noFill/>
                <a:ln>
                  <a:noFill/>
                </a:ln>
                <a:effectLst/>
              </c:spPr>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F-3300-4145-B08A-CCB2A40B1835}"/>
                </c:ext>
              </c:extLst>
            </c:dLbl>
            <c:dLbl>
              <c:idx val="7"/>
              <c:layout>
                <c:manualLayout>
                  <c:x val="0"/>
                  <c:y val="-5.5087650475614924E-2"/>
                </c:manualLayout>
              </c:layout>
              <c:tx>
                <c:rich>
                  <a:bodyPr rot="-5400000" vert="horz" wrap="square" lIns="38100" tIns="19050" rIns="38100" bIns="19050" anchor="ctr">
                    <a:spAutoFit/>
                  </a:bodyPr>
                  <a:lstStyle/>
                  <a:p>
                    <a:pPr>
                      <a:defRPr sz="900"/>
                    </a:pPr>
                    <a:r>
                      <a:rPr lang="en-US"/>
                      <a:t>100%</a:t>
                    </a:r>
                  </a:p>
                </c:rich>
              </c:tx>
              <c:numFmt formatCode="0%;[=0]&quot;&quot;;General" sourceLinked="0"/>
              <c:spPr>
                <a:noFill/>
                <a:ln>
                  <a:noFill/>
                </a:ln>
                <a:effectLst/>
              </c:spPr>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0-3300-4145-B08A-CCB2A40B1835}"/>
                </c:ext>
              </c:extLst>
            </c:dLbl>
            <c:dLbl>
              <c:idx val="8"/>
              <c:layout>
                <c:manualLayout>
                  <c:x val="0"/>
                  <c:y val="-5.5087934331617044E-2"/>
                </c:manualLayout>
              </c:layout>
              <c:tx>
                <c:rich>
                  <a:bodyPr rot="-5400000" vert="horz" wrap="square" lIns="38100" tIns="19050" rIns="38100" bIns="19050" anchor="ctr">
                    <a:spAutoFit/>
                  </a:bodyPr>
                  <a:lstStyle/>
                  <a:p>
                    <a:pPr>
                      <a:defRPr sz="900"/>
                    </a:pPr>
                    <a:r>
                      <a:rPr lang="en-US"/>
                      <a:t>100%</a:t>
                    </a:r>
                  </a:p>
                </c:rich>
              </c:tx>
              <c:numFmt formatCode="0%;[=0]&quot;&quot;;General" sourceLinked="0"/>
              <c:spPr>
                <a:noFill/>
                <a:ln>
                  <a:noFill/>
                </a:ln>
                <a:effectLst/>
              </c:spPr>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1-3300-4145-B08A-CCB2A40B1835}"/>
                </c:ext>
              </c:extLst>
            </c:dLbl>
            <c:dLbl>
              <c:idx val="9"/>
              <c:layout>
                <c:manualLayout>
                  <c:x val="0"/>
                  <c:y val="-5.5087934331617044E-2"/>
                </c:manualLayout>
              </c:layout>
              <c:tx>
                <c:rich>
                  <a:bodyPr rot="-5400000" vert="horz" wrap="square" lIns="38100" tIns="19050" rIns="38100" bIns="19050" anchor="ctr">
                    <a:spAutoFit/>
                  </a:bodyPr>
                  <a:lstStyle/>
                  <a:p>
                    <a:pPr>
                      <a:defRPr sz="900"/>
                    </a:pPr>
                    <a:r>
                      <a:rPr lang="en-US"/>
                      <a:t>100%</a:t>
                    </a:r>
                  </a:p>
                </c:rich>
              </c:tx>
              <c:numFmt formatCode="0%;[=0]&quot;&quot;;General" sourceLinked="0"/>
              <c:spPr>
                <a:noFill/>
                <a:ln>
                  <a:noFill/>
                </a:ln>
                <a:effectLst/>
              </c:spPr>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2-3300-4145-B08A-CCB2A40B1835}"/>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'[2021-02-16 - RAFAUT Global Hedge Position FX.xlsx]EURUSD_2020-21-Blend'!$D$6:$D$15</c:f>
              <c:strCache>
                <c:ptCount val="10"/>
                <c:pt idx="0">
                  <c:v> TOTAL </c:v>
                </c:pt>
                <c:pt idx="1">
                  <c:v> Settled </c:v>
                </c:pt>
                <c:pt idx="2">
                  <c:v> OutStanding </c:v>
                </c:pt>
                <c:pt idx="3">
                  <c:v> Feb 2021 </c:v>
                </c:pt>
                <c:pt idx="4">
                  <c:v> Mar 2021 </c:v>
                </c:pt>
                <c:pt idx="5">
                  <c:v> Apr 2021 </c:v>
                </c:pt>
                <c:pt idx="6">
                  <c:v> May 2021 </c:v>
                </c:pt>
                <c:pt idx="7">
                  <c:v> Jun 2021 </c:v>
                </c:pt>
                <c:pt idx="8">
                  <c:v> Jul 2021 </c:v>
                </c:pt>
                <c:pt idx="9">
                  <c:v> Aug 2021 </c:v>
                </c:pt>
              </c:strCache>
            </c:strRef>
          </c:cat>
          <c:val>
            <c:numRef>
              <c:f>'[2021-02-16 - RAFAUT Global Hedge Position FX.xlsx]EURUSD_2020-21-Blend'!$N$6:$N$15</c:f>
              <c:numCache>
                <c:formatCode>_ * #\ ##0.00_ ;_ * \-#\ ##0.00_ ;_ * "-"??_ ;_ @_ </c:formatCode>
                <c:ptCount val="10"/>
                <c:pt idx="0">
                  <c:v>-14000000</c:v>
                </c:pt>
                <c:pt idx="1">
                  <c:v>-7500000</c:v>
                </c:pt>
                <c:pt idx="2">
                  <c:v>-6500000</c:v>
                </c:pt>
                <c:pt idx="3">
                  <c:v>-1500000</c:v>
                </c:pt>
                <c:pt idx="4">
                  <c:v>-1500000</c:v>
                </c:pt>
                <c:pt idx="5">
                  <c:v>-1500000</c:v>
                </c:pt>
                <c:pt idx="6">
                  <c:v>-500000</c:v>
                </c:pt>
                <c:pt idx="7">
                  <c:v>-500000</c:v>
                </c:pt>
                <c:pt idx="8">
                  <c:v>-500000</c:v>
                </c:pt>
                <c:pt idx="9">
                  <c:v>-500000</c:v>
                </c:pt>
              </c:numCache>
            </c:numRef>
          </c:val>
          <c:extLst>
            <c:ext xmlns:c16="http://schemas.microsoft.com/office/drawing/2014/chart" uri="{C3380CC4-5D6E-409C-BE32-E72D297353CC}">
              <c16:uniqueId val="{00000013-3300-4145-B08A-CCB2A40B1835}"/>
            </c:ext>
          </c:extLst>
        </c:ser>
        <c:dLbls>
          <c:showLegendKey val="0"/>
          <c:showVal val="0"/>
          <c:showCatName val="0"/>
          <c:showSerName val="0"/>
          <c:showPercent val="0"/>
          <c:showBubbleSize val="0"/>
        </c:dLbls>
        <c:gapWidth val="150"/>
        <c:overlap val="100"/>
        <c:axId val="405931264"/>
        <c:axId val="405938320"/>
      </c:barChart>
      <c:lineChart>
        <c:grouping val="standard"/>
        <c:varyColors val="0"/>
        <c:ser>
          <c:idx val="1"/>
          <c:order val="3"/>
          <c:tx>
            <c:strRef>
              <c:f>'[2021-02-16 - RAFAUT Global Hedge Position FX.xlsx]EURUSD_2020-21-Blend'!$K$5</c:f>
              <c:strCache>
                <c:ptCount val="1"/>
                <c:pt idx="0">
                  <c:v>Hedge Rate</c:v>
                </c:pt>
              </c:strCache>
            </c:strRef>
          </c:tx>
          <c:spPr>
            <a:ln w="25400">
              <a:noFill/>
              <a:prstDash val="solid"/>
            </a:ln>
          </c:spPr>
          <c:marker>
            <c:symbol val="circle"/>
            <c:size val="4"/>
            <c:spPr>
              <a:solidFill>
                <a:srgbClr val="FF0000"/>
              </a:solidFill>
              <a:ln>
                <a:solidFill>
                  <a:srgbClr val="FF0000"/>
                </a:solidFill>
                <a:prstDash val="solid"/>
              </a:ln>
            </c:spPr>
          </c:marker>
          <c:dLbls>
            <c:numFmt formatCode="#,##0.0000" sourceLinked="0"/>
            <c:spPr>
              <a:noFill/>
              <a:ln w="25400">
                <a:noFill/>
              </a:ln>
            </c:spPr>
            <c:txPr>
              <a:bodyPr rot="-2700000" vert="horz"/>
              <a:lstStyle/>
              <a:p>
                <a:pPr>
                  <a:defRPr sz="700" b="0" i="0" u="none" strike="noStrike" baseline="0">
                    <a:solidFill>
                      <a:srgbClr val="FF0000"/>
                    </a:solidFill>
                    <a:latin typeface="Calibri"/>
                    <a:ea typeface="Calibri"/>
                    <a:cs typeface="Calibri"/>
                  </a:defRPr>
                </a:pPr>
                <a:endParaRPr lang="fr-FR"/>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'[2021-02-16 - RAFAUT Global Hedge Position FX.xlsx]EURUSD_2020-21-Blend'!$D$6:$D$15</c:f>
              <c:strCache>
                <c:ptCount val="10"/>
                <c:pt idx="0">
                  <c:v> TOTAL </c:v>
                </c:pt>
                <c:pt idx="1">
                  <c:v> Settled </c:v>
                </c:pt>
                <c:pt idx="2">
                  <c:v> OutStanding </c:v>
                </c:pt>
                <c:pt idx="3">
                  <c:v> Feb 2021 </c:v>
                </c:pt>
                <c:pt idx="4">
                  <c:v> Mar 2021 </c:v>
                </c:pt>
                <c:pt idx="5">
                  <c:v> Apr 2021 </c:v>
                </c:pt>
                <c:pt idx="6">
                  <c:v> May 2021 </c:v>
                </c:pt>
                <c:pt idx="7">
                  <c:v> Jun 2021 </c:v>
                </c:pt>
                <c:pt idx="8">
                  <c:v> Jul 2021 </c:v>
                </c:pt>
                <c:pt idx="9">
                  <c:v> Aug 2021 </c:v>
                </c:pt>
              </c:strCache>
            </c:strRef>
          </c:cat>
          <c:val>
            <c:numRef>
              <c:f>'[2021-02-16 - RAFAUT Global Hedge Position FX.xlsx]EURUSD_2020-21-Blend'!$K$6:$K$15</c:f>
              <c:numCache>
                <c:formatCode>_ * #\ ##0.0000_ ;_ * \-#\ ##0.0000_ ;_ * "-"??_ ;_ @_ </c:formatCode>
                <c:ptCount val="10"/>
                <c:pt idx="0">
                  <c:v>1.1422306398119699</c:v>
                </c:pt>
                <c:pt idx="1">
                  <c:v>1.14176820087763</c:v>
                </c:pt>
                <c:pt idx="2">
                  <c:v>1.14276468888723</c:v>
                </c:pt>
                <c:pt idx="3">
                  <c:v>1.1480194416691201</c:v>
                </c:pt>
                <c:pt idx="4">
                  <c:v>1.14991000850914</c:v>
                </c:pt>
                <c:pt idx="5">
                  <c:v>1.1519954035447499</c:v>
                </c:pt>
                <c:pt idx="6">
                  <c:v>1.1246</c:v>
                </c:pt>
                <c:pt idx="7">
                  <c:v>1.1262000000000001</c:v>
                </c:pt>
                <c:pt idx="8">
                  <c:v>1.1275999999999999</c:v>
                </c:pt>
                <c:pt idx="9">
                  <c:v>1.1291</c:v>
                </c:pt>
              </c:numCache>
            </c:numRef>
          </c:val>
          <c:smooth val="0"/>
          <c:extLst>
            <c:ext xmlns:c16="http://schemas.microsoft.com/office/drawing/2014/chart" uri="{C3380CC4-5D6E-409C-BE32-E72D297353CC}">
              <c16:uniqueId val="{00000014-3300-4145-B08A-CCB2A40B1835}"/>
            </c:ext>
          </c:extLst>
        </c:ser>
        <c:dLbls>
          <c:showLegendKey val="0"/>
          <c:showVal val="0"/>
          <c:showCatName val="0"/>
          <c:showSerName val="0"/>
          <c:showPercent val="0"/>
          <c:showBubbleSize val="0"/>
        </c:dLbls>
        <c:marker val="1"/>
        <c:smooth val="0"/>
        <c:axId val="405937928"/>
        <c:axId val="405939496"/>
      </c:lineChart>
      <c:catAx>
        <c:axId val="405931264"/>
        <c:scaling>
          <c:orientation val="minMax"/>
        </c:scaling>
        <c:delete val="0"/>
        <c:axPos val="b"/>
        <c:majorGridlines>
          <c:spPr>
            <a:ln w="3175">
              <a:solidFill>
                <a:srgbClr val="969696"/>
              </a:solidFill>
              <a:prstDash val="sysDash"/>
            </a:ln>
          </c:spPr>
        </c:majorGridlines>
        <c:numFmt formatCode="General" sourceLinked="1"/>
        <c:majorTickMark val="out"/>
        <c:minorTickMark val="none"/>
        <c:tickLblPos val="high"/>
        <c:spPr>
          <a:ln w="3175">
            <a:solidFill>
              <a:srgbClr val="000000"/>
            </a:solidFill>
            <a:prstDash val="solid"/>
          </a:ln>
        </c:spPr>
        <c:txPr>
          <a:bodyPr rot="-2700000" vert="horz"/>
          <a:lstStyle/>
          <a:p>
            <a:pPr>
              <a:defRPr sz="800" b="0" i="0" u="none" strike="noStrike" baseline="0">
                <a:solidFill>
                  <a:srgbClr val="000000"/>
                </a:solidFill>
                <a:latin typeface="Calibri"/>
                <a:ea typeface="Calibri"/>
                <a:cs typeface="Calibri"/>
              </a:defRPr>
            </a:pPr>
            <a:endParaRPr lang="fr-FR"/>
          </a:p>
        </c:txPr>
        <c:crossAx val="405938320"/>
        <c:crosses val="autoZero"/>
        <c:auto val="1"/>
        <c:lblAlgn val="ctr"/>
        <c:lblOffset val="100"/>
        <c:tickLblSkip val="1"/>
        <c:tickMarkSkip val="1"/>
        <c:noMultiLvlLbl val="0"/>
      </c:catAx>
      <c:valAx>
        <c:axId val="405938320"/>
        <c:scaling>
          <c:orientation val="minMax"/>
        </c:scaling>
        <c:delete val="0"/>
        <c:axPos val="l"/>
        <c:majorGridlines>
          <c:spPr>
            <a:ln w="3175">
              <a:solidFill>
                <a:srgbClr val="969696"/>
              </a:solidFill>
              <a:prstDash val="sysDash"/>
            </a:ln>
          </c:spPr>
        </c:majorGridlines>
        <c:numFmt formatCode="#,##0" sourceLinked="0"/>
        <c:majorTickMark val="out"/>
        <c:minorTickMark val="none"/>
        <c:tickLblPos val="nextTo"/>
        <c:spPr>
          <a:ln w="3175">
            <a:solidFill>
              <a:srgbClr val="666699"/>
            </a:solidFill>
            <a:prstDash val="solid"/>
          </a:ln>
        </c:spPr>
        <c:txPr>
          <a:bodyPr rot="0" vert="horz"/>
          <a:lstStyle/>
          <a:p>
            <a:pPr>
              <a:defRPr sz="800" b="0" i="0" u="none" strike="noStrike" baseline="0">
                <a:solidFill>
                  <a:srgbClr val="666699"/>
                </a:solidFill>
                <a:latin typeface="Calibri"/>
                <a:ea typeface="Calibri"/>
                <a:cs typeface="Calibri"/>
              </a:defRPr>
            </a:pPr>
            <a:endParaRPr lang="fr-FR"/>
          </a:p>
        </c:txPr>
        <c:crossAx val="405931264"/>
        <c:crosses val="autoZero"/>
        <c:crossBetween val="between"/>
      </c:valAx>
      <c:catAx>
        <c:axId val="405937928"/>
        <c:scaling>
          <c:orientation val="minMax"/>
        </c:scaling>
        <c:delete val="1"/>
        <c:axPos val="t"/>
        <c:numFmt formatCode="General" sourceLinked="1"/>
        <c:majorTickMark val="out"/>
        <c:minorTickMark val="none"/>
        <c:tickLblPos val="nextTo"/>
        <c:crossAx val="405939496"/>
        <c:crosses val="autoZero"/>
        <c:auto val="1"/>
        <c:lblAlgn val="ctr"/>
        <c:lblOffset val="100"/>
        <c:noMultiLvlLbl val="0"/>
      </c:catAx>
      <c:valAx>
        <c:axId val="405939496"/>
        <c:scaling>
          <c:orientation val="maxMin"/>
          <c:min val="0"/>
        </c:scaling>
        <c:delete val="0"/>
        <c:axPos val="r"/>
        <c:numFmt formatCode="#,##0.00_ ;\-#,##0.00\ " sourceLinked="0"/>
        <c:majorTickMark val="out"/>
        <c:minorTickMark val="none"/>
        <c:tickLblPos val="nextTo"/>
        <c:spPr>
          <a:ln w="3175">
            <a:solidFill>
              <a:srgbClr val="FF0000"/>
            </a:solidFill>
            <a:prstDash val="solid"/>
          </a:ln>
        </c:spPr>
        <c:txPr>
          <a:bodyPr rot="0" vert="horz"/>
          <a:lstStyle/>
          <a:p>
            <a:pPr>
              <a:defRPr sz="800" b="0" i="0" u="none" strike="noStrike" baseline="0">
                <a:solidFill>
                  <a:srgbClr val="FF0000"/>
                </a:solidFill>
                <a:latin typeface="Calibri"/>
                <a:ea typeface="Calibri"/>
                <a:cs typeface="Calibri"/>
              </a:defRPr>
            </a:pPr>
            <a:endParaRPr lang="fr-FR"/>
          </a:p>
        </c:txPr>
        <c:crossAx val="405937928"/>
        <c:crosses val="max"/>
        <c:crossBetween val="between"/>
      </c:valAx>
      <c:spPr>
        <a:solidFill>
          <a:srgbClr val="FFFFFF"/>
        </a:solidFill>
        <a:ln w="12700">
          <a:solidFill>
            <a:srgbClr val="808080"/>
          </a:solidFill>
          <a:prstDash val="solid"/>
        </a:ln>
      </c:spPr>
    </c:plotArea>
    <c:legend>
      <c:legendPos val="r"/>
      <c:layout>
        <c:manualLayout>
          <c:xMode val="edge"/>
          <c:yMode val="edge"/>
          <c:x val="6.6541787439613531E-2"/>
          <c:y val="0.9029652777777778"/>
          <c:w val="0.88853232323232323"/>
          <c:h val="8.8513333333333333E-2"/>
        </c:manualLayout>
      </c:layout>
      <c:overlay val="0"/>
      <c:spPr>
        <a:solidFill>
          <a:srgbClr val="FFFFFF"/>
        </a:solidFill>
        <a:ln w="3175">
          <a:solidFill>
            <a:srgbClr val="969696"/>
          </a:solidFill>
          <a:prstDash val="solid"/>
        </a:ln>
      </c:spPr>
      <c:txPr>
        <a:bodyPr/>
        <a:lstStyle/>
        <a:p>
          <a:pPr>
            <a:defRPr sz="800" b="0" i="0" u="none" strike="noStrike" baseline="0">
              <a:solidFill>
                <a:srgbClr val="000000"/>
              </a:solidFill>
              <a:latin typeface="Calibri"/>
              <a:ea typeface="Calibri"/>
              <a:cs typeface="Calibri"/>
            </a:defRPr>
          </a:pPr>
          <a:endParaRPr lang="fr-FR"/>
        </a:p>
      </c:txPr>
    </c:legend>
    <c:plotVisOnly val="1"/>
    <c:dispBlanksAs val="gap"/>
    <c:showDLblsOverMax val="0"/>
  </c:chart>
  <c:spPr>
    <a:solidFill>
      <a:srgbClr val="EAEAEA"/>
    </a:solidFill>
    <a:ln w="12700">
      <a:solidFill>
        <a:srgbClr val="969696"/>
      </a:solidFill>
      <a:prstDash val="solid"/>
    </a:ln>
  </c:spPr>
  <c:txPr>
    <a:bodyPr/>
    <a:lstStyle/>
    <a:p>
      <a:pPr>
        <a:defRPr sz="900" b="0" i="0" u="none" strike="noStrike" baseline="0">
          <a:solidFill>
            <a:srgbClr val="000000"/>
          </a:solidFill>
          <a:latin typeface="Calibri"/>
          <a:ea typeface="Calibri"/>
          <a:cs typeface="Calibri"/>
        </a:defRPr>
      </a:pPr>
      <a:endParaRPr lang="fr-FR"/>
    </a:p>
  </c:txPr>
  <c:externalData r:id="rId2">
    <c:autoUpdate val="0"/>
  </c:externalData>
  <c:userShapes r:id="rId3"/>
</c:chartSpace>
</file>

<file path=ppt/drawings/drawing1.xml><?xml version="1.0" encoding="utf-8"?>
<c:userShapes xmlns:c="http://schemas.openxmlformats.org/drawingml/2006/chart">
  <cdr:relSizeAnchor xmlns:cdr="http://schemas.openxmlformats.org/drawingml/2006/chartDrawing">
    <cdr:from>
      <cdr:x>0.28828</cdr:x>
      <cdr:y>0.02888</cdr:y>
    </cdr:from>
    <cdr:to>
      <cdr:x>0.81676</cdr:x>
      <cdr:y>0.14221</cdr:y>
    </cdr:to>
    <cdr:sp macro="" textlink="">
      <cdr:nvSpPr>
        <cdr:cNvPr id="2" name="ZoneTexte 1"/>
        <cdr:cNvSpPr txBox="1"/>
      </cdr:nvSpPr>
      <cdr:spPr>
        <a:xfrm xmlns:a="http://schemas.openxmlformats.org/drawingml/2006/main">
          <a:off x="2105025" y="123825"/>
          <a:ext cx="4076700" cy="4857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fr-FR"/>
        </a:p>
      </cdr:txBody>
    </cdr:sp>
  </cdr:relSizeAnchor>
  <cdr:relSizeAnchor xmlns:cdr="http://schemas.openxmlformats.org/drawingml/2006/chartDrawing">
    <cdr:from>
      <cdr:x>0.24571</cdr:x>
      <cdr:y>0.03307</cdr:y>
    </cdr:from>
    <cdr:to>
      <cdr:x>0.76141</cdr:x>
      <cdr:y>0.09557</cdr:y>
    </cdr:to>
    <cdr:sp macro="" textlink="">
      <cdr:nvSpPr>
        <cdr:cNvPr id="7" name="TitleAllocation"/>
        <cdr:cNvSpPr/>
      </cdr:nvSpPr>
      <cdr:spPr>
        <a:xfrm xmlns:a="http://schemas.openxmlformats.org/drawingml/2006/main">
          <a:off x="1474546" y="190457"/>
          <a:ext cx="3094818" cy="360000"/>
        </a:xfrm>
        <a:prstGeom xmlns:a="http://schemas.openxmlformats.org/drawingml/2006/main" prst="rect">
          <a:avLst/>
        </a:prstGeom>
        <a:solidFill xmlns:a="http://schemas.openxmlformats.org/drawingml/2006/main">
          <a:schemeClr val="bg1"/>
        </a:solidFill>
        <a:ln xmlns:a="http://schemas.openxmlformats.org/drawingml/2006/main" w="9525">
          <a:solidFill>
            <a:schemeClr val="bg1">
              <a:lumMod val="50000"/>
            </a:schemeClr>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algn="ctr"/>
          <a:r>
            <a:rPr lang="en-US" sz="900" b="1">
              <a:solidFill>
                <a:sysClr val="windowText" lastClr="000000"/>
              </a:solidFill>
              <a:latin typeface="+mn-lt"/>
            </a:rPr>
            <a:t>2020-21</a:t>
          </a:r>
        </a:p>
      </cdr:txBody>
    </cdr:sp>
  </cdr:relSizeAnchor>
  <cdr:relSizeAnchor xmlns:cdr="http://schemas.openxmlformats.org/drawingml/2006/chartDrawing">
    <cdr:from>
      <cdr:x>0.83062</cdr:x>
      <cdr:y>0.03414</cdr:y>
    </cdr:from>
    <cdr:to>
      <cdr:x>0.98875</cdr:x>
      <cdr:y>0.09664</cdr:y>
    </cdr:to>
    <cdr:sp macro="" textlink="">
      <cdr:nvSpPr>
        <cdr:cNvPr id="8" name="CurrentCross"/>
        <cdr:cNvSpPr/>
      </cdr:nvSpPr>
      <cdr:spPr>
        <a:xfrm xmlns:a="http://schemas.openxmlformats.org/drawingml/2006/main">
          <a:off x="4984700" y="196620"/>
          <a:ext cx="948970" cy="360000"/>
        </a:xfrm>
        <a:prstGeom xmlns:a="http://schemas.openxmlformats.org/drawingml/2006/main" prst="rect">
          <a:avLst/>
        </a:prstGeom>
        <a:solidFill xmlns:a="http://schemas.openxmlformats.org/drawingml/2006/main">
          <a:schemeClr val="bg1">
            <a:lumMod val="100000"/>
          </a:schemeClr>
        </a:solidFill>
        <a:ln xmlns:a="http://schemas.openxmlformats.org/drawingml/2006/main" w="9525" cap="flat" cmpd="sng" algn="ctr">
          <a:solidFill>
            <a:schemeClr val="bg1">
              <a:lumMod val="50000"/>
            </a:schemeClr>
          </a:solidFill>
          <a:prstDash val="solid"/>
          <a:round/>
          <a:headEnd type="none" w="med" len="med"/>
          <a:tailEnd type="none" w="med" len="med"/>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indent="0" algn="ctr"/>
          <a:r>
            <a:rPr lang="en-US" sz="800" b="0">
              <a:solidFill>
                <a:srgbClr val="000000"/>
              </a:solidFill>
              <a:latin typeface="+mn-lt"/>
              <a:ea typeface="+mn-ea"/>
              <a:cs typeface="+mn-cs"/>
            </a:rPr>
            <a:t>EURUSD</a:t>
          </a:r>
        </a:p>
      </cdr:txBody>
    </cdr:sp>
  </cdr:relSizeAnchor>
  <cdr:relSizeAnchor xmlns:cdr="http://schemas.openxmlformats.org/drawingml/2006/chartDrawing">
    <cdr:from>
      <cdr:x>0.02489</cdr:x>
      <cdr:y>0.03459</cdr:y>
    </cdr:from>
    <cdr:to>
      <cdr:x>0.12793</cdr:x>
      <cdr:y>0.09709</cdr:y>
    </cdr:to>
    <cdr:sp macro="" textlink="">
      <cdr:nvSpPr>
        <cdr:cNvPr id="9" name="ForeignCurrency"/>
        <cdr:cNvSpPr/>
      </cdr:nvSpPr>
      <cdr:spPr>
        <a:xfrm xmlns:a="http://schemas.openxmlformats.org/drawingml/2006/main">
          <a:off x="149396" y="199249"/>
          <a:ext cx="618364" cy="360000"/>
        </a:xfrm>
        <a:prstGeom xmlns:a="http://schemas.openxmlformats.org/drawingml/2006/main" prst="rect">
          <a:avLst/>
        </a:prstGeom>
        <a:solidFill xmlns:a="http://schemas.openxmlformats.org/drawingml/2006/main">
          <a:schemeClr val="bg1">
            <a:lumMod val="100000"/>
          </a:schemeClr>
        </a:solidFill>
        <a:ln xmlns:a="http://schemas.openxmlformats.org/drawingml/2006/main" w="9525" cap="flat" cmpd="sng" algn="ctr">
          <a:solidFill>
            <a:schemeClr val="bg1">
              <a:lumMod val="50000"/>
            </a:schemeClr>
          </a:solidFill>
          <a:prstDash val="solid"/>
          <a:round/>
          <a:headEnd type="none" w="med" len="med"/>
          <a:tailEnd type="none" w="med" len="med"/>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indent="0" algn="ctr"/>
          <a:r>
            <a:rPr lang="en-US" sz="800" b="0">
              <a:solidFill>
                <a:srgbClr val="000000"/>
              </a:solidFill>
              <a:latin typeface="+mn-lt"/>
              <a:ea typeface="+mn-ea"/>
              <a:cs typeface="+mn-cs"/>
            </a:rPr>
            <a:t>USD</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22/02/2021</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2/22/2021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rcRect/>
          <a:stretch/>
        </p:blipFill>
        <p:spPr>
          <a:xfrm>
            <a:off x="3618443" y="2612734"/>
            <a:ext cx="1907113"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2/22/2021</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2/22/2021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2/22/2021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2/22/2021</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2/22/2021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2/22/2021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2/22/2021</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2/22/2021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2/22/2021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2/22/2021</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rcRect/>
          <a:stretch/>
        </p:blipFill>
        <p:spPr>
          <a:xfrm>
            <a:off x="7950365" y="269875"/>
            <a:ext cx="783076"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2/22/2021</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2/22/2021</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2/22/2021</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2/22/2021</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2/22/2021</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2/22/2021</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2/22/2021</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2/22/2021</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2/22/2021</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2/22/2021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2/22/2021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2/22/2021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2/22/2021</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2/22/2021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2/22/2021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2/22/2021</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2/22/2021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2/22/2021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2/22/2021</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2/22/2021</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2/22/2021</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2/22/2021</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2/22/2021</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2/22/2021</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2/22/2021</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2/22/2021</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16/02/2021</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- 2020-21</a:t>
            </a:r>
          </a:p>
        </p:txBody>
      </p:sp>
      <p:pic>
        <p:nvPicPr>
          <p:cNvPr id="5" name="Image 4">
            <a:extLst>
              <a:ext uri="{FF2B5EF4-FFF2-40B4-BE49-F238E27FC236}">
                <a16:creationId xmlns:a16="http://schemas.microsoft.com/office/drawing/2014/main" id="{6FE3F4BE-E76B-43E3-A531-5AE2A90ADCB9}"/>
              </a:ext>
            </a:extLst>
          </p:cNvPr>
          <p:cNvPicPr>
            <a:picLocks noChangeAspect="1"/>
          </p:cNvPicPr>
          <p:nvPr/>
        </p:nvPicPr>
        <p:blipFill>
          <a:blip r:embed="rId2"/>
          <a:stretch>
            <a:fillRect/>
          </a:stretch>
        </p:blipFill>
        <p:spPr>
          <a:xfrm>
            <a:off x="147308" y="2347666"/>
            <a:ext cx="4200508" cy="3572566"/>
          </a:xfrm>
          <a:prstGeom prst="rect">
            <a:avLst/>
          </a:prstGeom>
        </p:spPr>
      </p:pic>
      <p:graphicFrame>
        <p:nvGraphicFramePr>
          <p:cNvPr id="6" name="BlendGraphe">
            <a:extLst>
              <a:ext uri="{FF2B5EF4-FFF2-40B4-BE49-F238E27FC236}">
                <a16:creationId xmlns:a16="http://schemas.microsoft.com/office/drawing/2014/main" id="{13267861-5B20-4615-9730-88D10B5CA913}"/>
              </a:ext>
            </a:extLst>
          </p:cNvPr>
          <p:cNvGraphicFramePr>
            <a:graphicFrameLocks/>
          </p:cNvGraphicFramePr>
          <p:nvPr>
            <p:extLst>
              <p:ext uri="{D42A27DB-BD31-4B8C-83A1-F6EECF244321}">
                <p14:modId xmlns:p14="http://schemas.microsoft.com/office/powerpoint/2010/main" val="4078004543"/>
              </p:ext>
            </p:extLst>
          </p:nvPr>
        </p:nvGraphicFramePr>
        <p:xfrm>
          <a:off x="4721681" y="2347666"/>
          <a:ext cx="4190499" cy="352291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9745535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- 2021-22</a:t>
            </a:r>
          </a:p>
        </p:txBody>
      </p:sp>
      <p:pic>
        <p:nvPicPr>
          <p:cNvPr id="5" name="Image 4">
            <a:extLst>
              <a:ext uri="{FF2B5EF4-FFF2-40B4-BE49-F238E27FC236}">
                <a16:creationId xmlns:a16="http://schemas.microsoft.com/office/drawing/2014/main" id="{01C9B7C6-681D-48EE-974A-3F42FDD62DCE}"/>
              </a:ext>
            </a:extLst>
          </p:cNvPr>
          <p:cNvPicPr>
            <a:picLocks noChangeAspect="1"/>
          </p:cNvPicPr>
          <p:nvPr/>
        </p:nvPicPr>
        <p:blipFill>
          <a:blip r:embed="rId2"/>
          <a:stretch>
            <a:fillRect/>
          </a:stretch>
        </p:blipFill>
        <p:spPr>
          <a:xfrm>
            <a:off x="193693" y="2347666"/>
            <a:ext cx="4200508" cy="3572566"/>
          </a:xfrm>
          <a:prstGeom prst="rect">
            <a:avLst/>
          </a:prstGeom>
        </p:spPr>
      </p:pic>
      <p:pic>
        <p:nvPicPr>
          <p:cNvPr id="7" name="Image 6">
            <a:extLst>
              <a:ext uri="{FF2B5EF4-FFF2-40B4-BE49-F238E27FC236}">
                <a16:creationId xmlns:a16="http://schemas.microsoft.com/office/drawing/2014/main" id="{6FA49DA0-144C-481C-9ADC-9E18C66792D0}"/>
              </a:ext>
            </a:extLst>
          </p:cNvPr>
          <p:cNvPicPr>
            <a:picLocks noChangeAspect="1"/>
          </p:cNvPicPr>
          <p:nvPr/>
        </p:nvPicPr>
        <p:blipFill>
          <a:blip r:embed="rId3"/>
          <a:stretch>
            <a:fillRect/>
          </a:stretch>
        </p:blipFill>
        <p:spPr>
          <a:xfrm>
            <a:off x="4749799" y="2347666"/>
            <a:ext cx="4200508" cy="3670110"/>
          </a:xfrm>
          <a:prstGeom prst="rect">
            <a:avLst/>
          </a:prstGeom>
        </p:spPr>
      </p:pic>
    </p:spTree>
    <p:extLst>
      <p:ext uri="{BB962C8B-B14F-4D97-AF65-F5344CB8AC3E}">
        <p14:creationId xmlns:p14="http://schemas.microsoft.com/office/powerpoint/2010/main" val="37047837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- 2022-23</a:t>
            </a:r>
          </a:p>
        </p:txBody>
      </p:sp>
      <p:pic>
        <p:nvPicPr>
          <p:cNvPr id="7" name="Image 6">
            <a:extLst>
              <a:ext uri="{FF2B5EF4-FFF2-40B4-BE49-F238E27FC236}">
                <a16:creationId xmlns:a16="http://schemas.microsoft.com/office/drawing/2014/main" id="{3B813AC9-CE15-4245-8054-DB7CF4957C73}"/>
              </a:ext>
            </a:extLst>
          </p:cNvPr>
          <p:cNvPicPr>
            <a:picLocks noChangeAspect="1"/>
          </p:cNvPicPr>
          <p:nvPr/>
        </p:nvPicPr>
        <p:blipFill>
          <a:blip r:embed="rId2"/>
          <a:stretch>
            <a:fillRect/>
          </a:stretch>
        </p:blipFill>
        <p:spPr>
          <a:xfrm>
            <a:off x="215715" y="2350714"/>
            <a:ext cx="4206605" cy="3548180"/>
          </a:xfrm>
          <a:prstGeom prst="rect">
            <a:avLst/>
          </a:prstGeom>
        </p:spPr>
      </p:pic>
      <p:pic>
        <p:nvPicPr>
          <p:cNvPr id="8" name="Image 7">
            <a:extLst>
              <a:ext uri="{FF2B5EF4-FFF2-40B4-BE49-F238E27FC236}">
                <a16:creationId xmlns:a16="http://schemas.microsoft.com/office/drawing/2014/main" id="{1B238800-434A-41CC-A27F-50F1BF571CFF}"/>
              </a:ext>
            </a:extLst>
          </p:cNvPr>
          <p:cNvPicPr>
            <a:picLocks noChangeAspect="1"/>
          </p:cNvPicPr>
          <p:nvPr/>
        </p:nvPicPr>
        <p:blipFill>
          <a:blip r:embed="rId3"/>
          <a:stretch>
            <a:fillRect/>
          </a:stretch>
        </p:blipFill>
        <p:spPr>
          <a:xfrm>
            <a:off x="4721680" y="2350714"/>
            <a:ext cx="4206605" cy="3529890"/>
          </a:xfrm>
          <a:prstGeom prst="rect">
            <a:avLst/>
          </a:prstGeom>
        </p:spPr>
      </p:pic>
    </p:spTree>
    <p:extLst>
      <p:ext uri="{BB962C8B-B14F-4D97-AF65-F5344CB8AC3E}">
        <p14:creationId xmlns:p14="http://schemas.microsoft.com/office/powerpoint/2010/main" val="7029875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4F4BE024-BDBF-4815-A3D5-108E69866A2B}"/>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8" name="Image 7">
            <a:extLst>
              <a:ext uri="{FF2B5EF4-FFF2-40B4-BE49-F238E27FC236}">
                <a16:creationId xmlns:a16="http://schemas.microsoft.com/office/drawing/2014/main" id="{9A195E9B-F86F-4A01-B959-A36A2D3E5D77}"/>
              </a:ext>
            </a:extLst>
          </p:cNvPr>
          <p:cNvPicPr>
            <a:picLocks noChangeAspect="1"/>
          </p:cNvPicPr>
          <p:nvPr/>
        </p:nvPicPr>
        <p:blipFill>
          <a:blip r:embed="rId2"/>
          <a:stretch>
            <a:fillRect/>
          </a:stretch>
        </p:blipFill>
        <p:spPr>
          <a:xfrm>
            <a:off x="66675" y="1130400"/>
            <a:ext cx="9077325" cy="1162050"/>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9" name="Image 8">
            <a:extLst>
              <a:ext uri="{FF2B5EF4-FFF2-40B4-BE49-F238E27FC236}">
                <a16:creationId xmlns:a16="http://schemas.microsoft.com/office/drawing/2014/main" id="{D719E4D5-13BC-4C81-86BC-CA36EC5D8E13}"/>
              </a:ext>
            </a:extLst>
          </p:cNvPr>
          <p:cNvPicPr>
            <a:picLocks noChangeAspect="1"/>
          </p:cNvPicPr>
          <p:nvPr/>
        </p:nvPicPr>
        <p:blipFill>
          <a:blip r:embed="rId2"/>
          <a:stretch>
            <a:fillRect/>
          </a:stretch>
        </p:blipFill>
        <p:spPr>
          <a:xfrm>
            <a:off x="100012" y="1130400"/>
            <a:ext cx="8943975" cy="971550"/>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721F2657-9A9E-4F52-ACA9-5369E0A3CE41}"/>
              </a:ext>
            </a:extLst>
          </p:cNvPr>
          <p:cNvPicPr>
            <a:picLocks noChangeAspect="1"/>
          </p:cNvPicPr>
          <p:nvPr/>
        </p:nvPicPr>
        <p:blipFill>
          <a:blip r:embed="rId2"/>
          <a:stretch>
            <a:fillRect/>
          </a:stretch>
        </p:blipFill>
        <p:spPr>
          <a:xfrm>
            <a:off x="317500" y="1143000"/>
            <a:ext cx="6662615" cy="1905000"/>
          </a:xfrm>
          <a:prstGeom prst="rect">
            <a:avLst/>
          </a:prstGeom>
        </p:spPr>
      </p:pic>
      <p:pic>
        <p:nvPicPr>
          <p:cNvPr id="3" name="Image 2">
            <a:extLst>
              <a:ext uri="{FF2B5EF4-FFF2-40B4-BE49-F238E27FC236}">
                <a16:creationId xmlns:a16="http://schemas.microsoft.com/office/drawing/2014/main" id="{16803DC1-92D4-4306-B986-04495F2E9328}"/>
              </a:ext>
            </a:extLst>
          </p:cNvPr>
          <p:cNvPicPr>
            <a:picLocks noChangeAspect="1"/>
          </p:cNvPicPr>
          <p:nvPr/>
        </p:nvPicPr>
        <p:blipFill>
          <a:blip r:embed="rId3"/>
          <a:stretch>
            <a:fillRect/>
          </a:stretch>
        </p:blipFill>
        <p:spPr>
          <a:xfrm>
            <a:off x="3046169" y="3060600"/>
            <a:ext cx="5472601" cy="3577964"/>
          </a:xfrm>
          <a:prstGeom prst="rect">
            <a:avLst/>
          </a:prstGeom>
        </p:spPr>
      </p:pic>
    </p:spTree>
    <p:extLst>
      <p:ext uri="{BB962C8B-B14F-4D97-AF65-F5344CB8AC3E}">
        <p14:creationId xmlns:p14="http://schemas.microsoft.com/office/powerpoint/2010/main" val="14372948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19814142-1E1A-4FAA-8410-1C09241BB250}"/>
              </a:ext>
            </a:extLst>
          </p:cNvPr>
          <p:cNvPicPr>
            <a:picLocks noChangeAspect="1"/>
          </p:cNvPicPr>
          <p:nvPr/>
        </p:nvPicPr>
        <p:blipFill>
          <a:blip r:embed="rId2"/>
          <a:stretch>
            <a:fillRect/>
          </a:stretch>
        </p:blipFill>
        <p:spPr>
          <a:xfrm>
            <a:off x="825500" y="1279236"/>
            <a:ext cx="7376160" cy="5027676"/>
          </a:xfrm>
          <a:prstGeom prst="rect">
            <a:avLst/>
          </a:prstGeom>
        </p:spPr>
      </p:pic>
    </p:spTree>
    <p:extLst>
      <p:ext uri="{BB962C8B-B14F-4D97-AF65-F5344CB8AC3E}">
        <p14:creationId xmlns:p14="http://schemas.microsoft.com/office/powerpoint/2010/main" val="20670039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6" name="Image 5">
            <a:extLst>
              <a:ext uri="{FF2B5EF4-FFF2-40B4-BE49-F238E27FC236}">
                <a16:creationId xmlns:a16="http://schemas.microsoft.com/office/drawing/2014/main" id="{75C32BEC-E792-4C3C-B26C-D5D868E2B91D}"/>
              </a:ext>
            </a:extLst>
          </p:cNvPr>
          <p:cNvPicPr>
            <a:picLocks noChangeAspect="1"/>
          </p:cNvPicPr>
          <p:nvPr/>
        </p:nvPicPr>
        <p:blipFill>
          <a:blip r:embed="rId2"/>
          <a:stretch>
            <a:fillRect/>
          </a:stretch>
        </p:blipFill>
        <p:spPr>
          <a:xfrm>
            <a:off x="763619" y="1221938"/>
            <a:ext cx="7395089" cy="5005250"/>
          </a:xfrm>
          <a:prstGeom prst="rect">
            <a:avLst/>
          </a:prstGeom>
        </p:spPr>
      </p:pic>
    </p:spTree>
    <p:extLst>
      <p:ext uri="{BB962C8B-B14F-4D97-AF65-F5344CB8AC3E}">
        <p14:creationId xmlns:p14="http://schemas.microsoft.com/office/powerpoint/2010/main" val="1118674341"/>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Inspiration.thmx</Template>
  <TotalTime>5717</TotalTime>
  <Words>657</Words>
  <Application>Microsoft Office PowerPoint</Application>
  <PresentationFormat>Affichage à l'écran (4:3)</PresentationFormat>
  <Paragraphs>78</Paragraphs>
  <Slides>14</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14</vt:i4>
      </vt:variant>
    </vt:vector>
  </HeadingPairs>
  <TitlesOfParts>
    <vt:vector size="21"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- 2020-21</vt:lpstr>
      <vt:lpstr>EURUSD - 2021-22</vt:lpstr>
      <vt:lpstr>EURUSD - 2022-23</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Anatole Maurel</cp:lastModifiedBy>
  <cp:revision>704</cp:revision>
  <cp:lastPrinted>2012-02-01T10:00:25Z</cp:lastPrinted>
  <dcterms:created xsi:type="dcterms:W3CDTF">2010-04-23T15:09:35Z</dcterms:created>
  <dcterms:modified xsi:type="dcterms:W3CDTF">2021-02-22T08:15:30Z</dcterms:modified>
</cp:coreProperties>
</file>