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SKYGUIDE\2023-02-07%20-%20SKYGUIDE%20Global%20Hedge%20Position%20FX.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xMode val="edge"/>
          <c:yMode val="edge"/>
          <c:x val="5.9405940594059403E-2"/>
          <c:y val="0.15285347222222223"/>
          <c:w val="0.94059405940599428"/>
          <c:h val="0.72094513888888889"/>
        </c:manualLayout>
      </c:layout>
      <c:barChart>
        <c:barDir val="col"/>
        <c:grouping val="clustered"/>
        <c:varyColors val="0"/>
        <c:ser>
          <c:idx val="2"/>
          <c:order val="0"/>
          <c:tx>
            <c:strRef>
              <c:f>EURCHF_SynthesisMAX!$E$5</c:f>
              <c:strCache>
                <c:ptCount val="1"/>
                <c:pt idx="0">
                  <c:v>Exposure</c:v>
                </c:pt>
              </c:strCache>
            </c:strRef>
          </c:tx>
          <c:spPr>
            <a:noFill/>
            <a:ln w="25400">
              <a:solidFill>
                <a:srgbClr val="000080"/>
              </a:solidFill>
              <a:prstDash val="solid"/>
            </a:ln>
          </c:spPr>
          <c:invertIfNegative val="0"/>
          <c:dLbls>
            <c:dLbl>
              <c:idx val="1"/>
              <c:layout>
                <c:manualLayout>
                  <c:x val="5.1724137931034357E-2"/>
                  <c:y val="-4.6412965943161495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87A-4729-853E-CBA8B2AD2C53}"/>
                </c:ext>
              </c:extLst>
            </c:dLbl>
            <c:numFmt formatCode="#,##0.0" sourceLinked="0"/>
            <c:spPr>
              <a:noFill/>
              <a:ln w="25400">
                <a:noFill/>
              </a:ln>
            </c:spPr>
            <c:txPr>
              <a:bodyPr/>
              <a:lstStyle/>
              <a:p>
                <a:pPr>
                  <a:defRPr sz="1100" b="1" i="0" u="none" strike="noStrike" baseline="0">
                    <a:solidFill>
                      <a:srgbClr val="000080"/>
                    </a:solidFill>
                    <a:latin typeface="Calibri"/>
                    <a:ea typeface="Calibri"/>
                    <a:cs typeface="Calibri"/>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EURCHF_SynthesisMAX!$C$6:$C$7</c:f>
              <c:strCache>
                <c:ptCount val="2"/>
                <c:pt idx="0">
                  <c:v> DSNA 2023 </c:v>
                </c:pt>
                <c:pt idx="1">
                  <c:v> EC 2023 </c:v>
                </c:pt>
              </c:strCache>
            </c:strRef>
          </c:cat>
          <c:val>
            <c:numRef>
              <c:f>EURCHF_SynthesisMAX!$E$6:$E$7</c:f>
              <c:numCache>
                <c:formatCode>_ * #\ ##0.00_ ;_ * \-#\ ##0.00_ ;_ * "-"??_ ;_ @_ </c:formatCode>
                <c:ptCount val="2"/>
                <c:pt idx="0">
                  <c:v>43000000</c:v>
                </c:pt>
                <c:pt idx="1">
                  <c:v>140000000</c:v>
                </c:pt>
              </c:numCache>
            </c:numRef>
          </c:val>
          <c:extLst>
            <c:ext xmlns:c16="http://schemas.microsoft.com/office/drawing/2014/chart" uri="{C3380CC4-5D6E-409C-BE32-E72D297353CC}">
              <c16:uniqueId val="{00000001-087A-4729-853E-CBA8B2AD2C53}"/>
            </c:ext>
          </c:extLst>
        </c:ser>
        <c:ser>
          <c:idx val="0"/>
          <c:order val="1"/>
          <c:tx>
            <c:strRef>
              <c:f>EURCHF_SynthesisMAX!$D$5</c:f>
              <c:strCache>
                <c:ptCount val="1"/>
                <c:pt idx="0">
                  <c:v>Hedged Notional</c:v>
                </c:pt>
              </c:strCache>
            </c:strRef>
          </c:tx>
          <c:spPr>
            <a:solidFill>
              <a:srgbClr val="99CCFF"/>
            </a:solidFill>
            <a:ln w="12700">
              <a:solidFill>
                <a:srgbClr val="969696"/>
              </a:solidFill>
              <a:prstDash val="solid"/>
            </a:ln>
          </c:spPr>
          <c:invertIfNegative val="0"/>
          <c:dLbls>
            <c:numFmt formatCode="#,##0.0" sourceLinked="0"/>
            <c:spPr>
              <a:noFill/>
              <a:ln w="25400">
                <a:noFill/>
              </a:ln>
            </c:spPr>
            <c:txPr>
              <a:bodyPr/>
              <a:lstStyle/>
              <a:p>
                <a:pPr>
                  <a:defRPr sz="1100" b="1" i="0" u="none" strike="noStrike" baseline="0">
                    <a:solidFill>
                      <a:sysClr val="windowText" lastClr="000000"/>
                    </a:solidFill>
                    <a:latin typeface="Calibri"/>
                    <a:ea typeface="Calibri"/>
                    <a:cs typeface="Calibri"/>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EURCHF_SynthesisMAX!$C$6:$C$7</c:f>
              <c:strCache>
                <c:ptCount val="2"/>
                <c:pt idx="0">
                  <c:v> DSNA 2023 </c:v>
                </c:pt>
                <c:pt idx="1">
                  <c:v> EC 2023 </c:v>
                </c:pt>
              </c:strCache>
            </c:strRef>
          </c:cat>
          <c:val>
            <c:numRef>
              <c:f>EURCHF_SynthesisMAX!$D$6:$D$7</c:f>
              <c:numCache>
                <c:formatCode>_ * #\ ##0.00_ ;_ * \-#\ ##0.00_ ;_ * "-"??_ ;_ @_ </c:formatCode>
                <c:ptCount val="2"/>
                <c:pt idx="0">
                  <c:v>35000000</c:v>
                </c:pt>
                <c:pt idx="1">
                  <c:v>23800000</c:v>
                </c:pt>
              </c:numCache>
            </c:numRef>
          </c:val>
          <c:extLst>
            <c:ext xmlns:c16="http://schemas.microsoft.com/office/drawing/2014/chart" uri="{C3380CC4-5D6E-409C-BE32-E72D297353CC}">
              <c16:uniqueId val="{00000002-087A-4729-853E-CBA8B2AD2C53}"/>
            </c:ext>
          </c:extLst>
        </c:ser>
        <c:dLbls>
          <c:showLegendKey val="0"/>
          <c:showVal val="0"/>
          <c:showCatName val="0"/>
          <c:showSerName val="0"/>
          <c:showPercent val="0"/>
          <c:showBubbleSize val="0"/>
        </c:dLbls>
        <c:gapWidth val="150"/>
        <c:overlap val="100"/>
        <c:axId val="337226048"/>
        <c:axId val="337225656"/>
      </c:barChart>
      <c:lineChart>
        <c:grouping val="standard"/>
        <c:varyColors val="0"/>
        <c:ser>
          <c:idx val="3"/>
          <c:order val="3"/>
          <c:tx>
            <c:strRef>
              <c:f>EURCHF_SynthesisMAX!$F$5</c:f>
              <c:strCache>
                <c:ptCount val="1"/>
                <c:pt idx="0">
                  <c:v>Hedge Ratio</c:v>
                </c:pt>
              </c:strCache>
            </c:strRef>
          </c:tx>
          <c:spPr>
            <a:ln>
              <a:noFill/>
            </a:ln>
          </c:spPr>
          <c:marker>
            <c:symbol val="none"/>
          </c:marker>
          <c:dLbls>
            <c:dLbl>
              <c:idx val="0"/>
              <c:layout>
                <c:manualLayout>
                  <c:x val="-0.14512266226622667"/>
                  <c:y val="-0.47563110882229276"/>
                </c:manualLayout>
              </c:layout>
              <c:tx>
                <c:rich>
                  <a:bodyPr/>
                  <a:lstStyle/>
                  <a:p>
                    <a:r>
                      <a:rPr lang="en-US"/>
                      <a:t>81%</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087A-4729-853E-CBA8B2AD2C53}"/>
                </c:ext>
              </c:extLst>
            </c:dLbl>
            <c:dLbl>
              <c:idx val="1"/>
              <c:layout>
                <c:manualLayout>
                  <c:x val="-8.247556339940279E-2"/>
                  <c:y val="-0.46803608093292137"/>
                </c:manualLayout>
              </c:layout>
              <c:tx>
                <c:rich>
                  <a:bodyPr/>
                  <a:lstStyle/>
                  <a:p>
                    <a:r>
                      <a:rPr lang="en-US"/>
                      <a:t>17%</a:t>
                    </a:r>
                  </a:p>
                </c:rich>
              </c:tx>
              <c:dLblPos val="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087A-4729-853E-CBA8B2AD2C53}"/>
                </c:ext>
              </c:extLst>
            </c:dLbl>
            <c:numFmt formatCode="0%;[=0]&quot;&quot;;General" sourceLinked="0"/>
            <c:spPr>
              <a:ln>
                <a:solidFill>
                  <a:sysClr val="window" lastClr="FFFFFF">
                    <a:lumMod val="65000"/>
                  </a:sysClr>
                </a:solidFill>
              </a:ln>
            </c:spPr>
            <c:txPr>
              <a:bodyPr/>
              <a:lstStyle/>
              <a:p>
                <a:pPr>
                  <a:defRPr sz="1100" b="1"/>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EURCHF_SynthesisMAX!$C$6:$C$7</c:f>
              <c:strCache>
                <c:ptCount val="2"/>
                <c:pt idx="0">
                  <c:v> DSNA 2023 </c:v>
                </c:pt>
                <c:pt idx="1">
                  <c:v> EC 2023 </c:v>
                </c:pt>
              </c:strCache>
            </c:strRef>
          </c:cat>
          <c:val>
            <c:numRef>
              <c:f>EURCHF_SynthesisMAX!$F$6:$F$7</c:f>
              <c:numCache>
                <c:formatCode>0.0%</c:formatCode>
                <c:ptCount val="2"/>
                <c:pt idx="0">
                  <c:v>0.81395348837209303</c:v>
                </c:pt>
                <c:pt idx="1">
                  <c:v>0.17</c:v>
                </c:pt>
              </c:numCache>
            </c:numRef>
          </c:val>
          <c:smooth val="0"/>
          <c:extLst>
            <c:ext xmlns:c16="http://schemas.microsoft.com/office/drawing/2014/chart" uri="{C3380CC4-5D6E-409C-BE32-E72D297353CC}">
              <c16:uniqueId val="{00000005-087A-4729-853E-CBA8B2AD2C53}"/>
            </c:ext>
          </c:extLst>
        </c:ser>
        <c:dLbls>
          <c:showLegendKey val="0"/>
          <c:showVal val="0"/>
          <c:showCatName val="0"/>
          <c:showSerName val="0"/>
          <c:showPercent val="0"/>
          <c:showBubbleSize val="0"/>
        </c:dLbls>
        <c:marker val="1"/>
        <c:smooth val="0"/>
        <c:axId val="337226048"/>
        <c:axId val="337225656"/>
      </c:lineChart>
      <c:lineChart>
        <c:grouping val="standard"/>
        <c:varyColors val="0"/>
        <c:ser>
          <c:idx val="1"/>
          <c:order val="2"/>
          <c:tx>
            <c:strRef>
              <c:f>EURCHF_SynthesisMAX!$H$5</c:f>
              <c:strCache>
                <c:ptCount val="1"/>
                <c:pt idx="0">
                  <c:v>Hedge Rate</c:v>
                </c:pt>
              </c:strCache>
            </c:strRef>
          </c:tx>
          <c:spPr>
            <a:ln w="25400">
              <a:noFill/>
              <a:prstDash val="solid"/>
            </a:ln>
          </c:spPr>
          <c:marker>
            <c:symbol val="circle"/>
            <c:size val="7"/>
            <c:spPr>
              <a:solidFill>
                <a:srgbClr val="FF0000"/>
              </a:solidFill>
              <a:ln>
                <a:solidFill>
                  <a:srgbClr val="FF0000"/>
                </a:solidFill>
                <a:prstDash val="solid"/>
              </a:ln>
            </c:spPr>
          </c:marker>
          <c:dLbls>
            <c:dLbl>
              <c:idx val="0"/>
              <c:layout>
                <c:manualLayout>
                  <c:x val="-8.9785908226988898E-2"/>
                  <c:y val="-1.22170836240407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87A-4729-853E-CBA8B2AD2C53}"/>
                </c:ext>
              </c:extLst>
            </c:dLbl>
            <c:dLbl>
              <c:idx val="1"/>
              <c:layout>
                <c:manualLayout>
                  <c:x val="-8.058715720879718E-2"/>
                  <c:y val="-7.153792484800159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87A-4729-853E-CBA8B2AD2C53}"/>
                </c:ext>
              </c:extLst>
            </c:dLbl>
            <c:numFmt formatCode="#,##0.0000" sourceLinked="0"/>
            <c:spPr>
              <a:noFill/>
              <a:ln w="25400">
                <a:noFill/>
              </a:ln>
            </c:spPr>
            <c:txPr>
              <a:bodyPr/>
              <a:lstStyle/>
              <a:p>
                <a:pPr>
                  <a:defRPr sz="1000" b="0" i="0" u="none" strike="noStrike" baseline="0">
                    <a:solidFill>
                      <a:srgbClr val="FF0000"/>
                    </a:solidFill>
                    <a:latin typeface="Calibri"/>
                    <a:ea typeface="Calibri"/>
                    <a:cs typeface="Calibri"/>
                  </a:defRPr>
                </a:pPr>
                <a:endParaRPr lang="fr-FR"/>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EURCHF_SynthesisMAX!$C$6:$C$7</c:f>
              <c:strCache>
                <c:ptCount val="2"/>
                <c:pt idx="0">
                  <c:v> DSNA 2023 </c:v>
                </c:pt>
                <c:pt idx="1">
                  <c:v> EC 2023 </c:v>
                </c:pt>
              </c:strCache>
            </c:strRef>
          </c:cat>
          <c:val>
            <c:numRef>
              <c:f>EURCHF_SynthesisMAX!$H$6:$H$7</c:f>
              <c:numCache>
                <c:formatCode>_ * #\ ##0.0000_ ;_ * \-#\ ##0.0000_ ;_ * "-"??_ ;_ @_ </c:formatCode>
                <c:ptCount val="2"/>
                <c:pt idx="0">
                  <c:v>0.99058619343441701</c:v>
                </c:pt>
                <c:pt idx="1">
                  <c:v>0.98867037051217799</c:v>
                </c:pt>
              </c:numCache>
            </c:numRef>
          </c:val>
          <c:smooth val="0"/>
          <c:extLst>
            <c:ext xmlns:c16="http://schemas.microsoft.com/office/drawing/2014/chart" uri="{C3380CC4-5D6E-409C-BE32-E72D297353CC}">
              <c16:uniqueId val="{00000008-087A-4729-853E-CBA8B2AD2C53}"/>
            </c:ext>
          </c:extLst>
        </c:ser>
        <c:dLbls>
          <c:showLegendKey val="0"/>
          <c:showVal val="0"/>
          <c:showCatName val="0"/>
          <c:showSerName val="0"/>
          <c:showPercent val="0"/>
          <c:showBubbleSize val="0"/>
        </c:dLbls>
        <c:marker val="1"/>
        <c:smooth val="0"/>
        <c:axId val="337225264"/>
        <c:axId val="337223696"/>
      </c:lineChart>
      <c:catAx>
        <c:axId val="337226048"/>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1000" b="0" i="0" u="none" strike="noStrike" baseline="0">
                <a:solidFill>
                  <a:srgbClr val="000000"/>
                </a:solidFill>
                <a:latin typeface="Calibri"/>
                <a:ea typeface="Calibri"/>
                <a:cs typeface="Calibri"/>
              </a:defRPr>
            </a:pPr>
            <a:endParaRPr lang="fr-FR"/>
          </a:p>
        </c:txPr>
        <c:crossAx val="337225656"/>
        <c:crosses val="autoZero"/>
        <c:auto val="1"/>
        <c:lblAlgn val="ctr"/>
        <c:lblOffset val="100"/>
        <c:tickLblSkip val="1"/>
        <c:tickMarkSkip val="1"/>
        <c:noMultiLvlLbl val="0"/>
      </c:catAx>
      <c:valAx>
        <c:axId val="337225656"/>
        <c:scaling>
          <c:orientation val="minMax"/>
          <c:max val="160000000"/>
        </c:scaling>
        <c:delete val="0"/>
        <c:axPos val="l"/>
        <c:majorGridlines>
          <c:spPr>
            <a:ln w="3175">
              <a:solidFill>
                <a:srgbClr val="969696"/>
              </a:solidFill>
              <a:prstDash val="sysDash"/>
            </a:ln>
          </c:spPr>
        </c:majorGridlines>
        <c:numFmt formatCode="#,##0.0" sourceLinked="0"/>
        <c:majorTickMark val="out"/>
        <c:minorTickMark val="none"/>
        <c:tickLblPos val="nextTo"/>
        <c:spPr>
          <a:ln w="3175">
            <a:solidFill>
              <a:srgbClr val="666699"/>
            </a:solidFill>
            <a:prstDash val="solid"/>
          </a:ln>
        </c:spPr>
        <c:txPr>
          <a:bodyPr rot="0" vert="horz"/>
          <a:lstStyle/>
          <a:p>
            <a:pPr>
              <a:defRPr sz="1100" b="0" i="0" u="none" strike="noStrike" baseline="0">
                <a:solidFill>
                  <a:srgbClr val="666699"/>
                </a:solidFill>
                <a:latin typeface="Calibri"/>
                <a:ea typeface="Calibri"/>
                <a:cs typeface="Calibri"/>
              </a:defRPr>
            </a:pPr>
            <a:endParaRPr lang="fr-FR"/>
          </a:p>
        </c:txPr>
        <c:crossAx val="337226048"/>
        <c:crosses val="autoZero"/>
        <c:crossBetween val="between"/>
        <c:dispUnits>
          <c:builtInUnit val="millions"/>
          <c:dispUnitsLbl/>
        </c:dispUnits>
      </c:valAx>
      <c:catAx>
        <c:axId val="337225264"/>
        <c:scaling>
          <c:orientation val="minMax"/>
        </c:scaling>
        <c:delete val="1"/>
        <c:axPos val="b"/>
        <c:numFmt formatCode="General" sourceLinked="1"/>
        <c:majorTickMark val="out"/>
        <c:minorTickMark val="none"/>
        <c:tickLblPos val="nextTo"/>
        <c:crossAx val="337223696"/>
        <c:crosses val="autoZero"/>
        <c:auto val="1"/>
        <c:lblAlgn val="ctr"/>
        <c:lblOffset val="100"/>
        <c:noMultiLvlLbl val="0"/>
      </c:catAx>
      <c:valAx>
        <c:axId val="337223696"/>
        <c:scaling>
          <c:orientation val="minMax"/>
          <c:max val="1.04"/>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1100" b="0" i="0" u="none" strike="noStrike" baseline="0">
                <a:solidFill>
                  <a:srgbClr val="FF0000"/>
                </a:solidFill>
                <a:latin typeface="Calibri"/>
                <a:ea typeface="Calibri"/>
                <a:cs typeface="Calibri"/>
              </a:defRPr>
            </a:pPr>
            <a:endParaRPr lang="fr-FR"/>
          </a:p>
        </c:txPr>
        <c:crossAx val="337225264"/>
        <c:crosses val="max"/>
        <c:crossBetween val="between"/>
      </c:valAx>
      <c:spPr>
        <a:solidFill>
          <a:srgbClr val="FFFFFF"/>
        </a:solidFill>
        <a:ln w="12700">
          <a:solidFill>
            <a:srgbClr val="808080"/>
          </a:solidFill>
          <a:prstDash val="solid"/>
        </a:ln>
      </c:spPr>
    </c:plotArea>
    <c:legend>
      <c:legendPos val="r"/>
      <c:layout>
        <c:manualLayout>
          <c:xMode val="edge"/>
          <c:yMode val="edge"/>
          <c:x val="0.18298128019323676"/>
          <c:y val="0.92892202380952382"/>
          <c:w val="0.67834118357487927"/>
          <c:h val="5.8478769841269838E-2"/>
        </c:manualLayout>
      </c:layout>
      <c:overlay val="0"/>
      <c:spPr>
        <a:solidFill>
          <a:srgbClr val="FFFFFF"/>
        </a:solidFill>
        <a:ln w="3175">
          <a:solidFill>
            <a:srgbClr val="969696"/>
          </a:solidFill>
          <a:prstDash val="solid"/>
        </a:ln>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0.81343</cdr:x>
      <cdr:y>0.0189</cdr:y>
    </cdr:from>
    <cdr:to>
      <cdr:x>0.98734</cdr:x>
      <cdr:y>0.09033</cdr:y>
    </cdr:to>
    <cdr:sp macro="" textlink="">
      <cdr:nvSpPr>
        <cdr:cNvPr id="5" name="CurrentCross"/>
        <cdr:cNvSpPr/>
      </cdr:nvSpPr>
      <cdr:spPr>
        <a:xfrm xmlns:a="http://schemas.openxmlformats.org/drawingml/2006/main">
          <a:off x="6735206" y="95257"/>
          <a:ext cx="1439975"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EURCHF</a:t>
          </a:r>
        </a:p>
      </cdr:txBody>
    </cdr:sp>
  </cdr:relSizeAnchor>
  <cdr:relSizeAnchor xmlns:cdr="http://schemas.openxmlformats.org/drawingml/2006/chartDrawing">
    <cdr:from>
      <cdr:x>0.2924</cdr:x>
      <cdr:y>0.0189</cdr:y>
    </cdr:from>
    <cdr:to>
      <cdr:x>0.77066</cdr:x>
      <cdr:y>0.09033</cdr:y>
    </cdr:to>
    <cdr:sp macro="" textlink="">
      <cdr:nvSpPr>
        <cdr:cNvPr id="6" name="TitleSummary"/>
        <cdr:cNvSpPr/>
      </cdr:nvSpPr>
      <cdr:spPr>
        <a:xfrm xmlns:a="http://schemas.openxmlformats.org/drawingml/2006/main">
          <a:off x="2421063" y="95256"/>
          <a:ext cx="3959993" cy="360007"/>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1200" b="1">
              <a:solidFill>
                <a:srgbClr val="000000"/>
              </a:solidFill>
              <a:latin typeface="+mn-lt"/>
              <a:ea typeface="+mn-ea"/>
              <a:cs typeface="+mn-cs"/>
            </a:rPr>
            <a:t>Global Hedge Position: Synthesis EURCHF</a:t>
          </a:r>
        </a:p>
      </cdr:txBody>
    </cdr:sp>
  </cdr:relSizeAnchor>
  <cdr:relSizeAnchor xmlns:cdr="http://schemas.openxmlformats.org/drawingml/2006/chartDrawing">
    <cdr:from>
      <cdr:x>0.01495</cdr:x>
      <cdr:y>0.02079</cdr:y>
    </cdr:from>
    <cdr:to>
      <cdr:x>0.14539</cdr:x>
      <cdr:y>0.09222</cdr:y>
    </cdr:to>
    <cdr:sp macro="" textlink="">
      <cdr:nvSpPr>
        <cdr:cNvPr id="7" name="ForeignCurrency"/>
        <cdr:cNvSpPr/>
      </cdr:nvSpPr>
      <cdr:spPr>
        <a:xfrm xmlns:a="http://schemas.openxmlformats.org/drawingml/2006/main">
          <a:off x="123825" y="104775"/>
          <a:ext cx="108000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CHF</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2/7/2023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2/7/2023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2/7/2023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2/7/2023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2/7/2023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2/7/2023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2/7/2023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2/7/2023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2/7/2023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2/7/2023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2/7/2023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2/7/2023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2/7/2023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2/7/2023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2/7/2023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2/7/2023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2/7/2023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07/02/2023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EC 2023</a:t>
            </a:r>
          </a:p>
        </p:txBody>
      </p:sp>
      <p:pic>
        <p:nvPicPr>
          <p:cNvPr id="3" name="EURCHF_ImageALLOC">
            <a:extLst>
              <a:ext uri="{FF2B5EF4-FFF2-40B4-BE49-F238E27FC236}">
                <a16:creationId xmlns:a16="http://schemas.microsoft.com/office/drawing/2014/main" id="{D1E2464B-0780-9737-3590-9BF1A4EEEBBE}"/>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98240F26-0878-7F30-01C5-873F0F31944A}"/>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2211024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BA02F39-7049-F5D1-2847-0877038578EA}"/>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04F0FBE-A908-C990-83F5-5264D4D734A9}"/>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3CA088F2-9D9F-6A83-991C-3B6A276ABDEB}"/>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058795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graphicFrame>
        <p:nvGraphicFramePr>
          <p:cNvPr id="5" name="SumGraphe">
            <a:extLst>
              <a:ext uri="{FF2B5EF4-FFF2-40B4-BE49-F238E27FC236}">
                <a16:creationId xmlns:a16="http://schemas.microsoft.com/office/drawing/2014/main" id="{FDCDE00D-8213-5701-2C56-9F3F3FB5CE0D}"/>
              </a:ext>
            </a:extLst>
          </p:cNvPr>
          <p:cNvGraphicFramePr>
            <a:graphicFrameLocks/>
          </p:cNvGraphicFramePr>
          <p:nvPr>
            <p:extLst>
              <p:ext uri="{D42A27DB-BD31-4B8C-83A1-F6EECF244321}">
                <p14:modId xmlns:p14="http://schemas.microsoft.com/office/powerpoint/2010/main" val="4106977573"/>
              </p:ext>
            </p:extLst>
          </p:nvPr>
        </p:nvGraphicFramePr>
        <p:xfrm>
          <a:off x="825500" y="1270000"/>
          <a:ext cx="7366000" cy="5016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08776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DSNA 2023</a:t>
            </a:r>
          </a:p>
        </p:txBody>
      </p:sp>
      <p:pic>
        <p:nvPicPr>
          <p:cNvPr id="3" name="EURCHF_ImageALLOC">
            <a:extLst>
              <a:ext uri="{FF2B5EF4-FFF2-40B4-BE49-F238E27FC236}">
                <a16:creationId xmlns:a16="http://schemas.microsoft.com/office/drawing/2014/main" id="{732DB22F-EC06-D6A5-3B7F-B595F5B61BD7}"/>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2759D43-A8F8-B32B-B87D-B7A830F7742E}"/>
              </a:ext>
            </a:extLst>
          </p:cNvPr>
          <p:cNvPicPr>
            <a:picLocks noChangeAspect="1"/>
          </p:cNvPicPr>
          <p:nvPr/>
        </p:nvPicPr>
        <p:blipFill>
          <a:blip r:embed="rId3"/>
          <a:stretch>
            <a:fillRect/>
          </a:stretch>
        </p:blipFill>
        <p:spPr>
          <a:xfrm>
            <a:off x="4749800" y="2349500"/>
            <a:ext cx="4206605" cy="3639627"/>
          </a:xfrm>
          <a:prstGeom prst="rect">
            <a:avLst/>
          </a:prstGeom>
        </p:spPr>
      </p:pic>
    </p:spTree>
    <p:extLst>
      <p:ext uri="{BB962C8B-B14F-4D97-AF65-F5344CB8AC3E}">
        <p14:creationId xmlns:p14="http://schemas.microsoft.com/office/powerpoint/2010/main" val="405109875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5676</TotalTime>
  <Words>646</Words>
  <Application>Microsoft Office PowerPoint</Application>
  <PresentationFormat>Affichage à l'écran (4:3)</PresentationFormat>
  <Paragraphs>71</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DSNA 2023</vt:lpstr>
      <vt:lpstr>EURCHF - EC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701</cp:revision>
  <cp:lastPrinted>2012-02-01T10:00:25Z</cp:lastPrinted>
  <dcterms:created xsi:type="dcterms:W3CDTF">2010-04-23T15:09:35Z</dcterms:created>
  <dcterms:modified xsi:type="dcterms:W3CDTF">2023-02-07T14:44:59Z</dcterms:modified>
</cp:coreProperties>
</file>